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296" r:id="rId3"/>
    <p:sldId id="319" r:id="rId4"/>
    <p:sldId id="268" r:id="rId5"/>
    <p:sldId id="269" r:id="rId6"/>
    <p:sldId id="263" r:id="rId7"/>
    <p:sldId id="272" r:id="rId8"/>
    <p:sldId id="321" r:id="rId9"/>
    <p:sldId id="320" r:id="rId10"/>
    <p:sldId id="297" r:id="rId11"/>
    <p:sldId id="284" r:id="rId12"/>
    <p:sldId id="315" r:id="rId13"/>
    <p:sldId id="326" r:id="rId14"/>
    <p:sldId id="327" r:id="rId15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HNjNr1qZPp2+KaVcPZB4A==" hashData="YYpYU+C0qYpOotrv9uD6mZ1GBucW+oz8p1Cshi86M5l/ug8c123E7B4zr8L33T5lATnNA4OxJ59qekmKQLplyw=="/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7514" userDrawn="1">
          <p15:clr>
            <a:srgbClr val="A4A3A4"/>
          </p15:clr>
        </p15:guide>
        <p15:guide id="3" pos="1368" userDrawn="1">
          <p15:clr>
            <a:srgbClr val="A4A3A4"/>
          </p15:clr>
        </p15:guide>
        <p15:guide id="4" orient="horz" pos="195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2183" userDrawn="1">
          <p15:clr>
            <a:srgbClr val="A4A3A4"/>
          </p15:clr>
        </p15:guide>
        <p15:guide id="7" orient="horz" pos="1457" userDrawn="1">
          <p15:clr>
            <a:srgbClr val="A4A3A4"/>
          </p15:clr>
        </p15:guide>
        <p15:guide id="8" pos="4543" userDrawn="1">
          <p15:clr>
            <a:srgbClr val="A4A3A4"/>
          </p15:clr>
        </p15:guide>
        <p15:guide id="9" pos="36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84D"/>
    <a:srgbClr val="00868D"/>
    <a:srgbClr val="96CFD2"/>
    <a:srgbClr val="4CB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8" autoAdjust="0"/>
    <p:restoredTop sz="94660"/>
  </p:normalViewPr>
  <p:slideViewPr>
    <p:cSldViewPr snapToGrid="0" showGuides="1">
      <p:cViewPr varScale="1">
        <p:scale>
          <a:sx n="165" d="100"/>
          <a:sy n="165" d="100"/>
        </p:scale>
        <p:origin x="308" y="92"/>
      </p:cViewPr>
      <p:guideLst>
        <p:guide orient="horz" pos="4133"/>
        <p:guide pos="7514"/>
        <p:guide pos="1368"/>
        <p:guide orient="horz" pos="195"/>
        <p:guide orient="horz" pos="1139"/>
        <p:guide orient="horz" pos="2183"/>
        <p:guide orient="horz" pos="1457"/>
        <p:guide pos="4543"/>
        <p:guide pos="36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5" d="100"/>
          <a:sy n="115" d="100"/>
        </p:scale>
        <p:origin x="5104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630040258389525E-2"/>
          <c:w val="0.89149270594849694"/>
          <c:h val="0.9228596931316271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rgbClr val="02184D"/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2184D">
                  <a:alpha val="75000"/>
                </a:srgbClr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CB3AE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868D"/>
              </a:solidFill>
              <a:ln w="38100">
                <a:solidFill>
                  <a:schemeClr val="lt1"/>
                </a:solidFill>
              </a:ln>
              <a:effectLst/>
            </c:spPr>
          </c:dPt>
          <c:cat>
            <c:strRef>
              <c:f>Tabelle1!$A$2:$A$5</c:f>
              <c:strCache>
                <c:ptCount val="4"/>
                <c:pt idx="0">
                  <c:v>Stationar</c:v>
                </c:pt>
                <c:pt idx="1">
                  <c:v>Solar</c:v>
                </c:pt>
                <c:pt idx="2">
                  <c:v>Rail</c:v>
                </c:pt>
                <c:pt idx="3">
                  <c:v>Traction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0.72</c:v>
                </c:pt>
                <c:pt idx="1">
                  <c:v>0.16</c:v>
                </c:pt>
                <c:pt idx="2">
                  <c:v>7.0000000000000007E-2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  <c:holeSize val="45"/>
      </c:doughnutChart>
      <c:spPr>
        <a:noFill/>
        <a:ln w="73025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630040258389525E-2"/>
          <c:w val="0.89149270594849694"/>
          <c:h val="0.9228596931316271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rgbClr val="02184D"/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2184D">
                  <a:alpha val="75000"/>
                </a:srgbClr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2184D">
                  <a:alpha val="50000"/>
                </a:srgbClr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96CFD2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4CB3AE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868D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2184D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2184D">
                  <a:alpha val="75000"/>
                </a:srgbClr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02184D">
                  <a:alpha val="50000"/>
                </a:srgbClr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96CFD2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4CB3AE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rgbClr val="00868D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rgbClr val="02184D"/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rgbClr val="02184D">
                  <a:alpha val="75000"/>
                </a:srgbClr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rgbClr val="02184D">
                  <a:alpha val="50000"/>
                </a:srgbClr>
              </a:solidFill>
              <a:ln w="3810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rgbClr val="4CB3AE"/>
              </a:solidFill>
              <a:ln w="38100">
                <a:solidFill>
                  <a:schemeClr val="lt1"/>
                </a:solidFill>
              </a:ln>
              <a:effectLst/>
            </c:spPr>
          </c:dPt>
          <c:cat>
            <c:strRef>
              <c:f>Tabelle1!$A$2:$A$17</c:f>
              <c:strCache>
                <c:ptCount val="16"/>
                <c:pt idx="0">
                  <c:v>USA</c:v>
                </c:pt>
                <c:pt idx="1">
                  <c:v>Germany</c:v>
                </c:pt>
                <c:pt idx="2">
                  <c:v>Egypt</c:v>
                </c:pt>
                <c:pt idx="3">
                  <c:v>Australia</c:v>
                </c:pt>
                <c:pt idx="4">
                  <c:v>Belgium</c:v>
                </c:pt>
                <c:pt idx="5">
                  <c:v>Spain</c:v>
                </c:pt>
                <c:pt idx="6">
                  <c:v>Hongkong</c:v>
                </c:pt>
                <c:pt idx="7">
                  <c:v>Mexico</c:v>
                </c:pt>
                <c:pt idx="8">
                  <c:v>Vietnam</c:v>
                </c:pt>
                <c:pt idx="9">
                  <c:v>Netherlands</c:v>
                </c:pt>
                <c:pt idx="10">
                  <c:v>Yemen</c:v>
                </c:pt>
                <c:pt idx="11">
                  <c:v>Canada</c:v>
                </c:pt>
                <c:pt idx="12">
                  <c:v>Taiwan</c:v>
                </c:pt>
                <c:pt idx="13">
                  <c:v>Thailand</c:v>
                </c:pt>
                <c:pt idx="14">
                  <c:v>Russia</c:v>
                </c:pt>
                <c:pt idx="15">
                  <c:v>Other</c:v>
                </c:pt>
              </c:strCache>
            </c:strRef>
          </c:cat>
          <c:val>
            <c:numRef>
              <c:f>Tabelle1!$B$2:$B$17</c:f>
              <c:numCache>
                <c:formatCode>0%</c:formatCode>
                <c:ptCount val="16"/>
                <c:pt idx="0">
                  <c:v>0.25</c:v>
                </c:pt>
                <c:pt idx="1">
                  <c:v>0.15</c:v>
                </c:pt>
                <c:pt idx="2">
                  <c:v>0.14000000000000001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0.01</c:v>
                </c:pt>
                <c:pt idx="14">
                  <c:v>0.01</c:v>
                </c:pt>
                <c:pt idx="15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  <c:holeSize val="45"/>
      </c:doughnutChart>
      <c:spPr>
        <a:noFill/>
        <a:ln w="73025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290B1-71DC-41D6-97BB-5FD89A76DDFE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9863-03BF-4EEF-8470-71E53F78B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549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A936-F684-4161-A0C9-9034598EF53A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8" y="4777365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056AA-C813-444A-8034-7A0460375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00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E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2B1931-84D0-4F47-8111-05ACCCBF2ED2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618DE6-0DAE-4B36-AF98-84AA55CE45A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18" y="5497975"/>
            <a:ext cx="1310265" cy="933564"/>
          </a:xfrm>
          <a:prstGeom prst="rect">
            <a:avLst/>
          </a:prstGeom>
        </p:spPr>
      </p:pic>
      <p:sp>
        <p:nvSpPr>
          <p:cNvPr id="14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200634" y="1252290"/>
            <a:ext cx="5574924" cy="9477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de-DE" sz="72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r>
              <a:rPr lang="de-DE" dirty="0" smtClean="0"/>
              <a:t>WELCOME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62642" y="3693828"/>
            <a:ext cx="3812916" cy="377165"/>
          </a:xfrm>
          <a:prstGeom prst="rect">
            <a:avLst/>
          </a:prstGeom>
        </p:spPr>
        <p:txBody>
          <a:bodyPr/>
          <a:lstStyle>
            <a:lvl1pPr>
              <a:defRPr lang="de-DE" sz="22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QUALITY SINCE 1899</a:t>
            </a:r>
            <a:endParaRPr lang="de-DE" dirty="0"/>
          </a:p>
        </p:txBody>
      </p:sp>
      <p:sp>
        <p:nvSpPr>
          <p:cNvPr id="24" name="Inhaltsplatzhalter 12"/>
          <p:cNvSpPr>
            <a:spLocks noGrp="1"/>
          </p:cNvSpPr>
          <p:nvPr>
            <p:ph sz="quarter" idx="15" hasCustomPrompt="1"/>
          </p:nvPr>
        </p:nvSpPr>
        <p:spPr>
          <a:xfrm>
            <a:off x="7962642" y="4105244"/>
            <a:ext cx="3812916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1200" b="1" i="1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r>
              <a:rPr lang="de-DE" dirty="0" smtClean="0"/>
              <a:t>TRADITION, INNOVATION AND EXCELLENCE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36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E -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1160" cy="685799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6" y="203892"/>
            <a:ext cx="1163575" cy="829048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>
          <a:xfrm>
            <a:off x="2169994" y="935621"/>
            <a:ext cx="9750934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2069725" y="347380"/>
            <a:ext cx="9165434" cy="4499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1" i="1">
                <a:solidFill>
                  <a:srgbClr val="02184D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de-DE" dirty="0" smtClean="0"/>
              <a:t>TITEL - ÜBERSCHRIFT</a:t>
            </a:r>
            <a:endParaRPr lang="de-DE" dirty="0"/>
          </a:p>
        </p:txBody>
      </p:sp>
      <p:sp>
        <p:nvSpPr>
          <p:cNvPr id="14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435938" y="807703"/>
            <a:ext cx="2463609" cy="286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400" b="1" i="1" baseline="0">
                <a:solidFill>
                  <a:srgbClr val="00868D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r>
              <a:rPr lang="de-DE" dirty="0" smtClean="0"/>
              <a:t>UNTERTITEL ZUR 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20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 txBox="1">
            <a:spLocks/>
          </p:cNvSpPr>
          <p:nvPr userDrawn="1"/>
        </p:nvSpPr>
        <p:spPr>
          <a:xfrm>
            <a:off x="2071454" y="6630522"/>
            <a:ext cx="594812" cy="227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 smtClean="0">
                <a:solidFill>
                  <a:schemeClr val="tx1"/>
                </a:solidFill>
                <a:ea typeface="+mj-ea"/>
                <a:cs typeface="+mj-cs"/>
              </a:rPr>
              <a:t>Page </a:t>
            </a:r>
            <a:fld id="{8BDE2B43-2238-4BB5-9544-B8FC3984EA13}" type="slidenum">
              <a:rPr lang="de-DE" sz="700" smtClean="0">
                <a:solidFill>
                  <a:schemeClr val="tx1"/>
                </a:solidFill>
                <a:ea typeface="+mj-ea"/>
                <a:cs typeface="+mj-cs"/>
              </a:rPr>
              <a:pPr/>
              <a:t>‹Nr.›</a:t>
            </a:fld>
            <a:endParaRPr lang="de-DE" sz="7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9614718" y="6638080"/>
            <a:ext cx="2761096" cy="219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DE" sz="700" dirty="0" smtClean="0">
                <a:solidFill>
                  <a:schemeClr val="bg1">
                    <a:lumMod val="65000"/>
                  </a:schemeClr>
                </a:solidFill>
              </a:rPr>
              <a:t>Distribution </a:t>
            </a:r>
            <a:r>
              <a:rPr lang="de-DE" sz="700" dirty="0" err="1" smtClean="0">
                <a:solidFill>
                  <a:schemeClr val="bg1">
                    <a:lumMod val="65000"/>
                  </a:schemeClr>
                </a:solidFill>
              </a:rPr>
              <a:t>only</a:t>
            </a:r>
            <a:r>
              <a:rPr lang="de-DE" sz="7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65000"/>
                  </a:schemeClr>
                </a:solidFill>
              </a:rPr>
              <a:t>by</a:t>
            </a:r>
            <a:r>
              <a:rPr lang="de-DE" sz="700" dirty="0" smtClean="0">
                <a:solidFill>
                  <a:schemeClr val="bg1">
                    <a:lumMod val="65000"/>
                  </a:schemeClr>
                </a:solidFill>
              </a:rPr>
              <a:t> express </a:t>
            </a:r>
            <a:r>
              <a:rPr lang="de-DE" sz="700" dirty="0" err="1" smtClean="0">
                <a:solidFill>
                  <a:schemeClr val="bg1">
                    <a:lumMod val="65000"/>
                  </a:schemeClr>
                </a:solidFill>
              </a:rPr>
              <a:t>authority</a:t>
            </a:r>
            <a:r>
              <a:rPr lang="de-DE" sz="7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700" dirty="0" smtClean="0">
                <a:solidFill>
                  <a:schemeClr val="bg1">
                    <a:lumMod val="65000"/>
                  </a:schemeClr>
                </a:solidFill>
              </a:rPr>
              <a:t> BAE Batterien GmbH</a:t>
            </a:r>
            <a:endParaRPr lang="de-DE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3824" y="382791"/>
            <a:ext cx="610536" cy="4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microsoft.com/office/2007/relationships/hdphoto" Target="../media/hdphoto1.wdp"/><Relationship Id="rId3" Type="http://schemas.openxmlformats.org/officeDocument/2006/relationships/image" Target="../media/image31.jpeg"/><Relationship Id="rId21" Type="http://schemas.openxmlformats.org/officeDocument/2006/relationships/image" Target="../media/image58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2.png"/><Relationship Id="rId2" Type="http://schemas.openxmlformats.org/officeDocument/2006/relationships/image" Target="../media/image42.jpeg"/><Relationship Id="rId16" Type="http://schemas.openxmlformats.org/officeDocument/2006/relationships/image" Target="../media/image55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0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405641" y="-235709"/>
            <a:ext cx="1286037" cy="114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709425" y="1141716"/>
            <a:ext cx="5160784" cy="947769"/>
          </a:xfrm>
        </p:spPr>
        <p:txBody>
          <a:bodyPr/>
          <a:lstStyle/>
          <a:p>
            <a:r>
              <a:rPr lang="de-DE" sz="7000" dirty="0" smtClean="0"/>
              <a:t>WELCOME</a:t>
            </a:r>
            <a:endParaRPr lang="de-DE" sz="7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7867817" y="3990291"/>
            <a:ext cx="4029802" cy="1089529"/>
          </a:xfrm>
        </p:spPr>
        <p:txBody>
          <a:bodyPr/>
          <a:lstStyle/>
          <a:p>
            <a:pPr algn="l"/>
            <a:r>
              <a:rPr lang="de-DE" sz="2400" dirty="0" smtClean="0"/>
              <a:t>          TRADITION, RELIABILITY</a:t>
            </a:r>
            <a:br>
              <a:rPr lang="de-DE" sz="2400" dirty="0" smtClean="0"/>
            </a:br>
            <a:r>
              <a:rPr lang="de-DE" sz="2400" dirty="0" smtClean="0"/>
              <a:t>AND INNOVATION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418" y="172941"/>
            <a:ext cx="800177" cy="5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9630729" y="5385126"/>
            <a:ext cx="2310856" cy="72000"/>
          </a:xfrm>
          <a:prstGeom prst="rect">
            <a:avLst/>
          </a:prstGeom>
          <a:solidFill>
            <a:srgbClr val="021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de-DE" dirty="0" smtClean="0"/>
              <a:t>TOP 15 COUNTRIES 2020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40" y="807703"/>
            <a:ext cx="2070470" cy="480131"/>
          </a:xfrm>
        </p:spPr>
        <p:txBody>
          <a:bodyPr/>
          <a:lstStyle/>
          <a:p>
            <a:r>
              <a:rPr lang="de-DE" dirty="0"/>
              <a:t>OVERVIEW </a:t>
            </a:r>
            <a:r>
              <a:rPr lang="de-DE" dirty="0" smtClean="0"/>
              <a:t>PERCENTAGES</a:t>
            </a:r>
            <a:endParaRPr lang="de-DE" dirty="0"/>
          </a:p>
        </p:txBody>
      </p:sp>
      <p:graphicFrame>
        <p:nvGraphicFramePr>
          <p:cNvPr id="241" name="Inhaltsplatzhalt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09899"/>
              </p:ext>
            </p:extLst>
          </p:nvPr>
        </p:nvGraphicFramePr>
        <p:xfrm>
          <a:off x="3255918" y="1847281"/>
          <a:ext cx="4439508" cy="428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2" name="Textfeld 241"/>
          <p:cNvSpPr txBox="1"/>
          <p:nvPr/>
        </p:nvSpPr>
        <p:spPr>
          <a:xfrm>
            <a:off x="4325739" y="3422834"/>
            <a:ext cx="183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 algn="ctr"/>
            <a:r>
              <a:rPr lang="de-DE" sz="5400" b="1" dirty="0" smtClean="0">
                <a:solidFill>
                  <a:srgbClr val="02184D"/>
                </a:solidFill>
              </a:rPr>
              <a:t>2020</a:t>
            </a:r>
            <a:endParaRPr lang="de-DE" sz="5400" b="1" dirty="0">
              <a:solidFill>
                <a:srgbClr val="02184D"/>
              </a:solidFill>
            </a:endParaRPr>
          </a:p>
        </p:txBody>
      </p:sp>
      <p:sp>
        <p:nvSpPr>
          <p:cNvPr id="250" name="Rechteck 249"/>
          <p:cNvSpPr/>
          <p:nvPr/>
        </p:nvSpPr>
        <p:spPr>
          <a:xfrm>
            <a:off x="2257350" y="4026321"/>
            <a:ext cx="1042004" cy="21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NETHERLANDS 2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2413129" y="4687675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MEXICO 3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270657" y="3517170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CANADA 2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873691" y="5306979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SPAIN 3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4237004" y="5888281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AUSTRALIA 7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3354094" y="5640667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BELGIUM 6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7182766" y="3794105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b="1" dirty="0" smtClean="0">
                <a:solidFill>
                  <a:srgbClr val="02184D"/>
                </a:solidFill>
              </a:rPr>
              <a:t>GERMANY 15%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6429374" y="5418864"/>
            <a:ext cx="1038549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b="1" dirty="0" smtClean="0">
                <a:solidFill>
                  <a:srgbClr val="02184D"/>
                </a:solidFill>
              </a:rPr>
              <a:t>EGYPT 14%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5910099" y="1914059"/>
            <a:ext cx="1038549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b="1" dirty="0" smtClean="0">
                <a:solidFill>
                  <a:srgbClr val="02184D"/>
                </a:solidFill>
              </a:rPr>
              <a:t>USA 25%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853597" y="2355987"/>
            <a:ext cx="1042004" cy="16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OTHER 11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cxnSp>
        <p:nvCxnSpPr>
          <p:cNvPr id="51" name="Gerader Verbinder 50"/>
          <p:cNvCxnSpPr/>
          <p:nvPr/>
        </p:nvCxnSpPr>
        <p:spPr>
          <a:xfrm flipH="1">
            <a:off x="9524158" y="1914059"/>
            <a:ext cx="18416" cy="3875655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9630729" y="5623415"/>
            <a:ext cx="974971" cy="72000"/>
          </a:xfrm>
          <a:prstGeom prst="rect">
            <a:avLst/>
          </a:prstGeom>
          <a:solidFill>
            <a:srgbClr val="4C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9630729" y="3478790"/>
            <a:ext cx="288000" cy="72000"/>
          </a:xfrm>
          <a:prstGeom prst="rect">
            <a:avLst/>
          </a:prstGeom>
          <a:solidFill>
            <a:srgbClr val="0218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9630729" y="3717082"/>
            <a:ext cx="288000" cy="72000"/>
          </a:xfrm>
          <a:prstGeom prst="rect">
            <a:avLst/>
          </a:prstGeom>
          <a:solidFill>
            <a:srgbClr val="0218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9630729" y="3955374"/>
            <a:ext cx="288000" cy="72000"/>
          </a:xfrm>
          <a:prstGeom prst="rect">
            <a:avLst/>
          </a:prstGeom>
          <a:solidFill>
            <a:srgbClr val="021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9630729" y="4193666"/>
            <a:ext cx="288000" cy="72000"/>
          </a:xfrm>
          <a:prstGeom prst="rect">
            <a:avLst/>
          </a:prstGeom>
          <a:solidFill>
            <a:srgbClr val="00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9630729" y="4431958"/>
            <a:ext cx="597210" cy="72000"/>
          </a:xfrm>
          <a:prstGeom prst="rect">
            <a:avLst/>
          </a:prstGeom>
          <a:solidFill>
            <a:srgbClr val="4C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9630729" y="4908542"/>
            <a:ext cx="1440000" cy="72000"/>
          </a:xfrm>
          <a:prstGeom prst="rect">
            <a:avLst/>
          </a:prstGeom>
          <a:solidFill>
            <a:srgbClr val="0218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9630729" y="4670250"/>
            <a:ext cx="720000" cy="72000"/>
          </a:xfrm>
          <a:prstGeom prst="rect">
            <a:avLst/>
          </a:prstGeom>
          <a:solidFill>
            <a:srgbClr val="96C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9630729" y="5146834"/>
            <a:ext cx="1548000" cy="72000"/>
          </a:xfrm>
          <a:prstGeom prst="rect">
            <a:avLst/>
          </a:prstGeom>
          <a:solidFill>
            <a:srgbClr val="0218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4" name="Textfeld 1"/>
          <p:cNvSpPr txBox="1"/>
          <p:nvPr/>
        </p:nvSpPr>
        <p:spPr>
          <a:xfrm>
            <a:off x="8168950" y="3134683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NETHERLANDS </a:t>
            </a:r>
            <a:r>
              <a:rPr lang="de-DE" b="1" kern="1200" dirty="0" smtClean="0">
                <a:solidFill>
                  <a:schemeClr val="tx1"/>
                </a:solidFill>
              </a:rPr>
              <a:t>2%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65" name="Textfeld 1"/>
          <p:cNvSpPr txBox="1"/>
          <p:nvPr/>
        </p:nvSpPr>
        <p:spPr>
          <a:xfrm>
            <a:off x="8168950" y="3611657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MEXICO </a:t>
            </a:r>
            <a:r>
              <a:rPr lang="de-DE" b="1" kern="1200" dirty="0" smtClean="0">
                <a:solidFill>
                  <a:schemeClr val="tx1"/>
                </a:solidFill>
              </a:rPr>
              <a:t>3%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66" name="Textfeld 1"/>
          <p:cNvSpPr txBox="1"/>
          <p:nvPr/>
        </p:nvSpPr>
        <p:spPr>
          <a:xfrm>
            <a:off x="8168950" y="2657709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CANADA </a:t>
            </a:r>
            <a:r>
              <a:rPr lang="de-DE" b="1" kern="1200" dirty="0" smtClean="0">
                <a:solidFill>
                  <a:schemeClr val="tx1"/>
                </a:solidFill>
              </a:rPr>
              <a:t>2%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67" name="Textfeld 1"/>
          <p:cNvSpPr txBox="1"/>
          <p:nvPr/>
        </p:nvSpPr>
        <p:spPr>
          <a:xfrm>
            <a:off x="8168950" y="4088631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SPAIN </a:t>
            </a:r>
            <a:r>
              <a:rPr lang="de-DE" b="1" kern="1200" dirty="0" smtClean="0">
                <a:solidFill>
                  <a:schemeClr val="tx1"/>
                </a:solidFill>
              </a:rPr>
              <a:t>3%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68" name="Textfeld 1"/>
          <p:cNvSpPr txBox="1"/>
          <p:nvPr/>
        </p:nvSpPr>
        <p:spPr>
          <a:xfrm>
            <a:off x="8168950" y="4565605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AUSTRALIA </a:t>
            </a:r>
            <a:r>
              <a:rPr lang="de-DE" b="1" kern="1200" dirty="0" smtClean="0">
                <a:solidFill>
                  <a:schemeClr val="tx1"/>
                </a:solidFill>
              </a:rPr>
              <a:t>7%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69" name="Textfeld 1"/>
          <p:cNvSpPr txBox="1"/>
          <p:nvPr/>
        </p:nvSpPr>
        <p:spPr>
          <a:xfrm>
            <a:off x="8168950" y="4327118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BELGIUM </a:t>
            </a:r>
            <a:r>
              <a:rPr lang="de-DE" b="1" kern="1200" dirty="0" smtClean="0">
                <a:solidFill>
                  <a:schemeClr val="tx1"/>
                </a:solidFill>
              </a:rPr>
              <a:t>6%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70" name="Textfeld 1"/>
          <p:cNvSpPr txBox="1"/>
          <p:nvPr/>
        </p:nvSpPr>
        <p:spPr>
          <a:xfrm>
            <a:off x="8168950" y="5519554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OTHER </a:t>
            </a:r>
            <a:r>
              <a:rPr lang="de-DE" b="1" kern="1200" dirty="0" smtClean="0">
                <a:solidFill>
                  <a:schemeClr val="tx1"/>
                </a:solidFill>
              </a:rPr>
              <a:t>11%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71" name="Textfeld 1"/>
          <p:cNvSpPr txBox="1"/>
          <p:nvPr/>
        </p:nvSpPr>
        <p:spPr>
          <a:xfrm>
            <a:off x="8168950" y="5281066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kern="1200" dirty="0" smtClean="0">
                <a:solidFill>
                  <a:srgbClr val="00868D"/>
                </a:solidFill>
              </a:rPr>
              <a:t>USA</a:t>
            </a:r>
            <a:r>
              <a:rPr lang="de-DE" b="1" kern="1200" dirty="0" smtClean="0">
                <a:solidFill>
                  <a:schemeClr val="tx1"/>
                </a:solidFill>
              </a:rPr>
              <a:t> 25%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72" name="Textfeld 1"/>
          <p:cNvSpPr txBox="1"/>
          <p:nvPr/>
        </p:nvSpPr>
        <p:spPr>
          <a:xfrm>
            <a:off x="8168950" y="4804092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EGYPT </a:t>
            </a:r>
            <a:r>
              <a:rPr lang="de-DE" b="1" kern="1200" dirty="0" smtClean="0">
                <a:solidFill>
                  <a:schemeClr val="tx1"/>
                </a:solidFill>
              </a:rPr>
              <a:t>14%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73" name="Textfeld 1"/>
          <p:cNvSpPr txBox="1"/>
          <p:nvPr/>
        </p:nvSpPr>
        <p:spPr>
          <a:xfrm>
            <a:off x="8168950" y="5042579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GERMANY </a:t>
            </a:r>
            <a:r>
              <a:rPr lang="de-DE" b="1" kern="1200" dirty="0" smtClean="0">
                <a:solidFill>
                  <a:schemeClr val="tx1"/>
                </a:solidFill>
              </a:rPr>
              <a:t>15%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2622120" y="5020484"/>
            <a:ext cx="1042004" cy="14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HONGKONG 3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2300785" y="4344712"/>
            <a:ext cx="1042004" cy="14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VIETNAM 3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246384" y="3772070"/>
            <a:ext cx="1042004" cy="14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YEMEN 2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2313522" y="3269283"/>
            <a:ext cx="1042004" cy="14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TAIWAN 2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365557" y="3103188"/>
            <a:ext cx="1042004" cy="14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THAILAND 1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2407510" y="2980975"/>
            <a:ext cx="1042004" cy="14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RUSSIA 1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9630729" y="3240498"/>
            <a:ext cx="194400" cy="72000"/>
          </a:xfrm>
          <a:prstGeom prst="rect">
            <a:avLst/>
          </a:prstGeom>
          <a:solidFill>
            <a:srgbClr val="96C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8" name="Rechteck 77"/>
          <p:cNvSpPr/>
          <p:nvPr/>
        </p:nvSpPr>
        <p:spPr>
          <a:xfrm>
            <a:off x="9630729" y="3002206"/>
            <a:ext cx="194400" cy="72000"/>
          </a:xfrm>
          <a:prstGeom prst="rect">
            <a:avLst/>
          </a:prstGeom>
          <a:solidFill>
            <a:srgbClr val="4C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9630729" y="2763914"/>
            <a:ext cx="194400" cy="72000"/>
          </a:xfrm>
          <a:prstGeom prst="rect">
            <a:avLst/>
          </a:prstGeom>
          <a:solidFill>
            <a:srgbClr val="00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9630729" y="2525622"/>
            <a:ext cx="194400" cy="72000"/>
          </a:xfrm>
          <a:prstGeom prst="rect">
            <a:avLst/>
          </a:prstGeom>
          <a:solidFill>
            <a:srgbClr val="021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9630729" y="2049038"/>
            <a:ext cx="97200" cy="72000"/>
          </a:xfrm>
          <a:prstGeom prst="rect">
            <a:avLst/>
          </a:prstGeom>
          <a:solidFill>
            <a:srgbClr val="0218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2" name="Rechteck 81"/>
          <p:cNvSpPr/>
          <p:nvPr/>
        </p:nvSpPr>
        <p:spPr>
          <a:xfrm>
            <a:off x="9630729" y="2287330"/>
            <a:ext cx="97200" cy="72000"/>
          </a:xfrm>
          <a:prstGeom prst="rect">
            <a:avLst/>
          </a:prstGeom>
          <a:solidFill>
            <a:srgbClr val="0218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1" name="Textfeld 1"/>
          <p:cNvSpPr txBox="1"/>
          <p:nvPr/>
        </p:nvSpPr>
        <p:spPr>
          <a:xfrm>
            <a:off x="8168950" y="3850144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HONGKONG </a:t>
            </a:r>
            <a:r>
              <a:rPr lang="de-DE" b="1" kern="1200" dirty="0" smtClean="0">
                <a:solidFill>
                  <a:schemeClr val="tx1"/>
                </a:solidFill>
              </a:rPr>
              <a:t>3%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92" name="Textfeld 1"/>
          <p:cNvSpPr txBox="1"/>
          <p:nvPr/>
        </p:nvSpPr>
        <p:spPr>
          <a:xfrm>
            <a:off x="8168950" y="3373170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VIETNAM </a:t>
            </a:r>
            <a:r>
              <a:rPr lang="de-DE" b="1" kern="1200" dirty="0" smtClean="0">
                <a:solidFill>
                  <a:schemeClr val="tx1"/>
                </a:solidFill>
              </a:rPr>
              <a:t>3%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93" name="Textfeld 1"/>
          <p:cNvSpPr txBox="1"/>
          <p:nvPr/>
        </p:nvSpPr>
        <p:spPr>
          <a:xfrm>
            <a:off x="8168950" y="2180735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THAILAND </a:t>
            </a:r>
            <a:r>
              <a:rPr lang="de-DE" b="1" kern="1200" dirty="0" smtClean="0">
                <a:solidFill>
                  <a:schemeClr val="tx1"/>
                </a:solidFill>
              </a:rPr>
              <a:t>1%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94" name="Textfeld 1"/>
          <p:cNvSpPr txBox="1"/>
          <p:nvPr/>
        </p:nvSpPr>
        <p:spPr>
          <a:xfrm>
            <a:off x="8168950" y="2896196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YEMEN </a:t>
            </a:r>
            <a:r>
              <a:rPr lang="de-DE" b="1" kern="1200" dirty="0" smtClean="0">
                <a:solidFill>
                  <a:schemeClr val="tx1"/>
                </a:solidFill>
              </a:rPr>
              <a:t>2%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95" name="Textfeld 1"/>
          <p:cNvSpPr txBox="1"/>
          <p:nvPr/>
        </p:nvSpPr>
        <p:spPr>
          <a:xfrm>
            <a:off x="8168950" y="1942248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RUSSIA </a:t>
            </a:r>
            <a:r>
              <a:rPr lang="de-DE" b="1" kern="1200" dirty="0" smtClean="0">
                <a:solidFill>
                  <a:schemeClr val="tx1"/>
                </a:solidFill>
              </a:rPr>
              <a:t>1%</a:t>
            </a:r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96" name="Textfeld 1"/>
          <p:cNvSpPr txBox="1"/>
          <p:nvPr/>
        </p:nvSpPr>
        <p:spPr>
          <a:xfrm>
            <a:off x="8168950" y="2419222"/>
            <a:ext cx="1309091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TAIWAN </a:t>
            </a:r>
            <a:r>
              <a:rPr lang="de-DE" b="1" kern="1200" dirty="0" smtClean="0">
                <a:solidFill>
                  <a:schemeClr val="tx1"/>
                </a:solidFill>
              </a:rPr>
              <a:t>2%</a:t>
            </a:r>
            <a:endParaRPr lang="de-DE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03" y="3067671"/>
            <a:ext cx="4782707" cy="2333768"/>
          </a:xfrm>
          <a:prstGeom prst="rect">
            <a:avLst/>
          </a:prstGeom>
        </p:spPr>
      </p:pic>
      <p:sp>
        <p:nvSpPr>
          <p:cNvPr id="141" name="Textfeld 140"/>
          <p:cNvSpPr txBox="1"/>
          <p:nvPr/>
        </p:nvSpPr>
        <p:spPr>
          <a:xfrm>
            <a:off x="4026819" y="5587329"/>
            <a:ext cx="1701966" cy="9694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700" b="1" dirty="0" smtClean="0">
                <a:solidFill>
                  <a:srgbClr val="02184D"/>
                </a:solidFill>
              </a:rPr>
              <a:t>MOROCCO</a:t>
            </a:r>
          </a:p>
          <a:p>
            <a:r>
              <a:rPr lang="en-US" sz="700" b="1" dirty="0" smtClean="0">
                <a:solidFill>
                  <a:srgbClr val="00868D"/>
                </a:solidFill>
              </a:rPr>
              <a:t>RESIDENTIAL SOLAR ON-GRID SYSTEM</a:t>
            </a: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US" sz="600" dirty="0"/>
              <a:t>The objective of the system is to reduce reliance on the residential property in Casablanca on-grid electricity consumption. The 24 V battery bank consists of BAE </a:t>
            </a:r>
            <a:r>
              <a:rPr lang="en-US" sz="600" dirty="0" err="1"/>
              <a:t>Secura</a:t>
            </a:r>
            <a:r>
              <a:rPr lang="en-US" sz="600" dirty="0"/>
              <a:t> 9 </a:t>
            </a:r>
            <a:r>
              <a:rPr lang="en-US" sz="600" dirty="0" err="1"/>
              <a:t>OPzV</a:t>
            </a:r>
            <a:r>
              <a:rPr lang="en-US" sz="600" dirty="0"/>
              <a:t> 900 “maintenance-free” batteries, feeding the night-time loads.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en-US" dirty="0" smtClean="0"/>
              <a:t>WORLDWIDE </a:t>
            </a:r>
            <a:r>
              <a:rPr lang="de-DE" dirty="0" smtClean="0"/>
              <a:t>REFERENCE </a:t>
            </a:r>
            <a:r>
              <a:rPr lang="en-US" dirty="0" smtClean="0"/>
              <a:t>PROJECTS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9" y="807704"/>
            <a:ext cx="2313540" cy="286232"/>
          </a:xfrm>
        </p:spPr>
        <p:txBody>
          <a:bodyPr/>
          <a:lstStyle/>
          <a:p>
            <a:r>
              <a:rPr lang="en-GB" dirty="0" smtClean="0"/>
              <a:t>HIGH PROFILE APPLICATIONS</a:t>
            </a:r>
            <a:endParaRPr lang="en-GB" dirty="0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36" y="1854505"/>
            <a:ext cx="1080000" cy="1080000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88" y="3911820"/>
            <a:ext cx="1080000" cy="1080000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50" y="5441189"/>
            <a:ext cx="1080000" cy="1080000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39" y="1840407"/>
            <a:ext cx="1080000" cy="1080000"/>
          </a:xfrm>
          <a:prstGeom prst="rect">
            <a:avLst/>
          </a:prstGeom>
        </p:spPr>
      </p:pic>
      <p:pic>
        <p:nvPicPr>
          <p:cNvPr id="91" name="Grafik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68" y="3540945"/>
            <a:ext cx="1080000" cy="1080000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84" y="2031216"/>
            <a:ext cx="1080000" cy="1080000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 flipV="1">
            <a:off x="5127038" y="4369974"/>
            <a:ext cx="0" cy="89263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 flipV="1">
            <a:off x="3332431" y="4452139"/>
            <a:ext cx="1802372" cy="1732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093873" y="433234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330723" y="4143044"/>
            <a:ext cx="1181595" cy="8771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700" b="1" dirty="0" smtClean="0">
                <a:solidFill>
                  <a:srgbClr val="02184D"/>
                </a:solidFill>
              </a:rPr>
              <a:t>COLOMBIA </a:t>
            </a:r>
          </a:p>
          <a:p>
            <a:r>
              <a:rPr lang="en-US" sz="700" b="1" dirty="0" smtClean="0">
                <a:solidFill>
                  <a:srgbClr val="00868D"/>
                </a:solidFill>
              </a:rPr>
              <a:t>SOLAR OFF-GRID SYSTEM</a:t>
            </a: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US" sz="600" dirty="0"/>
              <a:t>PV off-grid installations for the electrification of the Amazonas region. The first phase includes four villages in 2015, all with BAE batteries.</a:t>
            </a:r>
            <a:endParaRPr lang="de-DE" sz="600" dirty="0"/>
          </a:p>
        </p:txBody>
      </p:sp>
      <p:sp>
        <p:nvSpPr>
          <p:cNvPr id="111" name="Rechteck 110"/>
          <p:cNvSpPr/>
          <p:nvPr/>
        </p:nvSpPr>
        <p:spPr>
          <a:xfrm>
            <a:off x="2174281" y="3876139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echteck 116"/>
          <p:cNvSpPr/>
          <p:nvPr/>
        </p:nvSpPr>
        <p:spPr>
          <a:xfrm>
            <a:off x="2444614" y="2092275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</a:t>
            </a:r>
            <a:endParaRPr lang="de-DE" dirty="0"/>
          </a:p>
        </p:txBody>
      </p:sp>
      <p:cxnSp>
        <p:nvCxnSpPr>
          <p:cNvPr id="118" name="Gerader Verbinder 117"/>
          <p:cNvCxnSpPr/>
          <p:nvPr/>
        </p:nvCxnSpPr>
        <p:spPr>
          <a:xfrm flipV="1">
            <a:off x="4862672" y="2657091"/>
            <a:ext cx="0" cy="790876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Grafik 1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93" y="2122875"/>
            <a:ext cx="1080000" cy="1080000"/>
          </a:xfrm>
          <a:prstGeom prst="rect">
            <a:avLst/>
          </a:prstGeom>
        </p:spPr>
      </p:pic>
      <p:sp>
        <p:nvSpPr>
          <p:cNvPr id="124" name="Textfeld 123"/>
          <p:cNvSpPr txBox="1"/>
          <p:nvPr/>
        </p:nvSpPr>
        <p:spPr>
          <a:xfrm>
            <a:off x="3594311" y="2353713"/>
            <a:ext cx="1270411" cy="8771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700" b="1" dirty="0">
                <a:solidFill>
                  <a:srgbClr val="02184D"/>
                </a:solidFill>
              </a:rPr>
              <a:t>CANADA</a:t>
            </a:r>
          </a:p>
          <a:p>
            <a:r>
              <a:rPr lang="en-US" sz="700" b="1" dirty="0" smtClean="0">
                <a:solidFill>
                  <a:srgbClr val="00868D"/>
                </a:solidFill>
              </a:rPr>
              <a:t>UPS POWER SUPPLY SYSTEM</a:t>
            </a:r>
          </a:p>
          <a:p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600" dirty="0"/>
              <a:t>4 battery banks, each of 240 x BAE </a:t>
            </a:r>
            <a:r>
              <a:rPr lang="en-GB" sz="600" dirty="0" err="1"/>
              <a:t>Secura</a:t>
            </a:r>
            <a:r>
              <a:rPr lang="en-GB" sz="600" dirty="0"/>
              <a:t> 19 </a:t>
            </a:r>
            <a:r>
              <a:rPr lang="en-GB" sz="600" dirty="0" err="1"/>
              <a:t>OGi</a:t>
            </a:r>
            <a:r>
              <a:rPr lang="en-GB" sz="600" dirty="0"/>
              <a:t> 1520 cells,</a:t>
            </a:r>
            <a:r>
              <a:rPr lang="en-US" sz="600" dirty="0"/>
              <a:t> were installed as uninterruptible power supply (UPS), within the ‘’cloud’’ computing sector in Canada.</a:t>
            </a:r>
            <a:endParaRPr lang="de-DE" sz="600" dirty="0"/>
          </a:p>
        </p:txBody>
      </p:sp>
      <p:cxnSp>
        <p:nvCxnSpPr>
          <p:cNvPr id="125" name="Gerader Verbinder 124"/>
          <p:cNvCxnSpPr/>
          <p:nvPr/>
        </p:nvCxnSpPr>
        <p:spPr>
          <a:xfrm flipH="1">
            <a:off x="3592318" y="2662194"/>
            <a:ext cx="1274454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e 115"/>
          <p:cNvSpPr/>
          <p:nvPr/>
        </p:nvSpPr>
        <p:spPr>
          <a:xfrm>
            <a:off x="4826987" y="342350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8" name="Gerader Verbinder 127"/>
          <p:cNvCxnSpPr/>
          <p:nvPr/>
        </p:nvCxnSpPr>
        <p:spPr>
          <a:xfrm flipV="1">
            <a:off x="5708593" y="3885177"/>
            <a:ext cx="0" cy="2017419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afik 1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80" y="5369486"/>
            <a:ext cx="1080000" cy="1080000"/>
          </a:xfrm>
          <a:prstGeom prst="rect">
            <a:avLst/>
          </a:prstGeom>
        </p:spPr>
      </p:pic>
      <p:sp>
        <p:nvSpPr>
          <p:cNvPr id="131" name="Rechteck 130"/>
          <p:cNvSpPr/>
          <p:nvPr/>
        </p:nvSpPr>
        <p:spPr>
          <a:xfrm>
            <a:off x="2861602" y="5329947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2" name="Gerader Verbinder 131"/>
          <p:cNvCxnSpPr/>
          <p:nvPr/>
        </p:nvCxnSpPr>
        <p:spPr>
          <a:xfrm flipH="1">
            <a:off x="4008188" y="5900682"/>
            <a:ext cx="1703264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r Verbinder 135"/>
          <p:cNvCxnSpPr/>
          <p:nvPr/>
        </p:nvCxnSpPr>
        <p:spPr>
          <a:xfrm flipH="1">
            <a:off x="8261779" y="5121338"/>
            <a:ext cx="449865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eck 143"/>
          <p:cNvSpPr/>
          <p:nvPr/>
        </p:nvSpPr>
        <p:spPr>
          <a:xfrm>
            <a:off x="5848474" y="5134818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Textfeld 144"/>
          <p:cNvSpPr txBox="1"/>
          <p:nvPr/>
        </p:nvSpPr>
        <p:spPr>
          <a:xfrm>
            <a:off x="7006782" y="5396096"/>
            <a:ext cx="1081590" cy="9694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700" b="1" dirty="0" smtClean="0">
                <a:solidFill>
                  <a:srgbClr val="02184D"/>
                </a:solidFill>
              </a:rPr>
              <a:t>SOUTH AFRICA</a:t>
            </a:r>
          </a:p>
          <a:p>
            <a:r>
              <a:rPr lang="en-US" sz="700" b="1" dirty="0" smtClean="0">
                <a:solidFill>
                  <a:srgbClr val="00868D"/>
                </a:solidFill>
              </a:rPr>
              <a:t>UPS PROJECT – 4 MVA</a:t>
            </a: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US" sz="600" dirty="0"/>
              <a:t>Four battery banks, each of 264 x BAE </a:t>
            </a:r>
            <a:r>
              <a:rPr lang="en-US" sz="600" dirty="0" err="1"/>
              <a:t>Secura</a:t>
            </a:r>
            <a:r>
              <a:rPr lang="en-US" sz="600" dirty="0"/>
              <a:t> 25 </a:t>
            </a:r>
            <a:r>
              <a:rPr lang="en-US" sz="600" dirty="0" err="1"/>
              <a:t>OGi</a:t>
            </a:r>
            <a:r>
              <a:rPr lang="en-US" sz="600" dirty="0"/>
              <a:t> 2000 cells, were installed in the </a:t>
            </a:r>
            <a:r>
              <a:rPr lang="en-US" sz="600" dirty="0" err="1"/>
              <a:t>iThemba</a:t>
            </a:r>
            <a:r>
              <a:rPr lang="en-US" sz="600" dirty="0"/>
              <a:t> LABS sub-atomic particle accelerator, in the Western Cape.</a:t>
            </a:r>
            <a:endParaRPr lang="en-GB" sz="600" dirty="0"/>
          </a:p>
        </p:txBody>
      </p:sp>
      <p:cxnSp>
        <p:nvCxnSpPr>
          <p:cNvPr id="146" name="Gerader Verbinder 145"/>
          <p:cNvCxnSpPr/>
          <p:nvPr/>
        </p:nvCxnSpPr>
        <p:spPr>
          <a:xfrm flipH="1">
            <a:off x="6381318" y="3280563"/>
            <a:ext cx="1444388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/>
          <p:cNvCxnSpPr/>
          <p:nvPr/>
        </p:nvCxnSpPr>
        <p:spPr>
          <a:xfrm flipH="1">
            <a:off x="5712771" y="3891213"/>
            <a:ext cx="448427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Grafik 1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74" y="5171815"/>
            <a:ext cx="1080000" cy="1080000"/>
          </a:xfrm>
          <a:prstGeom prst="rect">
            <a:avLst/>
          </a:prstGeom>
        </p:spPr>
      </p:pic>
      <p:cxnSp>
        <p:nvCxnSpPr>
          <p:cNvPr id="155" name="Gerader Verbinder 154"/>
          <p:cNvCxnSpPr/>
          <p:nvPr/>
        </p:nvCxnSpPr>
        <p:spPr>
          <a:xfrm flipV="1">
            <a:off x="6425430" y="4920003"/>
            <a:ext cx="0" cy="215809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lipse 126"/>
          <p:cNvSpPr/>
          <p:nvPr/>
        </p:nvSpPr>
        <p:spPr>
          <a:xfrm>
            <a:off x="6124989" y="3854200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Gerader Verbinder 163"/>
          <p:cNvCxnSpPr/>
          <p:nvPr/>
        </p:nvCxnSpPr>
        <p:spPr>
          <a:xfrm flipV="1">
            <a:off x="8707763" y="5115808"/>
            <a:ext cx="0" cy="288583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hteck 164"/>
          <p:cNvSpPr/>
          <p:nvPr/>
        </p:nvSpPr>
        <p:spPr>
          <a:xfrm>
            <a:off x="8127546" y="5404796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7" name="Grafik 1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75" y="4441389"/>
            <a:ext cx="1080000" cy="1080000"/>
          </a:xfrm>
          <a:prstGeom prst="rect">
            <a:avLst/>
          </a:prstGeom>
        </p:spPr>
      </p:pic>
      <p:sp>
        <p:nvSpPr>
          <p:cNvPr id="170" name="Textfeld 169"/>
          <p:cNvSpPr txBox="1"/>
          <p:nvPr/>
        </p:nvSpPr>
        <p:spPr>
          <a:xfrm>
            <a:off x="9287327" y="5665450"/>
            <a:ext cx="2166508" cy="7848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700" b="1" dirty="0" smtClean="0">
                <a:solidFill>
                  <a:srgbClr val="02184D"/>
                </a:solidFill>
              </a:rPr>
              <a:t>AUSTRALIA</a:t>
            </a:r>
            <a:br>
              <a:rPr lang="en-US" sz="700" b="1" dirty="0" smtClean="0">
                <a:solidFill>
                  <a:srgbClr val="02184D"/>
                </a:solidFill>
              </a:rPr>
            </a:br>
            <a:r>
              <a:rPr lang="en-US" sz="700" b="1" dirty="0" smtClean="0">
                <a:solidFill>
                  <a:srgbClr val="00868D"/>
                </a:solidFill>
              </a:rPr>
              <a:t>SOLAR HYBRID SYSTEM</a:t>
            </a:r>
            <a:br>
              <a:rPr lang="en-US" sz="700" b="1" dirty="0" smtClean="0">
                <a:solidFill>
                  <a:srgbClr val="00868D"/>
                </a:solidFill>
              </a:rPr>
            </a:br>
            <a:r>
              <a:rPr lang="en-GB" sz="700" b="1" dirty="0">
                <a:solidFill>
                  <a:srgbClr val="00868D"/>
                </a:solidFill>
              </a:rPr>
              <a:t/>
            </a:r>
            <a:br>
              <a:rPr lang="en-GB" sz="700" b="1" dirty="0">
                <a:solidFill>
                  <a:srgbClr val="00868D"/>
                </a:solidFill>
              </a:rPr>
            </a:br>
            <a:r>
              <a:rPr lang="en-GB" sz="600" dirty="0"/>
              <a:t>The battery bank of 60 x BAE </a:t>
            </a:r>
            <a:r>
              <a:rPr lang="en-GB" sz="600" dirty="0" err="1"/>
              <a:t>Secura</a:t>
            </a:r>
            <a:r>
              <a:rPr lang="en-GB" sz="600" dirty="0"/>
              <a:t> Solar 26 PVV 4940 cells as an energy storage system in combination with solar panels of 57 </a:t>
            </a:r>
            <a:r>
              <a:rPr lang="en-GB" sz="600" dirty="0" err="1"/>
              <a:t>kWp</a:t>
            </a:r>
            <a:r>
              <a:rPr lang="en-GB" sz="600" dirty="0"/>
              <a:t> are powering the tourist centre located on </a:t>
            </a:r>
            <a:r>
              <a:rPr lang="en-GB" sz="600" dirty="0" err="1"/>
              <a:t>Bruny</a:t>
            </a:r>
            <a:r>
              <a:rPr lang="en-GB" sz="600" dirty="0"/>
              <a:t> Island south west of Hobart Tasmania.</a:t>
            </a:r>
          </a:p>
        </p:txBody>
      </p:sp>
      <p:cxnSp>
        <p:nvCxnSpPr>
          <p:cNvPr id="173" name="Gerader Verbinder 172"/>
          <p:cNvCxnSpPr/>
          <p:nvPr/>
        </p:nvCxnSpPr>
        <p:spPr>
          <a:xfrm flipH="1">
            <a:off x="6418284" y="4918119"/>
            <a:ext cx="145931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/>
          <p:nvPr/>
        </p:nvSpPr>
        <p:spPr>
          <a:xfrm>
            <a:off x="6521209" y="488211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Ellipse 176"/>
          <p:cNvSpPr/>
          <p:nvPr/>
        </p:nvSpPr>
        <p:spPr>
          <a:xfrm>
            <a:off x="8226785" y="508710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0" name="Gerader Verbinder 179"/>
          <p:cNvCxnSpPr/>
          <p:nvPr/>
        </p:nvCxnSpPr>
        <p:spPr>
          <a:xfrm flipH="1" flipV="1">
            <a:off x="8401183" y="4894293"/>
            <a:ext cx="1" cy="9347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r Verbinder 180"/>
          <p:cNvCxnSpPr/>
          <p:nvPr/>
        </p:nvCxnSpPr>
        <p:spPr>
          <a:xfrm flipH="1">
            <a:off x="8405634" y="4985250"/>
            <a:ext cx="2367301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hteck 181"/>
          <p:cNvSpPr/>
          <p:nvPr/>
        </p:nvSpPr>
        <p:spPr>
          <a:xfrm>
            <a:off x="10776475" y="4403783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Textfeld 188"/>
          <p:cNvSpPr txBox="1"/>
          <p:nvPr/>
        </p:nvSpPr>
        <p:spPr>
          <a:xfrm>
            <a:off x="8846516" y="4673823"/>
            <a:ext cx="1921410" cy="7848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US" sz="700" b="1" dirty="0" smtClean="0">
                <a:solidFill>
                  <a:srgbClr val="02184D"/>
                </a:solidFill>
              </a:rPr>
              <a:t>AUSTRALIA</a:t>
            </a:r>
            <a:br>
              <a:rPr lang="en-US" sz="700" b="1" dirty="0" smtClean="0">
                <a:solidFill>
                  <a:srgbClr val="02184D"/>
                </a:solidFill>
              </a:rPr>
            </a:br>
            <a:r>
              <a:rPr lang="en-US" sz="700" b="1" dirty="0" smtClean="0">
                <a:solidFill>
                  <a:srgbClr val="00868D"/>
                </a:solidFill>
              </a:rPr>
              <a:t>SOLAR OFF-GRID SYSTEM</a:t>
            </a:r>
            <a:br>
              <a:rPr lang="en-US" sz="700" b="1" dirty="0" smtClean="0">
                <a:solidFill>
                  <a:srgbClr val="00868D"/>
                </a:solidFill>
              </a:rPr>
            </a:br>
            <a:r>
              <a:rPr lang="en-GB" sz="700" b="1" dirty="0">
                <a:solidFill>
                  <a:srgbClr val="00868D"/>
                </a:solidFill>
              </a:rPr>
              <a:t/>
            </a:r>
            <a:br>
              <a:rPr lang="en-GB" sz="700" b="1" dirty="0">
                <a:solidFill>
                  <a:srgbClr val="00868D"/>
                </a:solidFill>
              </a:rPr>
            </a:br>
            <a:r>
              <a:rPr lang="en-GB" sz="600" dirty="0"/>
              <a:t>The BAE battery bank as an energy storage system, in combination with the solar power panels, provides the power for the Green Cape Lighthouse in New South Wales, Australia.</a:t>
            </a:r>
          </a:p>
        </p:txBody>
      </p:sp>
      <p:sp>
        <p:nvSpPr>
          <p:cNvPr id="163" name="Ellipse 162"/>
          <p:cNvSpPr/>
          <p:nvPr/>
        </p:nvSpPr>
        <p:spPr>
          <a:xfrm>
            <a:off x="8365537" y="4864302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7243432" y="1993585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r Verbinder 49"/>
          <p:cNvCxnSpPr/>
          <p:nvPr/>
        </p:nvCxnSpPr>
        <p:spPr>
          <a:xfrm flipV="1">
            <a:off x="5549586" y="2969028"/>
            <a:ext cx="0" cy="798652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8399112" y="2264439"/>
            <a:ext cx="1386326" cy="8771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700" b="1" dirty="0">
                <a:solidFill>
                  <a:srgbClr val="02184D"/>
                </a:solidFill>
              </a:rPr>
              <a:t>GERMANY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700" b="1" dirty="0">
                <a:solidFill>
                  <a:srgbClr val="00868D"/>
                </a:solidFill>
              </a:rPr>
              <a:t>UPS SYSTEM FOR DATA CENTER</a:t>
            </a: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US" sz="600" dirty="0"/>
              <a:t>In 2012 new unit with BAE batteries was installed. This case adopts independent data center park design and provides high standard and efficiency services for users.</a:t>
            </a:r>
          </a:p>
        </p:txBody>
      </p:sp>
      <p:cxnSp>
        <p:nvCxnSpPr>
          <p:cNvPr id="65" name="Gerader Verbinder 64"/>
          <p:cNvCxnSpPr/>
          <p:nvPr/>
        </p:nvCxnSpPr>
        <p:spPr>
          <a:xfrm flipH="1">
            <a:off x="5543436" y="3771780"/>
            <a:ext cx="647404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V="1">
            <a:off x="7821651" y="3150201"/>
            <a:ext cx="0" cy="134258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6115954" y="1956073"/>
            <a:ext cx="1124938" cy="10618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700" b="1" dirty="0" smtClean="0">
                <a:solidFill>
                  <a:srgbClr val="02184D"/>
                </a:solidFill>
              </a:rPr>
              <a:t>SPAIN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700" b="1" dirty="0" smtClean="0">
                <a:solidFill>
                  <a:srgbClr val="00868D"/>
                </a:solidFill>
              </a:rPr>
              <a:t>SOLAR OFF-GRID SYSTEM</a:t>
            </a: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600" dirty="0"/>
              <a:t>The 40 kW PV system, in combination with 24 BAE </a:t>
            </a:r>
            <a:r>
              <a:rPr lang="en-GB" sz="600" dirty="0" err="1"/>
              <a:t>Secura</a:t>
            </a:r>
            <a:r>
              <a:rPr lang="en-GB" sz="600" dirty="0"/>
              <a:t> Solar 24 PVS 4560 cells, will help to use the clean electricity for t</a:t>
            </a:r>
            <a:r>
              <a:rPr lang="en-US" sz="600" dirty="0"/>
              <a:t>he restaurant &amp; event complex on the island Ibiza, Spain.</a:t>
            </a:r>
            <a:endParaRPr lang="de-DE" sz="600" dirty="0"/>
          </a:p>
        </p:txBody>
      </p:sp>
      <p:sp>
        <p:nvSpPr>
          <p:cNvPr id="69" name="Rechteck 68"/>
          <p:cNvSpPr/>
          <p:nvPr/>
        </p:nvSpPr>
        <p:spPr>
          <a:xfrm>
            <a:off x="4963954" y="1817782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9755079" y="1808163"/>
            <a:ext cx="1161727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8530268" y="3504375"/>
            <a:ext cx="1152000" cy="115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Textfeld 77"/>
          <p:cNvSpPr txBox="1"/>
          <p:nvPr/>
        </p:nvSpPr>
        <p:spPr>
          <a:xfrm>
            <a:off x="9691409" y="3736902"/>
            <a:ext cx="2237065" cy="6924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700" b="1" dirty="0" smtClean="0">
                <a:solidFill>
                  <a:srgbClr val="02184D"/>
                </a:solidFill>
              </a:rPr>
              <a:t>MYANMAR</a:t>
            </a:r>
          </a:p>
          <a:p>
            <a:r>
              <a:rPr lang="en-US" sz="700" b="1" dirty="0" smtClean="0">
                <a:solidFill>
                  <a:srgbClr val="00868D"/>
                </a:solidFill>
              </a:rPr>
              <a:t>SOLAR HYBRID SYSTEM</a:t>
            </a: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US" sz="600" dirty="0"/>
              <a:t>The solar hybrid system generates all the energy for the boulder bay eco resort, located on an island (near </a:t>
            </a:r>
            <a:r>
              <a:rPr lang="en-US" sz="600" dirty="0" err="1"/>
              <a:t>Kawthaung</a:t>
            </a:r>
            <a:r>
              <a:rPr lang="en-US" sz="600" dirty="0"/>
              <a:t> in </a:t>
            </a:r>
            <a:r>
              <a:rPr lang="en-US" sz="600" dirty="0" err="1"/>
              <a:t>Tanintharyi</a:t>
            </a:r>
            <a:r>
              <a:rPr lang="en-US" sz="600" dirty="0"/>
              <a:t> region,) in Myanmar.</a:t>
            </a:r>
            <a:endParaRPr lang="de-DE" sz="600" dirty="0"/>
          </a:p>
        </p:txBody>
      </p:sp>
      <p:cxnSp>
        <p:nvCxnSpPr>
          <p:cNvPr id="88" name="Gerader Verbinder 87"/>
          <p:cNvCxnSpPr/>
          <p:nvPr/>
        </p:nvCxnSpPr>
        <p:spPr>
          <a:xfrm flipH="1">
            <a:off x="7647709" y="4078729"/>
            <a:ext cx="877123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/>
          <p:cNvCxnSpPr/>
          <p:nvPr/>
        </p:nvCxnSpPr>
        <p:spPr>
          <a:xfrm flipV="1">
            <a:off x="10345782" y="2958474"/>
            <a:ext cx="0" cy="453593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10914800" y="2033975"/>
            <a:ext cx="1119757" cy="9694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700" b="1" dirty="0" smtClean="0">
                <a:solidFill>
                  <a:srgbClr val="02184D"/>
                </a:solidFill>
              </a:rPr>
              <a:t>RUSSIA</a:t>
            </a:r>
            <a:r>
              <a:rPr lang="en-US" sz="800" b="1" dirty="0" smtClean="0">
                <a:solidFill>
                  <a:srgbClr val="00868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b="1" dirty="0" smtClean="0">
                <a:solidFill>
                  <a:srgbClr val="00868D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 b="1" dirty="0" smtClean="0">
                <a:solidFill>
                  <a:srgbClr val="00868D"/>
                </a:solidFill>
              </a:rPr>
              <a:t>SOLAR OFF-GRID SYSTEM</a:t>
            </a: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GB" sz="700" b="1" dirty="0" smtClean="0">
                <a:solidFill>
                  <a:srgbClr val="00868D"/>
                </a:solidFill>
              </a:rPr>
              <a:t/>
            </a:r>
            <a:br>
              <a:rPr lang="en-GB" sz="700" b="1" dirty="0" smtClean="0">
                <a:solidFill>
                  <a:srgbClr val="00868D"/>
                </a:solidFill>
              </a:rPr>
            </a:br>
            <a:r>
              <a:rPr lang="en-US" sz="600" dirty="0"/>
              <a:t>The 5.5 </a:t>
            </a:r>
            <a:r>
              <a:rPr lang="en-US" sz="600" dirty="0" err="1"/>
              <a:t>kWp</a:t>
            </a:r>
            <a:r>
              <a:rPr lang="en-US" sz="600" dirty="0"/>
              <a:t> photovoltaic system, in combination with BAE </a:t>
            </a:r>
            <a:r>
              <a:rPr lang="en-US" sz="600" dirty="0" err="1"/>
              <a:t>Secura</a:t>
            </a:r>
            <a:r>
              <a:rPr lang="en-US" sz="600" dirty="0"/>
              <a:t> Solar PVV batteries, is installed on the roof at the memorial museum of cosmonautics in Moscow.</a:t>
            </a:r>
          </a:p>
        </p:txBody>
      </p:sp>
      <p:cxnSp>
        <p:nvCxnSpPr>
          <p:cNvPr id="98" name="Gerader Verbinder 97"/>
          <p:cNvCxnSpPr/>
          <p:nvPr/>
        </p:nvCxnSpPr>
        <p:spPr>
          <a:xfrm flipH="1" flipV="1">
            <a:off x="6385058" y="3276600"/>
            <a:ext cx="1" cy="274724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/>
          <p:cNvCxnSpPr/>
          <p:nvPr/>
        </p:nvCxnSpPr>
        <p:spPr>
          <a:xfrm flipH="1" flipV="1">
            <a:off x="6757320" y="3404069"/>
            <a:ext cx="1" cy="9347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/>
          <p:cNvCxnSpPr/>
          <p:nvPr/>
        </p:nvCxnSpPr>
        <p:spPr>
          <a:xfrm flipH="1">
            <a:off x="6753222" y="3408488"/>
            <a:ext cx="3596310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6165659" y="373292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6349058" y="353662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Ellipse 100"/>
          <p:cNvSpPr/>
          <p:nvPr/>
        </p:nvSpPr>
        <p:spPr>
          <a:xfrm>
            <a:off x="6720228" y="3486304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7607414" y="404117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4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feld 67"/>
          <p:cNvSpPr txBox="1"/>
          <p:nvPr/>
        </p:nvSpPr>
        <p:spPr>
          <a:xfrm>
            <a:off x="10307418" y="3548907"/>
            <a:ext cx="1622666" cy="276999"/>
          </a:xfrm>
          <a:prstGeom prst="rect">
            <a:avLst/>
          </a:prstGeom>
          <a:solidFill>
            <a:srgbClr val="02184D"/>
          </a:solidFill>
          <a:ln w="19050">
            <a:noFill/>
          </a:ln>
        </p:spPr>
        <p:txBody>
          <a:bodyPr wrap="square" numCol="1" rtlCol="0">
            <a:spAutoFit/>
          </a:bodyPr>
          <a:lstStyle/>
          <a:p>
            <a:r>
              <a:rPr lang="de-DE" sz="600" b="1" dirty="0" smtClean="0">
                <a:solidFill>
                  <a:schemeClr val="bg1"/>
                </a:solidFill>
              </a:rPr>
              <a:t>        POLAND – GDANSK</a:t>
            </a:r>
            <a:r>
              <a:rPr lang="de-DE" sz="600" dirty="0" smtClean="0">
                <a:solidFill>
                  <a:schemeClr val="bg1"/>
                </a:solidFill>
              </a:rPr>
              <a:t/>
            </a:r>
            <a:br>
              <a:rPr lang="de-DE" sz="600" dirty="0" smtClean="0">
                <a:solidFill>
                  <a:schemeClr val="bg1"/>
                </a:solidFill>
              </a:rPr>
            </a:br>
            <a:r>
              <a:rPr lang="de-DE" sz="600" dirty="0" smtClean="0">
                <a:solidFill>
                  <a:schemeClr val="bg1"/>
                </a:solidFill>
              </a:rPr>
              <a:t>        </a:t>
            </a:r>
            <a:r>
              <a:rPr lang="de-DE" sz="600" b="1" dirty="0" smtClean="0">
                <a:solidFill>
                  <a:schemeClr val="bg1"/>
                </a:solidFill>
              </a:rPr>
              <a:t>TRAKO, INFOPOINT - GERMAN PAVILION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64" y="2595029"/>
            <a:ext cx="1566672" cy="935736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10304786" y="4907390"/>
            <a:ext cx="1622666" cy="276999"/>
          </a:xfrm>
          <a:prstGeom prst="rect">
            <a:avLst/>
          </a:prstGeom>
          <a:solidFill>
            <a:srgbClr val="02184D"/>
          </a:solidFill>
          <a:ln w="19050">
            <a:noFill/>
          </a:ln>
        </p:spPr>
        <p:txBody>
          <a:bodyPr wrap="square" numCol="1" rtlCol="0">
            <a:spAutoFit/>
          </a:bodyPr>
          <a:lstStyle/>
          <a:p>
            <a:r>
              <a:rPr lang="de-DE" sz="600" b="1" dirty="0" smtClean="0">
                <a:solidFill>
                  <a:schemeClr val="bg1"/>
                </a:solidFill>
              </a:rPr>
              <a:t>         UNITED </a:t>
            </a:r>
            <a:r>
              <a:rPr lang="de-DE" sz="600" b="1" dirty="0">
                <a:solidFill>
                  <a:schemeClr val="bg1"/>
                </a:solidFill>
              </a:rPr>
              <a:t>ARAB EMIRATES - DUBAI</a:t>
            </a:r>
            <a:r>
              <a:rPr lang="de-DE" sz="600" dirty="0">
                <a:solidFill>
                  <a:schemeClr val="bg1"/>
                </a:solidFill>
              </a:rPr>
              <a:t/>
            </a:r>
            <a:br>
              <a:rPr lang="de-DE" sz="600" dirty="0">
                <a:solidFill>
                  <a:schemeClr val="bg1"/>
                </a:solidFill>
              </a:rPr>
            </a:br>
            <a:r>
              <a:rPr lang="de-DE" sz="600" dirty="0" smtClean="0">
                <a:solidFill>
                  <a:schemeClr val="bg1"/>
                </a:solidFill>
              </a:rPr>
              <a:t>         </a:t>
            </a:r>
            <a:r>
              <a:rPr lang="de-DE" sz="600" b="1" dirty="0" smtClean="0">
                <a:solidFill>
                  <a:schemeClr val="bg1"/>
                </a:solidFill>
              </a:rPr>
              <a:t>MIDDLE </a:t>
            </a:r>
            <a:r>
              <a:rPr lang="de-DE" sz="600" b="1" dirty="0">
                <a:solidFill>
                  <a:schemeClr val="bg1"/>
                </a:solidFill>
              </a:rPr>
              <a:t>EAST ENERGY, BAE - BOOTH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3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24" y="2906806"/>
            <a:ext cx="4782707" cy="233376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099" y="347663"/>
            <a:ext cx="6938179" cy="449262"/>
          </a:xfrm>
        </p:spPr>
        <p:txBody>
          <a:bodyPr/>
          <a:lstStyle/>
          <a:p>
            <a:r>
              <a:rPr lang="de-DE" dirty="0"/>
              <a:t>WORLDWIDE </a:t>
            </a:r>
            <a:r>
              <a:rPr lang="de-DE" dirty="0" smtClean="0"/>
              <a:t>PRESENCE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8" y="807704"/>
            <a:ext cx="3078292" cy="286232"/>
          </a:xfrm>
        </p:spPr>
        <p:txBody>
          <a:bodyPr/>
          <a:lstStyle/>
          <a:p>
            <a:r>
              <a:rPr lang="de-DE" dirty="0" smtClean="0"/>
              <a:t>EXTRACT TRADE FAIRS PARTICIPATIONS</a:t>
            </a:r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5884789" y="2935705"/>
            <a:ext cx="0" cy="582999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920059" y="2721160"/>
            <a:ext cx="1155564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" b="1" dirty="0" smtClean="0">
                <a:solidFill>
                  <a:srgbClr val="02184D"/>
                </a:solidFill>
              </a:rPr>
              <a:t>FRANCE - PARIS</a:t>
            </a:r>
          </a:p>
          <a:p>
            <a:pPr>
              <a:lnSpc>
                <a:spcPct val="150000"/>
              </a:lnSpc>
            </a:pPr>
            <a:r>
              <a:rPr lang="de-DE" sz="700" b="1" dirty="0" smtClean="0">
                <a:solidFill>
                  <a:srgbClr val="00868D"/>
                </a:solidFill>
              </a:rPr>
              <a:t>EUROPEAN UTILITY WEEK</a:t>
            </a:r>
            <a:endParaRPr lang="en-US" sz="700" b="1" dirty="0">
              <a:solidFill>
                <a:srgbClr val="00868D"/>
              </a:solidFill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3145509" y="3221018"/>
            <a:ext cx="938150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2184D"/>
                </a:solidFill>
              </a:rPr>
              <a:t>USA - FLORIDA</a:t>
            </a:r>
            <a:endParaRPr lang="en-US" sz="700" b="1" dirty="0">
              <a:solidFill>
                <a:srgbClr val="02184D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0868D"/>
                </a:solidFill>
              </a:rPr>
              <a:t>BATTCON</a:t>
            </a:r>
          </a:p>
        </p:txBody>
      </p:sp>
      <p:cxnSp>
        <p:nvCxnSpPr>
          <p:cNvPr id="125" name="Gerader Verbinder 124"/>
          <p:cNvCxnSpPr/>
          <p:nvPr/>
        </p:nvCxnSpPr>
        <p:spPr>
          <a:xfrm flipH="1">
            <a:off x="3144838" y="3429196"/>
            <a:ext cx="1527482" cy="2979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45"/>
          <p:cNvCxnSpPr/>
          <p:nvPr/>
        </p:nvCxnSpPr>
        <p:spPr>
          <a:xfrm flipH="1">
            <a:off x="5991084" y="2262025"/>
            <a:ext cx="952120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r Verbinder 154"/>
          <p:cNvCxnSpPr/>
          <p:nvPr/>
        </p:nvCxnSpPr>
        <p:spPr>
          <a:xfrm flipV="1">
            <a:off x="5422392" y="3608389"/>
            <a:ext cx="0" cy="967421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feld 169"/>
          <p:cNvSpPr txBox="1"/>
          <p:nvPr/>
        </p:nvSpPr>
        <p:spPr>
          <a:xfrm>
            <a:off x="5187025" y="5319246"/>
            <a:ext cx="1433104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dirty="0">
                <a:solidFill>
                  <a:srgbClr val="02184D"/>
                </a:solidFill>
              </a:rPr>
              <a:t>UNITED ARAB EMIRATES </a:t>
            </a:r>
            <a:r>
              <a:rPr lang="en-US" sz="700" b="1" dirty="0" smtClean="0">
                <a:solidFill>
                  <a:srgbClr val="02184D"/>
                </a:solidFill>
              </a:rPr>
              <a:t>- DUBAI</a:t>
            </a:r>
            <a:br>
              <a:rPr lang="en-US" sz="700" b="1" dirty="0" smtClean="0">
                <a:solidFill>
                  <a:srgbClr val="02184D"/>
                </a:solidFill>
              </a:rPr>
            </a:br>
            <a:r>
              <a:rPr lang="en-US" sz="700" b="1" dirty="0" smtClean="0">
                <a:solidFill>
                  <a:srgbClr val="00868D"/>
                </a:solidFill>
              </a:rPr>
              <a:t>MIDDLE EAST ENERGY - DUBAI</a:t>
            </a:r>
            <a:endParaRPr lang="en-GB" sz="600" dirty="0"/>
          </a:p>
        </p:txBody>
      </p:sp>
      <p:sp>
        <p:nvSpPr>
          <p:cNvPr id="189" name="Textfeld 188"/>
          <p:cNvSpPr txBox="1"/>
          <p:nvPr/>
        </p:nvSpPr>
        <p:spPr>
          <a:xfrm>
            <a:off x="7776877" y="4283719"/>
            <a:ext cx="1494758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700" b="1" dirty="0" smtClean="0">
                <a:solidFill>
                  <a:srgbClr val="02184D"/>
                </a:solidFill>
              </a:rPr>
              <a:t>MALAYSIA - KUALA LUMPUR</a:t>
            </a:r>
            <a:br>
              <a:rPr lang="en-US" sz="700" b="1" dirty="0" smtClean="0">
                <a:solidFill>
                  <a:srgbClr val="02184D"/>
                </a:solidFill>
              </a:rPr>
            </a:br>
            <a:r>
              <a:rPr lang="en-US" sz="700" b="1" dirty="0" smtClean="0">
                <a:solidFill>
                  <a:srgbClr val="00868D"/>
                </a:solidFill>
              </a:rPr>
              <a:t>TENAGA – EXPO &amp; FORUM</a:t>
            </a:r>
            <a:endParaRPr lang="en-GB" sz="700" b="1" dirty="0">
              <a:solidFill>
                <a:srgbClr val="00868D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884789" y="2043962"/>
            <a:ext cx="1063213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700" b="1" dirty="0" smtClean="0">
                <a:solidFill>
                  <a:srgbClr val="02184D"/>
                </a:solidFill>
              </a:rPr>
              <a:t>GERMANY - MUNICH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700" b="1" dirty="0" smtClean="0">
                <a:solidFill>
                  <a:srgbClr val="00868D"/>
                </a:solidFill>
              </a:rPr>
              <a:t>EES / INTERSOLAR</a:t>
            </a:r>
            <a:endParaRPr lang="en-US" sz="600" dirty="0"/>
          </a:p>
        </p:txBody>
      </p:sp>
      <p:sp>
        <p:nvSpPr>
          <p:cNvPr id="78" name="Textfeld 77"/>
          <p:cNvSpPr txBox="1"/>
          <p:nvPr/>
        </p:nvSpPr>
        <p:spPr>
          <a:xfrm>
            <a:off x="7608206" y="3642519"/>
            <a:ext cx="1382074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700" b="1" dirty="0" smtClean="0">
                <a:solidFill>
                  <a:srgbClr val="02184D"/>
                </a:solidFill>
              </a:rPr>
              <a:t>THAILAND - BANGKOK</a:t>
            </a:r>
          </a:p>
          <a:p>
            <a:pPr algn="r">
              <a:lnSpc>
                <a:spcPct val="150000"/>
              </a:lnSpc>
            </a:pPr>
            <a:r>
              <a:rPr lang="en-US" sz="700" b="1" dirty="0" smtClean="0">
                <a:solidFill>
                  <a:srgbClr val="00868D"/>
                </a:solidFill>
              </a:rPr>
              <a:t>REA - RENEWABLE ENERGY ASIA</a:t>
            </a:r>
            <a:endParaRPr lang="de-DE" sz="600" dirty="0"/>
          </a:p>
        </p:txBody>
      </p:sp>
      <p:cxnSp>
        <p:nvCxnSpPr>
          <p:cNvPr id="88" name="Gerader Verbinder 87"/>
          <p:cNvCxnSpPr/>
          <p:nvPr/>
        </p:nvCxnSpPr>
        <p:spPr>
          <a:xfrm flipH="1">
            <a:off x="7277588" y="3850268"/>
            <a:ext cx="1713729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6765662" y="2506903"/>
            <a:ext cx="1056516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700" b="1" dirty="0">
                <a:solidFill>
                  <a:srgbClr val="02184D"/>
                </a:solidFill>
              </a:rPr>
              <a:t>GERMANY - </a:t>
            </a:r>
            <a:r>
              <a:rPr lang="de-DE" sz="700" b="1" dirty="0" smtClean="0">
                <a:solidFill>
                  <a:srgbClr val="02184D"/>
                </a:solidFill>
              </a:rPr>
              <a:t>BERLIN</a:t>
            </a:r>
            <a:r>
              <a:rPr lang="en-US" sz="800" b="1" dirty="0" smtClean="0">
                <a:solidFill>
                  <a:srgbClr val="00868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b="1" dirty="0" smtClean="0">
                <a:solidFill>
                  <a:srgbClr val="00868D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 b="1" dirty="0" smtClean="0">
                <a:solidFill>
                  <a:srgbClr val="00868D"/>
                </a:solidFill>
              </a:rPr>
              <a:t>INNO TRANS</a:t>
            </a:r>
            <a:endParaRPr lang="en-US" sz="600" dirty="0"/>
          </a:p>
        </p:txBody>
      </p:sp>
      <p:cxnSp>
        <p:nvCxnSpPr>
          <p:cNvPr id="98" name="Gerader Verbinder 97"/>
          <p:cNvCxnSpPr/>
          <p:nvPr/>
        </p:nvCxnSpPr>
        <p:spPr>
          <a:xfrm flipV="1">
            <a:off x="5991084" y="2256360"/>
            <a:ext cx="0" cy="1163631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/>
          <p:cNvCxnSpPr/>
          <p:nvPr/>
        </p:nvCxnSpPr>
        <p:spPr>
          <a:xfrm flipH="1">
            <a:off x="5991084" y="2722458"/>
            <a:ext cx="1840300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5955079" y="337576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1" name="Gerader Verbinder 70"/>
          <p:cNvCxnSpPr/>
          <p:nvPr/>
        </p:nvCxnSpPr>
        <p:spPr>
          <a:xfrm flipH="1">
            <a:off x="3924300" y="2935684"/>
            <a:ext cx="1966913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/>
          <p:cNvCxnSpPr/>
          <p:nvPr/>
        </p:nvCxnSpPr>
        <p:spPr>
          <a:xfrm>
            <a:off x="7273291" y="3843790"/>
            <a:ext cx="0" cy="81211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lipse 81"/>
          <p:cNvSpPr/>
          <p:nvPr/>
        </p:nvSpPr>
        <p:spPr>
          <a:xfrm>
            <a:off x="7237291" y="388428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7" name="Gerader Verbinder 86"/>
          <p:cNvCxnSpPr>
            <a:stCxn id="109" idx="1"/>
          </p:cNvCxnSpPr>
          <p:nvPr/>
        </p:nvCxnSpPr>
        <p:spPr>
          <a:xfrm flipH="1" flipV="1">
            <a:off x="7348716" y="4495756"/>
            <a:ext cx="1931503" cy="51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/>
          <p:cNvCxnSpPr/>
          <p:nvPr/>
        </p:nvCxnSpPr>
        <p:spPr>
          <a:xfrm>
            <a:off x="6632595" y="3892425"/>
            <a:ext cx="0" cy="1649538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lipse 162"/>
          <p:cNvSpPr/>
          <p:nvPr/>
        </p:nvSpPr>
        <p:spPr>
          <a:xfrm>
            <a:off x="6596595" y="384867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0" name="Gerader Verbinder 89"/>
          <p:cNvCxnSpPr/>
          <p:nvPr/>
        </p:nvCxnSpPr>
        <p:spPr>
          <a:xfrm flipH="1">
            <a:off x="5194910" y="5536916"/>
            <a:ext cx="1442427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hteck 98"/>
          <p:cNvSpPr/>
          <p:nvPr/>
        </p:nvSpPr>
        <p:spPr>
          <a:xfrm>
            <a:off x="10305809" y="2570129"/>
            <a:ext cx="1620000" cy="126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hteck 99"/>
          <p:cNvSpPr/>
          <p:nvPr/>
        </p:nvSpPr>
        <p:spPr>
          <a:xfrm>
            <a:off x="10305809" y="3929656"/>
            <a:ext cx="1620000" cy="126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0" name="Grafik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97" y="2668152"/>
            <a:ext cx="540000" cy="540000"/>
          </a:xfrm>
          <a:prstGeom prst="rect">
            <a:avLst/>
          </a:prstGeom>
        </p:spPr>
      </p:pic>
      <p:pic>
        <p:nvPicPr>
          <p:cNvPr id="81" name="Grafik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05" y="5266857"/>
            <a:ext cx="540000" cy="540000"/>
          </a:xfrm>
          <a:prstGeom prst="rect">
            <a:avLst/>
          </a:prstGeom>
        </p:spPr>
      </p:pic>
      <p:sp>
        <p:nvSpPr>
          <p:cNvPr id="91" name="Rechteck 90"/>
          <p:cNvSpPr/>
          <p:nvPr/>
        </p:nvSpPr>
        <p:spPr>
          <a:xfrm>
            <a:off x="3351722" y="2646549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2568840" y="3127099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</a:t>
            </a:r>
            <a:endParaRPr lang="de-DE" dirty="0"/>
          </a:p>
        </p:txBody>
      </p:sp>
      <p:sp>
        <p:nvSpPr>
          <p:cNvPr id="107" name="Rechteck 106"/>
          <p:cNvSpPr/>
          <p:nvPr/>
        </p:nvSpPr>
        <p:spPr>
          <a:xfrm>
            <a:off x="4620005" y="5248088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8" name="Grafik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65" y="4227359"/>
            <a:ext cx="540000" cy="540000"/>
          </a:xfrm>
          <a:prstGeom prst="rect">
            <a:avLst/>
          </a:prstGeom>
        </p:spPr>
      </p:pic>
      <p:sp>
        <p:nvSpPr>
          <p:cNvPr id="109" name="Rechteck 108"/>
          <p:cNvSpPr/>
          <p:nvPr/>
        </p:nvSpPr>
        <p:spPr>
          <a:xfrm>
            <a:off x="9280219" y="4207807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Rechteck 109"/>
          <p:cNvSpPr/>
          <p:nvPr/>
        </p:nvSpPr>
        <p:spPr>
          <a:xfrm>
            <a:off x="6941085" y="1971282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Rechteck 110"/>
          <p:cNvSpPr/>
          <p:nvPr/>
        </p:nvSpPr>
        <p:spPr>
          <a:xfrm>
            <a:off x="4359128" y="2134908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hteck 111"/>
          <p:cNvSpPr/>
          <p:nvPr/>
        </p:nvSpPr>
        <p:spPr>
          <a:xfrm>
            <a:off x="7830160" y="2433491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hteck 112"/>
          <p:cNvSpPr/>
          <p:nvPr/>
        </p:nvSpPr>
        <p:spPr>
          <a:xfrm>
            <a:off x="8990279" y="3556146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3" name="Gerader Verbinder 72"/>
          <p:cNvCxnSpPr/>
          <p:nvPr/>
        </p:nvCxnSpPr>
        <p:spPr>
          <a:xfrm flipH="1">
            <a:off x="4942511" y="2417756"/>
            <a:ext cx="1049490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4932819" y="2207681"/>
            <a:ext cx="1084825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700" b="1" dirty="0" smtClean="0">
                <a:solidFill>
                  <a:srgbClr val="02184D"/>
                </a:solidFill>
              </a:rPr>
              <a:t>GERMANY - HANNOVER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700" b="1" dirty="0" err="1" smtClean="0">
                <a:solidFill>
                  <a:srgbClr val="00868D"/>
                </a:solidFill>
              </a:rPr>
              <a:t>HANNOVER</a:t>
            </a:r>
            <a:r>
              <a:rPr lang="de-DE" sz="700" b="1" dirty="0" smtClean="0">
                <a:solidFill>
                  <a:srgbClr val="00868D"/>
                </a:solidFill>
              </a:rPr>
              <a:t> MESSE</a:t>
            </a:r>
            <a:endParaRPr lang="de-DE" sz="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13" y="2454217"/>
            <a:ext cx="540000" cy="54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85" y="1988605"/>
            <a:ext cx="540000" cy="5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78" y="2153454"/>
            <a:ext cx="540000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79" y="3573146"/>
            <a:ext cx="540000" cy="54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0" y="3141684"/>
            <a:ext cx="540000" cy="540000"/>
          </a:xfrm>
          <a:prstGeom prst="rect">
            <a:avLst/>
          </a:prstGeom>
        </p:spPr>
      </p:pic>
      <p:sp>
        <p:nvSpPr>
          <p:cNvPr id="114" name="Ellipse 113"/>
          <p:cNvSpPr/>
          <p:nvPr/>
        </p:nvSpPr>
        <p:spPr>
          <a:xfrm>
            <a:off x="5848877" y="3474891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5" name="Gerader Verbinder 114"/>
          <p:cNvCxnSpPr/>
          <p:nvPr/>
        </p:nvCxnSpPr>
        <p:spPr>
          <a:xfrm flipH="1">
            <a:off x="5813425" y="4153853"/>
            <a:ext cx="213655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/>
          <p:nvPr/>
        </p:nvSpPr>
        <p:spPr>
          <a:xfrm>
            <a:off x="5784997" y="411826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/>
          <p:cNvSpPr txBox="1"/>
          <p:nvPr/>
        </p:nvSpPr>
        <p:spPr>
          <a:xfrm>
            <a:off x="3452663" y="4364884"/>
            <a:ext cx="1329719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2184D"/>
                </a:solidFill>
              </a:rPr>
              <a:t>SPAIN - MADRID</a:t>
            </a:r>
          </a:p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0868D"/>
                </a:solidFill>
              </a:rPr>
              <a:t>GENERA</a:t>
            </a:r>
            <a:endParaRPr lang="en-GB" sz="600" dirty="0"/>
          </a:p>
        </p:txBody>
      </p:sp>
      <p:cxnSp>
        <p:nvCxnSpPr>
          <p:cNvPr id="120" name="Gerader Verbinder 119"/>
          <p:cNvCxnSpPr/>
          <p:nvPr/>
        </p:nvCxnSpPr>
        <p:spPr>
          <a:xfrm flipH="1">
            <a:off x="3444898" y="4577175"/>
            <a:ext cx="1984352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hteck 120"/>
          <p:cNvSpPr/>
          <p:nvPr/>
        </p:nvSpPr>
        <p:spPr>
          <a:xfrm>
            <a:off x="2865148" y="4298104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2" name="Grafik 1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77" y="4803765"/>
            <a:ext cx="540000" cy="540000"/>
          </a:xfrm>
          <a:prstGeom prst="rect">
            <a:avLst/>
          </a:prstGeom>
        </p:spPr>
      </p:pic>
      <p:cxnSp>
        <p:nvCxnSpPr>
          <p:cNvPr id="129" name="Gerader Verbinder 128"/>
          <p:cNvCxnSpPr/>
          <p:nvPr/>
        </p:nvCxnSpPr>
        <p:spPr>
          <a:xfrm>
            <a:off x="7356132" y="4197350"/>
            <a:ext cx="0" cy="297035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feld 132"/>
          <p:cNvSpPr txBox="1"/>
          <p:nvPr/>
        </p:nvSpPr>
        <p:spPr>
          <a:xfrm>
            <a:off x="6591609" y="4943193"/>
            <a:ext cx="1799389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700" b="1" dirty="0">
                <a:solidFill>
                  <a:srgbClr val="02184D"/>
                </a:solidFill>
              </a:rPr>
              <a:t>UNITED ARAB EMIRATES </a:t>
            </a:r>
            <a:r>
              <a:rPr lang="en-US" sz="700" b="1" dirty="0" smtClean="0">
                <a:solidFill>
                  <a:srgbClr val="02184D"/>
                </a:solidFill>
              </a:rPr>
              <a:t>- ABU </a:t>
            </a:r>
            <a:r>
              <a:rPr lang="en-US" sz="700" b="1" dirty="0">
                <a:solidFill>
                  <a:srgbClr val="02184D"/>
                </a:solidFill>
              </a:rPr>
              <a:t>DHABI</a:t>
            </a:r>
            <a:r>
              <a:rPr lang="en-US" sz="700" b="1" dirty="0" smtClean="0">
                <a:solidFill>
                  <a:srgbClr val="02184D"/>
                </a:solidFill>
              </a:rPr>
              <a:t/>
            </a:r>
            <a:br>
              <a:rPr lang="en-US" sz="700" b="1" dirty="0" smtClean="0">
                <a:solidFill>
                  <a:srgbClr val="02184D"/>
                </a:solidFill>
              </a:rPr>
            </a:br>
            <a:r>
              <a:rPr lang="en-US" sz="700" b="1" dirty="0" smtClean="0">
                <a:solidFill>
                  <a:srgbClr val="00868D"/>
                </a:solidFill>
              </a:rPr>
              <a:t>WFES - WORLD FUTURE ENERGY SUMMIT</a:t>
            </a:r>
            <a:endParaRPr lang="en-GB" sz="700" b="1" dirty="0">
              <a:solidFill>
                <a:srgbClr val="00868D"/>
              </a:solidFill>
            </a:endParaRPr>
          </a:p>
        </p:txBody>
      </p:sp>
      <p:cxnSp>
        <p:nvCxnSpPr>
          <p:cNvPr id="134" name="Gerader Verbinder 133"/>
          <p:cNvCxnSpPr/>
          <p:nvPr/>
        </p:nvCxnSpPr>
        <p:spPr>
          <a:xfrm flipH="1">
            <a:off x="6633421" y="5162238"/>
            <a:ext cx="1769217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Grafik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29" y="4894313"/>
            <a:ext cx="540000" cy="540000"/>
          </a:xfrm>
          <a:prstGeom prst="rect">
            <a:avLst/>
          </a:prstGeom>
        </p:spPr>
      </p:pic>
      <p:sp>
        <p:nvSpPr>
          <p:cNvPr id="136" name="Rechteck 135"/>
          <p:cNvSpPr/>
          <p:nvPr/>
        </p:nvSpPr>
        <p:spPr>
          <a:xfrm>
            <a:off x="8399583" y="4874761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7320132" y="4158021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4" name="Textfeld 143"/>
          <p:cNvSpPr txBox="1"/>
          <p:nvPr/>
        </p:nvSpPr>
        <p:spPr>
          <a:xfrm>
            <a:off x="10305809" y="2187984"/>
            <a:ext cx="1620000" cy="276999"/>
          </a:xfrm>
          <a:prstGeom prst="rect">
            <a:avLst/>
          </a:prstGeom>
          <a:solidFill>
            <a:srgbClr val="02184D"/>
          </a:solidFill>
          <a:ln w="19050">
            <a:noFill/>
          </a:ln>
        </p:spPr>
        <p:txBody>
          <a:bodyPr wrap="square" numCol="1" rtlCol="0">
            <a:spAutoFit/>
          </a:bodyPr>
          <a:lstStyle/>
          <a:p>
            <a:r>
              <a:rPr lang="de-DE" sz="600" b="1" dirty="0" smtClean="0">
                <a:solidFill>
                  <a:schemeClr val="bg1"/>
                </a:solidFill>
              </a:rPr>
              <a:t>         GERMANY - MUNICH</a:t>
            </a:r>
            <a:r>
              <a:rPr lang="de-DE" sz="600" dirty="0" smtClean="0">
                <a:solidFill>
                  <a:schemeClr val="bg1"/>
                </a:solidFill>
              </a:rPr>
              <a:t/>
            </a:r>
            <a:br>
              <a:rPr lang="de-DE" sz="600" dirty="0" smtClean="0">
                <a:solidFill>
                  <a:schemeClr val="bg1"/>
                </a:solidFill>
              </a:rPr>
            </a:br>
            <a:r>
              <a:rPr lang="de-DE" sz="600" dirty="0" smtClean="0">
                <a:solidFill>
                  <a:schemeClr val="bg1"/>
                </a:solidFill>
              </a:rPr>
              <a:t>         </a:t>
            </a:r>
            <a:r>
              <a:rPr lang="de-DE" sz="600" b="1" dirty="0" smtClean="0">
                <a:solidFill>
                  <a:schemeClr val="bg1"/>
                </a:solidFill>
              </a:rPr>
              <a:t>EES / INTERSOLAR, BAE - BOOTH</a:t>
            </a:r>
            <a:endParaRPr lang="en-US" sz="600" dirty="0">
              <a:solidFill>
                <a:schemeClr val="bg1"/>
              </a:solidFill>
            </a:endParaRPr>
          </a:p>
        </p:txBody>
      </p:sp>
      <p:cxnSp>
        <p:nvCxnSpPr>
          <p:cNvPr id="74" name="Gerader Verbinder 73"/>
          <p:cNvCxnSpPr/>
          <p:nvPr/>
        </p:nvCxnSpPr>
        <p:spPr>
          <a:xfrm flipV="1">
            <a:off x="4675345" y="3422482"/>
            <a:ext cx="0" cy="408562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/>
          <p:cNvSpPr/>
          <p:nvPr/>
        </p:nvSpPr>
        <p:spPr>
          <a:xfrm>
            <a:off x="4636319" y="377377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Textfeld 75"/>
          <p:cNvSpPr txBox="1"/>
          <p:nvPr/>
        </p:nvSpPr>
        <p:spPr>
          <a:xfrm>
            <a:off x="6964507" y="2992324"/>
            <a:ext cx="1740943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700" b="1" dirty="0" smtClean="0">
                <a:solidFill>
                  <a:srgbClr val="02184D"/>
                </a:solidFill>
              </a:rPr>
              <a:t>RUSSIA - MOSCOW</a:t>
            </a:r>
            <a:br>
              <a:rPr lang="en-US" sz="700" b="1" dirty="0" smtClean="0">
                <a:solidFill>
                  <a:srgbClr val="02184D"/>
                </a:solidFill>
              </a:rPr>
            </a:br>
            <a:r>
              <a:rPr lang="de-DE" sz="700" b="1" dirty="0" smtClean="0">
                <a:solidFill>
                  <a:srgbClr val="00868D"/>
                </a:solidFill>
              </a:rPr>
              <a:t>POWER GRIDS</a:t>
            </a:r>
            <a:endParaRPr lang="de-DE" sz="700" b="1" dirty="0">
              <a:solidFill>
                <a:srgbClr val="00868D"/>
              </a:solidFill>
            </a:endParaRPr>
          </a:p>
        </p:txBody>
      </p:sp>
      <p:cxnSp>
        <p:nvCxnSpPr>
          <p:cNvPr id="77" name="Gerader Verbinder 76"/>
          <p:cNvCxnSpPr/>
          <p:nvPr/>
        </p:nvCxnSpPr>
        <p:spPr>
          <a:xfrm flipH="1">
            <a:off x="6351287" y="3200073"/>
            <a:ext cx="2355200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6355647" y="3193930"/>
            <a:ext cx="0" cy="166944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82"/>
          <p:cNvSpPr/>
          <p:nvPr/>
        </p:nvSpPr>
        <p:spPr>
          <a:xfrm>
            <a:off x="6318048" y="3314222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5" name="Rechteck 84"/>
          <p:cNvSpPr/>
          <p:nvPr/>
        </p:nvSpPr>
        <p:spPr>
          <a:xfrm>
            <a:off x="8705448" y="2905951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6" name="Grafik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48" y="2922951"/>
            <a:ext cx="540000" cy="540000"/>
          </a:xfrm>
          <a:prstGeom prst="rect">
            <a:avLst/>
          </a:prstGeom>
        </p:spPr>
      </p:pic>
      <p:sp>
        <p:nvSpPr>
          <p:cNvPr id="101" name="Textfeld 100"/>
          <p:cNvSpPr txBox="1"/>
          <p:nvPr/>
        </p:nvSpPr>
        <p:spPr>
          <a:xfrm>
            <a:off x="2757916" y="3877098"/>
            <a:ext cx="1360430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2184D"/>
                </a:solidFill>
              </a:rPr>
              <a:t>SOUTH AMERICA - COLOMBIA</a:t>
            </a:r>
            <a:endParaRPr lang="en-US" sz="700" b="1" dirty="0">
              <a:solidFill>
                <a:srgbClr val="02184D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0868D"/>
                </a:solidFill>
              </a:rPr>
              <a:t>EXPO SOLAR</a:t>
            </a:r>
          </a:p>
        </p:txBody>
      </p:sp>
      <p:cxnSp>
        <p:nvCxnSpPr>
          <p:cNvPr id="102" name="Gerader Verbinder 101"/>
          <p:cNvCxnSpPr/>
          <p:nvPr/>
        </p:nvCxnSpPr>
        <p:spPr>
          <a:xfrm flipH="1">
            <a:off x="2754881" y="4085276"/>
            <a:ext cx="1973651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hteck 103"/>
          <p:cNvSpPr/>
          <p:nvPr/>
        </p:nvSpPr>
        <p:spPr>
          <a:xfrm>
            <a:off x="2181248" y="3783179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</a:t>
            </a:r>
            <a:endParaRPr lang="de-DE" dirty="0"/>
          </a:p>
        </p:txBody>
      </p:sp>
      <p:pic>
        <p:nvPicPr>
          <p:cNvPr id="105" name="Grafik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78" y="3797764"/>
            <a:ext cx="540000" cy="540000"/>
          </a:xfrm>
          <a:prstGeom prst="rect">
            <a:avLst/>
          </a:prstGeom>
        </p:spPr>
      </p:pic>
      <p:cxnSp>
        <p:nvCxnSpPr>
          <p:cNvPr id="116" name="Gerader Verbinder 115"/>
          <p:cNvCxnSpPr/>
          <p:nvPr/>
        </p:nvCxnSpPr>
        <p:spPr>
          <a:xfrm flipV="1">
            <a:off x="4728532" y="4078495"/>
            <a:ext cx="0" cy="98206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4693047" y="413467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8" name="Gerader Verbinder 117"/>
          <p:cNvCxnSpPr/>
          <p:nvPr/>
        </p:nvCxnSpPr>
        <p:spPr>
          <a:xfrm>
            <a:off x="6022408" y="4148138"/>
            <a:ext cx="0" cy="918745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 flipH="1">
            <a:off x="5416476" y="3614261"/>
            <a:ext cx="391481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r Verbinder 125"/>
          <p:cNvCxnSpPr/>
          <p:nvPr/>
        </p:nvCxnSpPr>
        <p:spPr>
          <a:xfrm flipH="1">
            <a:off x="4133285" y="5062850"/>
            <a:ext cx="1893794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/>
          <p:cNvSpPr/>
          <p:nvPr/>
        </p:nvSpPr>
        <p:spPr>
          <a:xfrm>
            <a:off x="3555074" y="4785765"/>
            <a:ext cx="576000" cy="576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Textfeld 130"/>
          <p:cNvSpPr txBox="1"/>
          <p:nvPr/>
        </p:nvSpPr>
        <p:spPr>
          <a:xfrm>
            <a:off x="4141765" y="4846808"/>
            <a:ext cx="1329719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2184D"/>
                </a:solidFill>
              </a:rPr>
              <a:t>AFRICA - ACCRA</a:t>
            </a:r>
          </a:p>
          <a:p>
            <a:pPr>
              <a:lnSpc>
                <a:spcPct val="150000"/>
              </a:lnSpc>
            </a:pPr>
            <a:r>
              <a:rPr lang="en-US" sz="700" b="1" dirty="0" smtClean="0">
                <a:solidFill>
                  <a:srgbClr val="00868D"/>
                </a:solidFill>
              </a:rPr>
              <a:t>WACEE</a:t>
            </a:r>
            <a:endParaRPr lang="en-GB" sz="600" dirty="0"/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67" y="4316104"/>
            <a:ext cx="540000" cy="540000"/>
          </a:xfrm>
          <a:prstGeom prst="rect">
            <a:avLst/>
          </a:prstGeom>
        </p:spPr>
      </p:pic>
      <p:sp>
        <p:nvSpPr>
          <p:cNvPr id="117" name="Ellipse 116"/>
          <p:cNvSpPr/>
          <p:nvPr/>
        </p:nvSpPr>
        <p:spPr>
          <a:xfrm>
            <a:off x="5764510" y="357806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10305809" y="1209160"/>
            <a:ext cx="1620000" cy="126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56" y="3952695"/>
            <a:ext cx="1566672" cy="9357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328" y="1235399"/>
            <a:ext cx="1566672" cy="935736"/>
          </a:xfrm>
          <a:prstGeom prst="rect">
            <a:avLst/>
          </a:prstGeom>
        </p:spPr>
      </p:pic>
      <p:sp>
        <p:nvSpPr>
          <p:cNvPr id="94" name="Textfeld 93"/>
          <p:cNvSpPr txBox="1"/>
          <p:nvPr/>
        </p:nvSpPr>
        <p:spPr>
          <a:xfrm>
            <a:off x="10303143" y="6271961"/>
            <a:ext cx="1622666" cy="276999"/>
          </a:xfrm>
          <a:prstGeom prst="rect">
            <a:avLst/>
          </a:prstGeom>
          <a:solidFill>
            <a:srgbClr val="02184D"/>
          </a:solidFill>
          <a:ln w="19050">
            <a:noFill/>
          </a:ln>
        </p:spPr>
        <p:txBody>
          <a:bodyPr wrap="square" numCol="1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         USA </a:t>
            </a:r>
            <a:r>
              <a:rPr lang="en-US" sz="600" b="1" dirty="0">
                <a:solidFill>
                  <a:schemeClr val="bg1"/>
                </a:solidFill>
              </a:rPr>
              <a:t>- FLORIDA</a:t>
            </a:r>
          </a:p>
          <a:p>
            <a:r>
              <a:rPr lang="de-DE" sz="600" b="1" dirty="0" smtClean="0">
                <a:solidFill>
                  <a:schemeClr val="bg1"/>
                </a:solidFill>
              </a:rPr>
              <a:t>         BATTON, BAE - BOOTH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15" y="5312748"/>
            <a:ext cx="1566672" cy="935736"/>
          </a:xfrm>
          <a:prstGeom prst="rect">
            <a:avLst/>
          </a:prstGeom>
        </p:spPr>
      </p:pic>
      <p:sp>
        <p:nvSpPr>
          <p:cNvPr id="106" name="Rechteck 105"/>
          <p:cNvSpPr/>
          <p:nvPr/>
        </p:nvSpPr>
        <p:spPr>
          <a:xfrm>
            <a:off x="10303143" y="5291585"/>
            <a:ext cx="1620000" cy="126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8" name="Grafik 1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252870"/>
            <a:ext cx="144000" cy="1440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30" name="Grafik 1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973136"/>
            <a:ext cx="144000" cy="1440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32" name="Grafik 1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345468"/>
            <a:ext cx="144000" cy="1440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611748"/>
            <a:ext cx="144000" cy="1440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461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de-DE" altLang="de-DE" dirty="0" smtClean="0"/>
              <a:t>SUMMARY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9" y="807705"/>
            <a:ext cx="2024550" cy="225641"/>
          </a:xfrm>
        </p:spPr>
        <p:txBody>
          <a:bodyPr/>
          <a:lstStyle/>
          <a:p>
            <a:r>
              <a:rPr lang="de-DE" altLang="de-DE" dirty="0" smtClean="0"/>
              <a:t>UNIQUE SELLING POINTS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49" name="Gerader Verbinder 48"/>
          <p:cNvCxnSpPr/>
          <p:nvPr/>
        </p:nvCxnSpPr>
        <p:spPr>
          <a:xfrm>
            <a:off x="3995089" y="3978636"/>
            <a:ext cx="0" cy="2412000"/>
          </a:xfrm>
          <a:prstGeom prst="line">
            <a:avLst/>
          </a:prstGeom>
          <a:ln w="38100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9873730" y="3978636"/>
            <a:ext cx="0" cy="2412000"/>
          </a:xfrm>
          <a:prstGeom prst="line">
            <a:avLst/>
          </a:prstGeom>
          <a:ln w="38100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5954636" y="3978636"/>
            <a:ext cx="0" cy="2412000"/>
          </a:xfrm>
          <a:prstGeom prst="line">
            <a:avLst/>
          </a:prstGeom>
          <a:ln w="38100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>
            <a:off x="7914183" y="3978636"/>
            <a:ext cx="0" cy="2412000"/>
          </a:xfrm>
          <a:prstGeom prst="line">
            <a:avLst/>
          </a:prstGeom>
          <a:ln w="38100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177854" y="1789426"/>
            <a:ext cx="6860313" cy="36958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600" dirty="0"/>
              <a:t>120 years of history in manufacturing high-quality industrial lead batteries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600" dirty="0"/>
              <a:t>Sole premium producer with only production in Germany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600" dirty="0"/>
              <a:t>Highly flexible organization and process-orientated structure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600" dirty="0"/>
              <a:t>Unique product features and customized products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600" dirty="0"/>
              <a:t>Outstanding quality, life-time and reliability of products enabling </a:t>
            </a:r>
            <a:r>
              <a:rPr lang="de-DE" sz="1600" dirty="0" err="1"/>
              <a:t>lowest</a:t>
            </a:r>
            <a:r>
              <a:rPr lang="de-DE" sz="1600" dirty="0"/>
              <a:t> OPEX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600" dirty="0"/>
              <a:t>High-end customers relying on BAE since many years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600" dirty="0"/>
              <a:t>Long-term business strategy and </a:t>
            </a:r>
            <a:r>
              <a:rPr lang="en-GB" sz="1600" dirty="0"/>
              <a:t>reliable</a:t>
            </a:r>
            <a:r>
              <a:rPr lang="en-US" sz="1600" dirty="0"/>
              <a:t> </a:t>
            </a:r>
            <a:r>
              <a:rPr lang="en-US" sz="1600" dirty="0" smtClean="0"/>
              <a:t>partnerships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20" name="Gerader Verbinder 19"/>
          <p:cNvCxnSpPr/>
          <p:nvPr/>
        </p:nvCxnSpPr>
        <p:spPr>
          <a:xfrm>
            <a:off x="2174823" y="2360572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2174823" y="2882346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2174823" y="3404120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2174823" y="3925894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2174823" y="4447668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2174823" y="4969442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2174823" y="5491215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20" y="1248101"/>
            <a:ext cx="1548000" cy="1548000"/>
          </a:xfrm>
          <a:prstGeom prst="rect">
            <a:avLst/>
          </a:prstGeom>
        </p:spPr>
      </p:pic>
      <p:cxnSp>
        <p:nvCxnSpPr>
          <p:cNvPr id="34" name="Gerader Verbinder 33"/>
          <p:cNvCxnSpPr/>
          <p:nvPr/>
        </p:nvCxnSpPr>
        <p:spPr>
          <a:xfrm>
            <a:off x="2174823" y="1816775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20" y="3110922"/>
            <a:ext cx="1548000" cy="1548000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10301633" y="1212101"/>
            <a:ext cx="1620000" cy="162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10298487" y="3076061"/>
            <a:ext cx="1620000" cy="162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0298487" y="4940022"/>
            <a:ext cx="1620000" cy="162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62" y="4976448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405641" y="-235709"/>
            <a:ext cx="1286037" cy="114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619753" y="1030409"/>
            <a:ext cx="8308721" cy="947769"/>
          </a:xfrm>
        </p:spPr>
        <p:txBody>
          <a:bodyPr/>
          <a:lstStyle/>
          <a:p>
            <a:r>
              <a:rPr lang="de-DE" sz="7000" dirty="0"/>
              <a:t>THANK </a:t>
            </a:r>
            <a:r>
              <a:rPr lang="de-DE" sz="7000" dirty="0" smtClean="0"/>
              <a:t>YOU </a:t>
            </a:r>
            <a:endParaRPr lang="en-US" sz="7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7867817" y="3990291"/>
            <a:ext cx="4029802" cy="1089529"/>
          </a:xfrm>
        </p:spPr>
        <p:txBody>
          <a:bodyPr/>
          <a:lstStyle/>
          <a:p>
            <a:pPr algn="l"/>
            <a:r>
              <a:rPr lang="de-DE" sz="2400" dirty="0" smtClean="0"/>
              <a:t>          TRADITION, RELIABILITY</a:t>
            </a:r>
            <a:br>
              <a:rPr lang="de-DE" sz="2400" dirty="0" smtClean="0"/>
            </a:br>
            <a:r>
              <a:rPr lang="de-DE" sz="2400" dirty="0" smtClean="0"/>
              <a:t>AND INNOVATION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418" y="172941"/>
            <a:ext cx="800177" cy="560125"/>
          </a:xfrm>
          <a:prstGeom prst="rect">
            <a:avLst/>
          </a:prstGeom>
        </p:spPr>
      </p:pic>
      <p:sp>
        <p:nvSpPr>
          <p:cNvPr id="7" name="Inhaltsplatzhalter 4"/>
          <p:cNvSpPr txBox="1">
            <a:spLocks/>
          </p:cNvSpPr>
          <p:nvPr/>
        </p:nvSpPr>
        <p:spPr>
          <a:xfrm>
            <a:off x="6558988" y="2070257"/>
            <a:ext cx="4326529" cy="5199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72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 smtClean="0"/>
              <a:t>FOR YOUR ATTENTION!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572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171699" y="1712499"/>
            <a:ext cx="6591123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FOUNDATION		</a:t>
            </a:r>
            <a:r>
              <a:rPr lang="en-GB" sz="1400" dirty="0" smtClean="0"/>
              <a:t>1899</a:t>
            </a:r>
            <a:endParaRPr lang="en-GB" sz="1400" dirty="0"/>
          </a:p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BRANCH			</a:t>
            </a:r>
            <a:r>
              <a:rPr lang="en-GB" sz="1400" dirty="0" smtClean="0"/>
              <a:t>Production </a:t>
            </a:r>
            <a:r>
              <a:rPr lang="en-GB" sz="1400" dirty="0"/>
              <a:t>of </a:t>
            </a:r>
            <a:r>
              <a:rPr lang="en-GB" sz="1400" dirty="0" smtClean="0"/>
              <a:t>Premium Lead Batteries</a:t>
            </a:r>
            <a:endParaRPr lang="en-GB" sz="1400" dirty="0"/>
          </a:p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STATUS			</a:t>
            </a:r>
            <a:r>
              <a:rPr lang="en-GB" sz="1400" dirty="0" smtClean="0"/>
              <a:t>SME-Status</a:t>
            </a:r>
          </a:p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STANDARD		</a:t>
            </a:r>
            <a:r>
              <a:rPr lang="en-GB" sz="1400" dirty="0" smtClean="0"/>
              <a:t>“</a:t>
            </a:r>
            <a:r>
              <a:rPr lang="en-GB" sz="1400" dirty="0"/>
              <a:t>Quality made in Germany”</a:t>
            </a:r>
          </a:p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PRODUCTION		</a:t>
            </a:r>
            <a:r>
              <a:rPr lang="en-GB" sz="1400" dirty="0" smtClean="0"/>
              <a:t>100</a:t>
            </a:r>
            <a:r>
              <a:rPr lang="en-GB" sz="1400" dirty="0"/>
              <a:t>% in </a:t>
            </a:r>
            <a:r>
              <a:rPr lang="en-GB" sz="1400" dirty="0" smtClean="0"/>
              <a:t>Berlin</a:t>
            </a:r>
          </a:p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MISSION			</a:t>
            </a:r>
            <a:r>
              <a:rPr lang="en-GB" sz="1400" dirty="0" smtClean="0"/>
              <a:t>Highest </a:t>
            </a:r>
            <a:r>
              <a:rPr lang="en-GB" sz="1400" dirty="0"/>
              <a:t>reliability </a:t>
            </a:r>
            <a:r>
              <a:rPr lang="en-GB" sz="1400"/>
              <a:t>and </a:t>
            </a:r>
            <a:r>
              <a:rPr lang="en-GB" sz="1400" smtClean="0"/>
              <a:t>lowest operational </a:t>
            </a:r>
            <a:r>
              <a:rPr lang="en-GB" sz="1400" dirty="0" smtClean="0"/>
              <a:t>expenses</a:t>
            </a:r>
          </a:p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EMPLOYEES		</a:t>
            </a:r>
            <a:r>
              <a:rPr lang="en-GB" sz="1400" dirty="0" smtClean="0"/>
              <a:t>180</a:t>
            </a:r>
            <a:endParaRPr lang="en-GB" sz="1400" dirty="0"/>
          </a:p>
          <a:p>
            <a:pPr defTabSz="717550">
              <a:lnSpc>
                <a:spcPct val="250000"/>
              </a:lnSpc>
            </a:pPr>
            <a:r>
              <a:rPr lang="en-GB" sz="1400" b="1" dirty="0" smtClean="0">
                <a:solidFill>
                  <a:srgbClr val="00868D"/>
                </a:solidFill>
              </a:rPr>
              <a:t>EXPORT			</a:t>
            </a:r>
            <a:r>
              <a:rPr lang="en-GB" sz="1400" dirty="0" smtClean="0"/>
              <a:t>80%</a:t>
            </a:r>
            <a:endParaRPr lang="en-GB" sz="1400" dirty="0"/>
          </a:p>
        </p:txBody>
      </p:sp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de-DE" dirty="0" smtClean="0"/>
              <a:t>COMPANY </a:t>
            </a:r>
            <a:r>
              <a:rPr lang="de-DE" dirty="0"/>
              <a:t>- </a:t>
            </a:r>
            <a:r>
              <a:rPr lang="de-DE" dirty="0" smtClean="0"/>
              <a:t>FACTS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9" y="807703"/>
            <a:ext cx="1702715" cy="286232"/>
          </a:xfrm>
        </p:spPr>
        <p:txBody>
          <a:bodyPr/>
          <a:lstStyle/>
          <a:p>
            <a:r>
              <a:rPr lang="de-DE" dirty="0" smtClean="0"/>
              <a:t>QUALITY SINCE 1899</a:t>
            </a:r>
            <a:endParaRPr lang="de-DE" dirty="0"/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3" y="1250562"/>
            <a:ext cx="1548000" cy="1548000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3" y="3114671"/>
            <a:ext cx="1548000" cy="1548000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3" y="4976022"/>
            <a:ext cx="1548000" cy="1548000"/>
          </a:xfrm>
          <a:prstGeom prst="rect">
            <a:avLst/>
          </a:prstGeom>
        </p:spPr>
      </p:pic>
      <p:cxnSp>
        <p:nvCxnSpPr>
          <p:cNvPr id="16" name="Gerader Verbinder 15"/>
          <p:cNvCxnSpPr/>
          <p:nvPr/>
        </p:nvCxnSpPr>
        <p:spPr>
          <a:xfrm>
            <a:off x="2174823" y="2362494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2174823" y="2911247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2174823" y="3444323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2174823" y="3977405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2174823" y="6114589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2174823" y="4515826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2174823" y="5571533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2174823" y="1813740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2174823" y="5043677"/>
            <a:ext cx="6588000" cy="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0301633" y="3076061"/>
            <a:ext cx="1620000" cy="162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0301633" y="4940022"/>
            <a:ext cx="1620000" cy="162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10301633" y="1212101"/>
            <a:ext cx="1620000" cy="162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en-GB" dirty="0" smtClean="0"/>
              <a:t>HISTORIC MILESTONES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9" y="807703"/>
            <a:ext cx="1843753" cy="608372"/>
          </a:xfrm>
        </p:spPr>
        <p:txBody>
          <a:bodyPr/>
          <a:lstStyle/>
          <a:p>
            <a:r>
              <a:rPr lang="de-DE" dirty="0" smtClean="0"/>
              <a:t>OUR „WALK OF FAME“</a:t>
            </a:r>
          </a:p>
          <a:p>
            <a:endParaRPr lang="de-DE" dirty="0"/>
          </a:p>
        </p:txBody>
      </p:sp>
      <p:sp>
        <p:nvSpPr>
          <p:cNvPr id="77" name="Rechteck 76"/>
          <p:cNvSpPr/>
          <p:nvPr/>
        </p:nvSpPr>
        <p:spPr>
          <a:xfrm rot="19260000">
            <a:off x="2215674" y="2115906"/>
            <a:ext cx="1990639" cy="65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b="1" dirty="0" smtClean="0">
                <a:solidFill>
                  <a:srgbClr val="00868D"/>
                </a:solidFill>
              </a:rPr>
              <a:t>1899</a:t>
            </a:r>
            <a:r>
              <a:rPr lang="de-DE" sz="1100" b="1" dirty="0" smtClean="0"/>
              <a:t/>
            </a:r>
            <a:br>
              <a:rPr lang="de-DE" sz="1100" b="1" dirty="0" smtClean="0"/>
            </a:br>
            <a:r>
              <a:rPr lang="de-DE" sz="1100" b="1" dirty="0" smtClean="0"/>
              <a:t>       </a:t>
            </a:r>
            <a:r>
              <a:rPr lang="en-GB" sz="1100" dirty="0" err="1" smtClean="0">
                <a:solidFill>
                  <a:schemeClr val="tx1"/>
                </a:solidFill>
              </a:rPr>
              <a:t>Akkumulatorenwerke</a:t>
            </a:r>
            <a:r>
              <a:rPr lang="en-GB" sz="1100" dirty="0" smtClean="0">
                <a:solidFill>
                  <a:schemeClr val="tx1"/>
                </a:solidFill>
              </a:rPr>
              <a:t/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             </a:t>
            </a:r>
            <a:r>
              <a:rPr lang="en-GB" sz="1100" dirty="0" err="1" smtClean="0">
                <a:solidFill>
                  <a:schemeClr val="tx1"/>
                </a:solidFill>
              </a:rPr>
              <a:t>Oberspree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was founded</a:t>
            </a:r>
          </a:p>
        </p:txBody>
      </p:sp>
      <p:sp>
        <p:nvSpPr>
          <p:cNvPr id="78" name="Rechteck 77"/>
          <p:cNvSpPr/>
          <p:nvPr/>
        </p:nvSpPr>
        <p:spPr>
          <a:xfrm rot="19260000">
            <a:off x="5547431" y="2109139"/>
            <a:ext cx="2043061" cy="6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852488"/>
            <a:r>
              <a:rPr lang="de-DE" sz="1100" b="1" dirty="0" smtClean="0">
                <a:solidFill>
                  <a:srgbClr val="00868D"/>
                </a:solidFill>
              </a:rPr>
              <a:t>1946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smtClean="0">
                <a:solidFill>
                  <a:schemeClr val="tx1"/>
                </a:solidFill>
              </a:rPr>
              <a:t>       </a:t>
            </a:r>
            <a:r>
              <a:rPr lang="de-DE" sz="1100" dirty="0" err="1" smtClean="0">
                <a:solidFill>
                  <a:schemeClr val="tx1"/>
                </a:solidFill>
              </a:rPr>
              <a:t>Akkumulatorenfabrik</a:t>
            </a:r>
            <a:r>
              <a:rPr lang="de-DE" sz="1100" dirty="0" smtClean="0">
                <a:solidFill>
                  <a:schemeClr val="tx1"/>
                </a:solidFill>
              </a:rPr>
              <a:t/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smtClean="0">
                <a:solidFill>
                  <a:schemeClr val="tx1"/>
                </a:solidFill>
              </a:rPr>
              <a:t>             Oberspree</a:t>
            </a:r>
            <a:r>
              <a:rPr lang="de-DE" sz="1100" dirty="0">
                <a:solidFill>
                  <a:schemeClr val="tx1"/>
                </a:solidFill>
              </a:rPr>
              <a:t>, AFO</a:t>
            </a:r>
          </a:p>
        </p:txBody>
      </p:sp>
      <p:sp>
        <p:nvSpPr>
          <p:cNvPr id="79" name="Rechteck 78"/>
          <p:cNvSpPr/>
          <p:nvPr/>
        </p:nvSpPr>
        <p:spPr>
          <a:xfrm rot="19260000">
            <a:off x="7192101" y="1969148"/>
            <a:ext cx="2426705" cy="78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de-DE" sz="1100" b="1" dirty="0" smtClean="0">
                <a:solidFill>
                  <a:srgbClr val="00868D"/>
                </a:solidFill>
              </a:rPr>
              <a:t>1958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smtClean="0">
                <a:solidFill>
                  <a:schemeClr val="tx1"/>
                </a:solidFill>
              </a:rPr>
              <a:t>       AFO + BELFA = </a:t>
            </a:r>
            <a:r>
              <a:rPr lang="de-DE" sz="1100" dirty="0">
                <a:solidFill>
                  <a:schemeClr val="tx1"/>
                </a:solidFill>
              </a:rPr>
              <a:t>BAE, </a:t>
            </a:r>
            <a:r>
              <a:rPr lang="de-DE" sz="1100" dirty="0" smtClean="0">
                <a:solidFill>
                  <a:schemeClr val="tx1"/>
                </a:solidFill>
              </a:rPr>
              <a:t>Berliner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smtClean="0">
                <a:solidFill>
                  <a:schemeClr val="tx1"/>
                </a:solidFill>
              </a:rPr>
              <a:t>             </a:t>
            </a:r>
            <a:r>
              <a:rPr lang="de-DE" sz="1100" dirty="0">
                <a:solidFill>
                  <a:schemeClr val="tx1"/>
                </a:solidFill>
              </a:rPr>
              <a:t>Akkumulatoren-</a:t>
            </a:r>
            <a:r>
              <a:rPr lang="de-DE" sz="1100" dirty="0" err="1">
                <a:solidFill>
                  <a:schemeClr val="tx1"/>
                </a:solidFill>
              </a:rPr>
              <a:t>Elementefabrik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 rot="19260000">
            <a:off x="10503257" y="2253410"/>
            <a:ext cx="1642555" cy="457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de-DE" sz="1100" b="1" dirty="0" smtClean="0">
                <a:solidFill>
                  <a:srgbClr val="00868D"/>
                </a:solidFill>
              </a:rPr>
              <a:t>2005 - …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smtClean="0">
                <a:solidFill>
                  <a:schemeClr val="tx1"/>
                </a:solidFill>
              </a:rPr>
              <a:t>     </a:t>
            </a:r>
            <a:r>
              <a:rPr lang="en-GB" sz="1100" dirty="0" smtClean="0">
                <a:solidFill>
                  <a:schemeClr val="tx1"/>
                </a:solidFill>
              </a:rPr>
              <a:t>BAE </a:t>
            </a:r>
            <a:r>
              <a:rPr lang="en-GB" sz="1100" dirty="0">
                <a:solidFill>
                  <a:schemeClr val="tx1"/>
                </a:solidFill>
              </a:rPr>
              <a:t>Batterien GmbH</a:t>
            </a:r>
            <a:endParaRPr lang="de-DE" sz="1100" dirty="0">
              <a:solidFill>
                <a:schemeClr val="tx1"/>
              </a:solidFill>
            </a:endParaRPr>
          </a:p>
        </p:txBody>
      </p:sp>
      <p:cxnSp>
        <p:nvCxnSpPr>
          <p:cNvPr id="82" name="Gerader Verbinder 81"/>
          <p:cNvCxnSpPr/>
          <p:nvPr/>
        </p:nvCxnSpPr>
        <p:spPr>
          <a:xfrm flipV="1">
            <a:off x="2209181" y="3069476"/>
            <a:ext cx="9648039" cy="1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 rot="19260000">
            <a:off x="8899788" y="2142558"/>
            <a:ext cx="1884208" cy="741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de-DE" sz="1100" b="1" dirty="0" smtClean="0">
                <a:solidFill>
                  <a:srgbClr val="00868D"/>
                </a:solidFill>
              </a:rPr>
              <a:t>1993</a:t>
            </a:r>
            <a:r>
              <a:rPr lang="de-DE" sz="1100" dirty="0" smtClean="0">
                <a:solidFill>
                  <a:schemeClr val="tx1"/>
                </a:solidFill>
              </a:rPr>
              <a:t/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smtClean="0">
                <a:solidFill>
                  <a:schemeClr val="tx1"/>
                </a:solidFill>
              </a:rPr>
              <a:t>      </a:t>
            </a:r>
            <a:r>
              <a:rPr lang="en-GB" sz="1100" dirty="0" smtClean="0">
                <a:solidFill>
                  <a:schemeClr val="tx1"/>
                </a:solidFill>
              </a:rPr>
              <a:t>BAE Berliner</a:t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             </a:t>
            </a:r>
            <a:r>
              <a:rPr lang="en-GB" sz="1100" dirty="0" err="1" smtClean="0">
                <a:solidFill>
                  <a:schemeClr val="tx1"/>
                </a:solidFill>
              </a:rPr>
              <a:t>Batteriefabrik</a:t>
            </a:r>
            <a:r>
              <a:rPr lang="en-GB" sz="1100" dirty="0" smtClean="0">
                <a:solidFill>
                  <a:schemeClr val="tx1"/>
                </a:solidFill>
              </a:rPr>
              <a:t> GmbH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 rot="19260000">
            <a:off x="3820034" y="1988175"/>
            <a:ext cx="2410416" cy="617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de-DE" sz="1100" b="1" dirty="0" smtClean="0">
                <a:solidFill>
                  <a:srgbClr val="00868D"/>
                </a:solidFill>
              </a:rPr>
              <a:t>1904</a:t>
            </a:r>
            <a:r>
              <a:rPr lang="de-DE" sz="1100" b="1" dirty="0"/>
              <a:t/>
            </a:r>
            <a:br>
              <a:rPr lang="de-DE" sz="1100" b="1" dirty="0"/>
            </a:br>
            <a:r>
              <a:rPr lang="de-DE" sz="1100" b="1" dirty="0" smtClean="0"/>
              <a:t>      </a:t>
            </a:r>
            <a:r>
              <a:rPr lang="de-DE" sz="1100" dirty="0" smtClean="0">
                <a:solidFill>
                  <a:schemeClr val="tx1"/>
                </a:solidFill>
              </a:rPr>
              <a:t>VARTA - </a:t>
            </a:r>
            <a:r>
              <a:rPr lang="en-GB" sz="1100" dirty="0" smtClean="0">
                <a:solidFill>
                  <a:schemeClr val="tx1"/>
                </a:solidFill>
              </a:rPr>
              <a:t>Production </a:t>
            </a:r>
            <a:r>
              <a:rPr lang="en-GB" sz="1100" dirty="0">
                <a:solidFill>
                  <a:schemeClr val="tx1"/>
                </a:solidFill>
              </a:rPr>
              <a:t>start</a:t>
            </a:r>
            <a:endParaRPr lang="en-GB" altLang="de-DE" sz="1100" dirty="0">
              <a:solidFill>
                <a:schemeClr val="tx1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2175768" y="303254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Gleichschenkliges Dreieck 75"/>
          <p:cNvSpPr/>
          <p:nvPr/>
        </p:nvSpPr>
        <p:spPr>
          <a:xfrm rot="5400000" flipH="1">
            <a:off x="11823889" y="3024701"/>
            <a:ext cx="104238" cy="89941"/>
          </a:xfrm>
          <a:prstGeom prst="triangle">
            <a:avLst/>
          </a:prstGeom>
          <a:solidFill>
            <a:schemeClr val="bg1"/>
          </a:solidFill>
          <a:ln w="9525">
            <a:solidFill>
              <a:srgbClr val="02184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3841199" y="303254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5502876" y="3038297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92"/>
          <p:cNvSpPr/>
          <p:nvPr/>
        </p:nvSpPr>
        <p:spPr>
          <a:xfrm>
            <a:off x="7157055" y="303254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/>
          <p:cNvSpPr/>
          <p:nvPr/>
        </p:nvSpPr>
        <p:spPr>
          <a:xfrm>
            <a:off x="8822480" y="303555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Ellipse 94"/>
          <p:cNvSpPr/>
          <p:nvPr/>
        </p:nvSpPr>
        <p:spPr>
          <a:xfrm>
            <a:off x="10480411" y="303254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/>
          <p:cNvSpPr/>
          <p:nvPr/>
        </p:nvSpPr>
        <p:spPr>
          <a:xfrm>
            <a:off x="2081466" y="3292142"/>
            <a:ext cx="1580033" cy="889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b="1" dirty="0" smtClean="0">
                <a:solidFill>
                  <a:srgbClr val="00868D"/>
                </a:solidFill>
              </a:rPr>
              <a:t>1899</a:t>
            </a:r>
            <a:r>
              <a:rPr lang="de-DE" sz="1100" b="1" dirty="0" smtClean="0"/>
              <a:t/>
            </a:r>
            <a:br>
              <a:rPr lang="de-DE" sz="1100" b="1" dirty="0" smtClean="0"/>
            </a:br>
            <a:r>
              <a:rPr lang="en-GB" sz="1100" dirty="0" smtClean="0">
                <a:solidFill>
                  <a:schemeClr val="tx1"/>
                </a:solidFill>
              </a:rPr>
              <a:t>Small </a:t>
            </a:r>
            <a:r>
              <a:rPr lang="en-GB" sz="1100" dirty="0">
                <a:solidFill>
                  <a:schemeClr val="tx1"/>
                </a:solidFill>
              </a:rPr>
              <a:t>transportable lead batteries </a:t>
            </a:r>
            <a:r>
              <a:rPr lang="en-GB" sz="1100" dirty="0" smtClean="0">
                <a:solidFill>
                  <a:schemeClr val="tx1"/>
                </a:solidFill>
              </a:rPr>
              <a:t>for torches</a:t>
            </a:r>
            <a:r>
              <a:rPr lang="en-GB" sz="1100" dirty="0">
                <a:solidFill>
                  <a:schemeClr val="tx1"/>
                </a:solidFill>
              </a:rPr>
              <a:t>, telegraphs and </a:t>
            </a:r>
            <a:r>
              <a:rPr lang="en-GB" sz="1100" dirty="0" smtClean="0">
                <a:solidFill>
                  <a:schemeClr val="tx1"/>
                </a:solidFill>
              </a:rPr>
              <a:t>annunciators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3740847" y="3292142"/>
            <a:ext cx="1645292" cy="86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b="1" dirty="0">
                <a:solidFill>
                  <a:srgbClr val="00868D"/>
                </a:solidFill>
              </a:rPr>
              <a:t>1922</a:t>
            </a:r>
            <a:r>
              <a:rPr lang="de-DE" sz="1100" b="1" dirty="0"/>
              <a:t/>
            </a:r>
            <a:br>
              <a:rPr lang="de-DE" sz="1100" b="1" dirty="0"/>
            </a:br>
            <a:r>
              <a:rPr lang="en-GB" sz="1100" dirty="0" smtClean="0">
                <a:solidFill>
                  <a:schemeClr val="tx1"/>
                </a:solidFill>
              </a:rPr>
              <a:t>Transportable </a:t>
            </a:r>
            <a:r>
              <a:rPr lang="en-GB" sz="1100" dirty="0">
                <a:solidFill>
                  <a:schemeClr val="tx1"/>
                </a:solidFill>
              </a:rPr>
              <a:t>lead batteries </a:t>
            </a:r>
            <a:r>
              <a:rPr lang="en-GB" sz="1100" dirty="0" smtClean="0">
                <a:solidFill>
                  <a:schemeClr val="tx1"/>
                </a:solidFill>
              </a:rPr>
              <a:t>for</a:t>
            </a:r>
            <a:r>
              <a:rPr lang="en-GB" sz="1100" dirty="0">
                <a:solidFill>
                  <a:schemeClr val="tx1"/>
                </a:solidFill>
              </a:rPr>
              <a:t> </a:t>
            </a:r>
            <a:r>
              <a:rPr lang="en-GB" sz="1100" dirty="0" smtClean="0">
                <a:solidFill>
                  <a:schemeClr val="tx1"/>
                </a:solidFill>
              </a:rPr>
              <a:t>automobiles </a:t>
            </a:r>
            <a:r>
              <a:rPr lang="en-GB" sz="1100" dirty="0">
                <a:solidFill>
                  <a:schemeClr val="tx1"/>
                </a:solidFill>
              </a:rPr>
              <a:t>and aircraft</a:t>
            </a:r>
          </a:p>
          <a:p>
            <a:endParaRPr lang="en-GB" sz="1200" dirty="0">
              <a:solidFill>
                <a:srgbClr val="02184D"/>
              </a:solidFill>
              <a:latin typeface="Arial" charset="0"/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5396309" y="3292142"/>
            <a:ext cx="1541815" cy="745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852488"/>
            <a:r>
              <a:rPr lang="de-DE" sz="1100" b="1" dirty="0">
                <a:solidFill>
                  <a:srgbClr val="00868D"/>
                </a:solidFill>
              </a:rPr>
              <a:t>1946</a:t>
            </a:r>
            <a:r>
              <a:rPr lang="de-DE" sz="1100" b="1" dirty="0" smtClean="0"/>
              <a:t/>
            </a:r>
            <a:br>
              <a:rPr lang="de-DE" sz="1100" b="1" dirty="0" smtClean="0"/>
            </a:br>
            <a:r>
              <a:rPr lang="de-DE" sz="1100" dirty="0" err="1">
                <a:solidFill>
                  <a:schemeClr val="tx1"/>
                </a:solidFill>
              </a:rPr>
              <a:t>Akkumulatorenfabrik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Oberspree, </a:t>
            </a:r>
            <a:r>
              <a:rPr lang="de-DE" sz="1100" dirty="0" smtClean="0">
                <a:solidFill>
                  <a:schemeClr val="tx1"/>
                </a:solidFill>
              </a:rPr>
              <a:t>AFO</a:t>
            </a:r>
          </a:p>
        </p:txBody>
      </p:sp>
      <p:sp>
        <p:nvSpPr>
          <p:cNvPr id="99" name="Rechteck 98"/>
          <p:cNvSpPr/>
          <p:nvPr/>
        </p:nvSpPr>
        <p:spPr>
          <a:xfrm>
            <a:off x="7056229" y="3292143"/>
            <a:ext cx="1622620" cy="9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b="1" dirty="0">
                <a:solidFill>
                  <a:srgbClr val="00868D"/>
                </a:solidFill>
              </a:rPr>
              <a:t>1958</a:t>
            </a:r>
            <a:r>
              <a:rPr lang="de-DE" sz="1100" b="1" dirty="0"/>
              <a:t/>
            </a:r>
            <a:br>
              <a:rPr lang="de-DE" sz="1100" b="1" dirty="0"/>
            </a:br>
            <a:r>
              <a:rPr lang="en-GB" sz="1100" dirty="0">
                <a:solidFill>
                  <a:schemeClr val="tx1"/>
                </a:solidFill>
              </a:rPr>
              <a:t>Main application Railway and Forklift Batteries. </a:t>
            </a:r>
            <a:r>
              <a:rPr lang="en-GB" sz="1100" dirty="0" smtClean="0">
                <a:solidFill>
                  <a:schemeClr val="tx1"/>
                </a:solidFill>
              </a:rPr>
              <a:t>1989</a:t>
            </a:r>
            <a:r>
              <a:rPr lang="en-GB" sz="1100" dirty="0">
                <a:solidFill>
                  <a:schemeClr val="tx1"/>
                </a:solidFill>
              </a:rPr>
              <a:t>: </a:t>
            </a:r>
            <a:r>
              <a:rPr lang="en-GB" sz="1100" dirty="0" smtClean="0">
                <a:solidFill>
                  <a:schemeClr val="tx1"/>
                </a:solidFill>
              </a:rPr>
              <a:t>650.000 </a:t>
            </a:r>
            <a:r>
              <a:rPr lang="en-GB" sz="1100" dirty="0">
                <a:solidFill>
                  <a:schemeClr val="tx1"/>
                </a:solidFill>
              </a:rPr>
              <a:t>cells annually</a:t>
            </a:r>
            <a:endParaRPr lang="en-GB" sz="1100" dirty="0" smtClean="0">
              <a:solidFill>
                <a:srgbClr val="FF0000"/>
              </a:solidFill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8710847" y="3292142"/>
            <a:ext cx="1582327" cy="81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defRPr/>
            </a:pPr>
            <a:r>
              <a:rPr lang="de-DE" sz="1100" b="1" dirty="0" smtClean="0">
                <a:solidFill>
                  <a:srgbClr val="00868D"/>
                </a:solidFill>
              </a:rPr>
              <a:t>1993</a:t>
            </a:r>
            <a:r>
              <a:rPr lang="de-DE" sz="1100" b="1" dirty="0" smtClean="0"/>
              <a:t/>
            </a:r>
            <a:br>
              <a:rPr lang="de-DE" sz="1100" b="1" dirty="0" smtClean="0"/>
            </a:br>
            <a:r>
              <a:rPr lang="en-GB" sz="1100" dirty="0" smtClean="0">
                <a:solidFill>
                  <a:schemeClr val="tx1"/>
                </a:solidFill>
              </a:rPr>
              <a:t>Stationary </a:t>
            </a:r>
            <a:r>
              <a:rPr lang="en-GB" sz="1100" dirty="0">
                <a:solidFill>
                  <a:schemeClr val="tx1"/>
                </a:solidFill>
              </a:rPr>
              <a:t>batteries</a:t>
            </a:r>
            <a:r>
              <a:rPr lang="de-DE" sz="1100" dirty="0">
                <a:solidFill>
                  <a:schemeClr val="tx1"/>
                </a:solidFill>
              </a:rPr>
              <a:t>: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BAE </a:t>
            </a:r>
            <a:r>
              <a:rPr lang="de-DE" sz="1100" dirty="0" err="1">
                <a:solidFill>
                  <a:schemeClr val="tx1"/>
                </a:solidFill>
              </a:rPr>
              <a:t>OPzS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and</a:t>
            </a:r>
            <a:r>
              <a:rPr lang="de-DE" sz="1100" dirty="0">
                <a:solidFill>
                  <a:schemeClr val="tx1"/>
                </a:solidFill>
              </a:rPr>
              <a:t> BAE </a:t>
            </a:r>
            <a:r>
              <a:rPr lang="de-DE" sz="1100" dirty="0" err="1">
                <a:solidFill>
                  <a:schemeClr val="tx1"/>
                </a:solidFill>
              </a:rPr>
              <a:t>OGi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BAE </a:t>
            </a:r>
            <a:r>
              <a:rPr lang="de-DE" sz="1100" dirty="0" err="1">
                <a:solidFill>
                  <a:schemeClr val="tx1"/>
                </a:solidFill>
              </a:rPr>
              <a:t>OPzV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and</a:t>
            </a:r>
            <a:r>
              <a:rPr lang="de-DE" sz="1100" dirty="0">
                <a:solidFill>
                  <a:schemeClr val="tx1"/>
                </a:solidFill>
              </a:rPr>
              <a:t> BAE </a:t>
            </a:r>
            <a:r>
              <a:rPr lang="de-DE" sz="1100" dirty="0" err="1">
                <a:solidFill>
                  <a:schemeClr val="tx1"/>
                </a:solidFill>
              </a:rPr>
              <a:t>OGiV</a:t>
            </a:r>
            <a:endParaRPr lang="de-DE" sz="1100" dirty="0">
              <a:solidFill>
                <a:schemeClr val="tx1"/>
              </a:solidFill>
            </a:endParaRPr>
          </a:p>
          <a:p>
            <a:endParaRPr lang="de-DE" sz="1200" b="1" dirty="0"/>
          </a:p>
        </p:txBody>
      </p:sp>
      <p:sp>
        <p:nvSpPr>
          <p:cNvPr id="101" name="Rechteck 100"/>
          <p:cNvSpPr/>
          <p:nvPr/>
        </p:nvSpPr>
        <p:spPr>
          <a:xfrm>
            <a:off x="10372522" y="3292142"/>
            <a:ext cx="1548458" cy="883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defRPr/>
            </a:pPr>
            <a:r>
              <a:rPr lang="de-DE" sz="1100" b="1" dirty="0" smtClean="0">
                <a:solidFill>
                  <a:srgbClr val="00868D"/>
                </a:solidFill>
              </a:rPr>
              <a:t>2005</a:t>
            </a:r>
            <a:r>
              <a:rPr lang="de-DE" sz="1100" b="1" dirty="0" smtClean="0"/>
              <a:t/>
            </a:r>
            <a:br>
              <a:rPr lang="de-DE" sz="1100" b="1" dirty="0" smtClean="0"/>
            </a:br>
            <a:r>
              <a:rPr lang="en-GB" sz="1100" dirty="0" smtClean="0">
                <a:solidFill>
                  <a:schemeClr val="tx1"/>
                </a:solidFill>
              </a:rPr>
              <a:t>Renewable Energy Applications </a:t>
            </a:r>
            <a:endParaRPr lang="en-GB" sz="1200" i="1" dirty="0">
              <a:solidFill>
                <a:schemeClr val="tx1"/>
              </a:solidFill>
            </a:endParaRPr>
          </a:p>
        </p:txBody>
      </p:sp>
      <p:pic>
        <p:nvPicPr>
          <p:cNvPr id="109" name="Grafik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7" y="4445071"/>
            <a:ext cx="1368000" cy="1368000"/>
          </a:xfrm>
          <a:prstGeom prst="rect">
            <a:avLst/>
          </a:prstGeom>
        </p:spPr>
      </p:pic>
      <p:pic>
        <p:nvPicPr>
          <p:cNvPr id="110" name="Grafik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39" y="4486648"/>
            <a:ext cx="1260000" cy="1260000"/>
          </a:xfrm>
          <a:prstGeom prst="rect">
            <a:avLst/>
          </a:prstGeom>
        </p:spPr>
      </p:pic>
      <p:pic>
        <p:nvPicPr>
          <p:cNvPr id="111" name="Grafik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58" y="4499071"/>
            <a:ext cx="1260000" cy="1260000"/>
          </a:xfrm>
          <a:prstGeom prst="rect">
            <a:avLst/>
          </a:prstGeom>
        </p:spPr>
      </p:pic>
      <p:pic>
        <p:nvPicPr>
          <p:cNvPr id="113" name="Grafik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83" y="4445071"/>
            <a:ext cx="1368000" cy="1368000"/>
          </a:xfrm>
          <a:prstGeom prst="rect">
            <a:avLst/>
          </a:prstGeom>
        </p:spPr>
      </p:pic>
      <p:sp>
        <p:nvSpPr>
          <p:cNvPr id="115" name="Rechteck 114"/>
          <p:cNvSpPr/>
          <p:nvPr/>
        </p:nvSpPr>
        <p:spPr>
          <a:xfrm>
            <a:off x="2181427" y="4409071"/>
            <a:ext cx="1440000" cy="144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/>
          <p:cNvSpPr/>
          <p:nvPr/>
        </p:nvSpPr>
        <p:spPr>
          <a:xfrm>
            <a:off x="3841455" y="4409071"/>
            <a:ext cx="1440000" cy="144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echteck 116"/>
          <p:cNvSpPr/>
          <p:nvPr/>
        </p:nvSpPr>
        <p:spPr>
          <a:xfrm>
            <a:off x="5501483" y="4409071"/>
            <a:ext cx="1440000" cy="144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hteck 117"/>
          <p:cNvSpPr/>
          <p:nvPr/>
        </p:nvSpPr>
        <p:spPr>
          <a:xfrm>
            <a:off x="8821539" y="4409071"/>
            <a:ext cx="1440000" cy="144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Rechteck 118"/>
          <p:cNvSpPr/>
          <p:nvPr/>
        </p:nvSpPr>
        <p:spPr>
          <a:xfrm>
            <a:off x="7161511" y="4409071"/>
            <a:ext cx="1440000" cy="144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/>
          <p:cNvSpPr/>
          <p:nvPr/>
        </p:nvSpPr>
        <p:spPr>
          <a:xfrm>
            <a:off x="10481566" y="4409071"/>
            <a:ext cx="1440000" cy="144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566" y="4448929"/>
            <a:ext cx="1368000" cy="136800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25" y="4484420"/>
            <a:ext cx="1306425" cy="13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de-DE" altLang="de-DE" dirty="0" smtClean="0"/>
              <a:t>MARKET </a:t>
            </a:r>
            <a:r>
              <a:rPr lang="de-DE" altLang="de-DE" dirty="0"/>
              <a:t>SEGMENTS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40" y="807703"/>
            <a:ext cx="1244810" cy="286232"/>
          </a:xfrm>
        </p:spPr>
        <p:txBody>
          <a:bodyPr/>
          <a:lstStyle/>
          <a:p>
            <a:r>
              <a:rPr lang="de-DE" dirty="0"/>
              <a:t>APPLICATIONS</a:t>
            </a: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06" y="3865227"/>
            <a:ext cx="1729440" cy="17280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57" y="3865227"/>
            <a:ext cx="1728000" cy="17280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57" y="1867041"/>
            <a:ext cx="1728000" cy="1725795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06" y="1867041"/>
            <a:ext cx="1730256" cy="1728000"/>
          </a:xfrm>
          <a:prstGeom prst="rect">
            <a:avLst/>
          </a:prstGeom>
        </p:spPr>
      </p:pic>
      <p:sp>
        <p:nvSpPr>
          <p:cNvPr id="63" name="Textfeld 62"/>
          <p:cNvSpPr txBox="1"/>
          <p:nvPr/>
        </p:nvSpPr>
        <p:spPr>
          <a:xfrm>
            <a:off x="4053520" y="1840948"/>
            <a:ext cx="2776642" cy="17774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100" b="1" dirty="0">
                <a:solidFill>
                  <a:srgbClr val="00868D"/>
                </a:solidFill>
              </a:rPr>
              <a:t>STATIONARY</a:t>
            </a:r>
            <a:r>
              <a:rPr lang="de-DE" sz="1100" b="1" dirty="0">
                <a:solidFill>
                  <a:srgbClr val="00868D"/>
                </a:solidFill>
              </a:rPr>
              <a:t> </a:t>
            </a:r>
            <a:r>
              <a:rPr lang="en-GB" sz="1100" b="1" dirty="0" smtClean="0">
                <a:solidFill>
                  <a:srgbClr val="00868D"/>
                </a:solidFill>
              </a:rPr>
              <a:t>APPLICATIONS</a:t>
            </a:r>
            <a:br>
              <a:rPr lang="en-GB" sz="1100" b="1" dirty="0" smtClean="0">
                <a:solidFill>
                  <a:srgbClr val="00868D"/>
                </a:solidFill>
              </a:rPr>
            </a:br>
            <a:endParaRPr lang="en-GB" sz="1100" b="1" dirty="0">
              <a:solidFill>
                <a:srgbClr val="00868D"/>
              </a:solidFill>
            </a:endParaRP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POWER PLANTS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NUCLEAR POWER PLANTS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POWER DISTRIBUTION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SUB STATIONS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TELECOMMUNICATION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INFRASTRUCTURE SYSTEMS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UPS SYSTEMS</a:t>
            </a:r>
            <a:endParaRPr lang="en-GB" sz="1100" dirty="0"/>
          </a:p>
        </p:txBody>
      </p:sp>
      <p:sp>
        <p:nvSpPr>
          <p:cNvPr id="64" name="Textfeld 63"/>
          <p:cNvSpPr txBox="1"/>
          <p:nvPr/>
        </p:nvSpPr>
        <p:spPr>
          <a:xfrm>
            <a:off x="8926394" y="1840948"/>
            <a:ext cx="2998956" cy="13413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100" b="1" dirty="0" smtClean="0">
                <a:solidFill>
                  <a:srgbClr val="00868D"/>
                </a:solidFill>
              </a:rPr>
              <a:t>RENEWABLE</a:t>
            </a:r>
            <a:r>
              <a:rPr lang="de-DE" sz="1100" b="1" dirty="0" smtClean="0">
                <a:solidFill>
                  <a:srgbClr val="00868D"/>
                </a:solidFill>
              </a:rPr>
              <a:t> </a:t>
            </a:r>
            <a:r>
              <a:rPr lang="en-GB" sz="1100" b="1" dirty="0" smtClean="0">
                <a:solidFill>
                  <a:srgbClr val="00868D"/>
                </a:solidFill>
              </a:rPr>
              <a:t>APPLICATIONS</a:t>
            </a:r>
            <a:br>
              <a:rPr lang="en-GB" sz="1100" b="1" dirty="0" smtClean="0">
                <a:solidFill>
                  <a:srgbClr val="00868D"/>
                </a:solidFill>
              </a:rPr>
            </a:br>
            <a:endParaRPr lang="en-GB" sz="1100" b="1" dirty="0" smtClean="0">
              <a:solidFill>
                <a:srgbClr val="00868D"/>
              </a:solidFill>
            </a:endParaRP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PHOTOVOLTAIC POWER GENERATION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STAND-ALONE PHOTOVOLTAIC SYSTEMS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HYBRID APPLICATIONS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INDUSTRIAL AND RESIDENTIAL RENEWABLE ENERGY SYSTEMS 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4053520" y="3838051"/>
            <a:ext cx="2776641" cy="13926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100" b="1" dirty="0" smtClean="0">
                <a:solidFill>
                  <a:srgbClr val="00868D"/>
                </a:solidFill>
              </a:rPr>
              <a:t>RAIL TRAFFIC APPLICATIONS</a:t>
            </a:r>
            <a:br>
              <a:rPr lang="en-GB" sz="1100" b="1" dirty="0" smtClean="0">
                <a:solidFill>
                  <a:srgbClr val="00868D"/>
                </a:solidFill>
              </a:rPr>
            </a:br>
            <a:endParaRPr lang="en-GB" sz="1100" b="1" dirty="0" smtClean="0">
              <a:solidFill>
                <a:srgbClr val="00868D"/>
              </a:solidFill>
            </a:endParaRP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ENERGY FOR TRACTION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CRANKING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STEERING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SECURITY LIGHTING  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ON-BOARD POWER SUPPLY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8926393" y="3838051"/>
            <a:ext cx="2998957" cy="8156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100" b="1" dirty="0" smtClean="0">
                <a:solidFill>
                  <a:srgbClr val="00868D"/>
                </a:solidFill>
              </a:rPr>
              <a:t>MOTIVE POWER APPLICATIONS</a:t>
            </a:r>
            <a:br>
              <a:rPr lang="en-GB" sz="1100" b="1" dirty="0" smtClean="0">
                <a:solidFill>
                  <a:srgbClr val="00868D"/>
                </a:solidFill>
              </a:rPr>
            </a:br>
            <a:endParaRPr lang="en-GB" sz="1100" b="1" dirty="0" smtClean="0">
              <a:solidFill>
                <a:srgbClr val="00868D"/>
              </a:solidFill>
            </a:endParaRP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MATERIAL HANDLING EQUIPMENT 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WARE HOUSE HANDLING EQUIPMENT 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48500" y="3830844"/>
            <a:ext cx="1800000" cy="180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053889" y="1828800"/>
            <a:ext cx="1800000" cy="180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179389" y="1828800"/>
            <a:ext cx="1800000" cy="180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179389" y="3830844"/>
            <a:ext cx="1800000" cy="180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6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de-DE" dirty="0" smtClean="0"/>
              <a:t>MARKET SEGMENTS 2020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9" y="807703"/>
            <a:ext cx="1926199" cy="286232"/>
          </a:xfrm>
        </p:spPr>
        <p:txBody>
          <a:bodyPr/>
          <a:lstStyle/>
          <a:p>
            <a:r>
              <a:rPr lang="de-DE" dirty="0"/>
              <a:t>MARKET APPLICATIONS</a:t>
            </a:r>
          </a:p>
        </p:txBody>
      </p:sp>
      <p:graphicFrame>
        <p:nvGraphicFramePr>
          <p:cNvPr id="241" name="Inhaltsplatzhalt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67050"/>
              </p:ext>
            </p:extLst>
          </p:nvPr>
        </p:nvGraphicFramePr>
        <p:xfrm>
          <a:off x="3259827" y="1847281"/>
          <a:ext cx="4439508" cy="428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2" name="Textfeld 241"/>
          <p:cNvSpPr txBox="1"/>
          <p:nvPr/>
        </p:nvSpPr>
        <p:spPr>
          <a:xfrm>
            <a:off x="4329648" y="3422834"/>
            <a:ext cx="183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 algn="ctr"/>
            <a:r>
              <a:rPr lang="de-DE" sz="5400" b="1" dirty="0" smtClean="0">
                <a:solidFill>
                  <a:srgbClr val="02184D"/>
                </a:solidFill>
              </a:rPr>
              <a:t>2020</a:t>
            </a:r>
            <a:endParaRPr lang="de-DE" sz="5400" b="1" dirty="0">
              <a:solidFill>
                <a:srgbClr val="02184D"/>
              </a:solidFill>
            </a:endParaRPr>
          </a:p>
        </p:txBody>
      </p:sp>
      <p:sp>
        <p:nvSpPr>
          <p:cNvPr id="251" name="Textfeld 1"/>
          <p:cNvSpPr txBox="1"/>
          <p:nvPr/>
        </p:nvSpPr>
        <p:spPr>
          <a:xfrm>
            <a:off x="8325316" y="2905326"/>
            <a:ext cx="1233421" cy="3044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kern="1200" dirty="0" smtClean="0">
                <a:solidFill>
                  <a:srgbClr val="00868D"/>
                </a:solidFill>
              </a:rPr>
              <a:t>RAIL </a:t>
            </a:r>
            <a:r>
              <a:rPr lang="de-DE" b="1" dirty="0" smtClean="0"/>
              <a:t>7%</a:t>
            </a:r>
            <a:endParaRPr lang="de-DE" b="1" dirty="0"/>
          </a:p>
        </p:txBody>
      </p:sp>
      <p:sp>
        <p:nvSpPr>
          <p:cNvPr id="252" name="Textfeld 1"/>
          <p:cNvSpPr txBox="1"/>
          <p:nvPr/>
        </p:nvSpPr>
        <p:spPr>
          <a:xfrm>
            <a:off x="8325317" y="3862199"/>
            <a:ext cx="1233420" cy="314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kern="1200" dirty="0" smtClean="0">
                <a:solidFill>
                  <a:srgbClr val="00868D"/>
                </a:solidFill>
              </a:rPr>
              <a:t>SOLAR </a:t>
            </a:r>
            <a:r>
              <a:rPr lang="de-DE" b="1" dirty="0" smtClean="0"/>
              <a:t>16%</a:t>
            </a:r>
            <a:endParaRPr lang="de-DE" b="1" dirty="0"/>
          </a:p>
          <a:p>
            <a:pPr algn="r"/>
            <a:endParaRPr lang="de-DE" b="1" kern="1200" dirty="0">
              <a:solidFill>
                <a:schemeClr val="tx1"/>
              </a:solidFill>
            </a:endParaRPr>
          </a:p>
        </p:txBody>
      </p:sp>
      <p:sp>
        <p:nvSpPr>
          <p:cNvPr id="253" name="Textfeld 1"/>
          <p:cNvSpPr txBox="1"/>
          <p:nvPr/>
        </p:nvSpPr>
        <p:spPr>
          <a:xfrm>
            <a:off x="8330302" y="4882166"/>
            <a:ext cx="1228435" cy="3178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kern="1200" dirty="0" smtClean="0">
                <a:solidFill>
                  <a:srgbClr val="00868D"/>
                </a:solidFill>
              </a:rPr>
              <a:t>STATIONARY </a:t>
            </a:r>
            <a:r>
              <a:rPr lang="de-DE" b="1" dirty="0" smtClean="0"/>
              <a:t>72%</a:t>
            </a:r>
            <a:endParaRPr lang="de-DE" b="1" dirty="0"/>
          </a:p>
        </p:txBody>
      </p:sp>
      <p:sp>
        <p:nvSpPr>
          <p:cNvPr id="254" name="Textfeld 8"/>
          <p:cNvSpPr txBox="1"/>
          <p:nvPr/>
        </p:nvSpPr>
        <p:spPr>
          <a:xfrm>
            <a:off x="8325316" y="1949667"/>
            <a:ext cx="1233421" cy="3032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 smtClean="0">
                <a:solidFill>
                  <a:srgbClr val="00868D"/>
                </a:solidFill>
              </a:rPr>
              <a:t>TRACTION </a:t>
            </a:r>
            <a:r>
              <a:rPr lang="de-DE" b="1" dirty="0"/>
              <a:t>5%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06" y="5152359"/>
            <a:ext cx="540000" cy="53931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596" y="4172666"/>
            <a:ext cx="540000" cy="539295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9611056" y="4969079"/>
            <a:ext cx="2334718" cy="72000"/>
          </a:xfrm>
          <a:prstGeom prst="rect">
            <a:avLst/>
          </a:prstGeom>
          <a:solidFill>
            <a:srgbClr val="021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9611056" y="3945049"/>
            <a:ext cx="518400" cy="72000"/>
          </a:xfrm>
          <a:prstGeom prst="rect">
            <a:avLst/>
          </a:prstGeom>
          <a:solidFill>
            <a:srgbClr val="0218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9611056" y="5111827"/>
            <a:ext cx="612000" cy="61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9611056" y="4136362"/>
            <a:ext cx="612000" cy="61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3130808" y="5512725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STATIONARY 72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229574" y="4012159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SOLAR 16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130808" y="2118460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TRACTION 5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628860" y="2605130"/>
            <a:ext cx="1044967" cy="21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b="1" dirty="0" smtClean="0">
                <a:solidFill>
                  <a:srgbClr val="02184D"/>
                </a:solidFill>
              </a:rPr>
              <a:t>RAIL 7</a:t>
            </a:r>
            <a:r>
              <a:rPr lang="de-DE" sz="800" b="1" kern="1200" dirty="0" smtClean="0">
                <a:solidFill>
                  <a:srgbClr val="02184D"/>
                </a:solidFill>
              </a:rPr>
              <a:t>%</a:t>
            </a:r>
            <a:endParaRPr lang="de-DE" sz="800" b="1" kern="1200" dirty="0">
              <a:solidFill>
                <a:srgbClr val="02184D"/>
              </a:solidFill>
            </a:endParaRPr>
          </a:p>
        </p:txBody>
      </p:sp>
      <p:cxnSp>
        <p:nvCxnSpPr>
          <p:cNvPr id="39" name="Gerader Verbinder 38"/>
          <p:cNvCxnSpPr/>
          <p:nvPr/>
        </p:nvCxnSpPr>
        <p:spPr>
          <a:xfrm flipH="1">
            <a:off x="9521633" y="1914059"/>
            <a:ext cx="20258" cy="3875655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35" y="2205846"/>
            <a:ext cx="540000" cy="539550"/>
          </a:xfrm>
          <a:prstGeom prst="rect">
            <a:avLst/>
          </a:prstGeom>
        </p:spPr>
      </p:pic>
      <p:sp>
        <p:nvSpPr>
          <p:cNvPr id="40" name="Rechteck 39"/>
          <p:cNvSpPr/>
          <p:nvPr/>
        </p:nvSpPr>
        <p:spPr>
          <a:xfrm>
            <a:off x="9611056" y="2038200"/>
            <a:ext cx="144000" cy="72000"/>
          </a:xfrm>
          <a:prstGeom prst="rect">
            <a:avLst/>
          </a:prstGeom>
          <a:solidFill>
            <a:srgbClr val="4C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9611056" y="2169651"/>
            <a:ext cx="612000" cy="61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57" y="3170812"/>
            <a:ext cx="540000" cy="540000"/>
          </a:xfrm>
          <a:prstGeom prst="rect">
            <a:avLst/>
          </a:prstGeom>
        </p:spPr>
      </p:pic>
      <p:sp>
        <p:nvSpPr>
          <p:cNvPr id="43" name="Rechteck 42"/>
          <p:cNvSpPr/>
          <p:nvPr/>
        </p:nvSpPr>
        <p:spPr>
          <a:xfrm>
            <a:off x="9611056" y="2996849"/>
            <a:ext cx="172800" cy="72000"/>
          </a:xfrm>
          <a:prstGeom prst="rect">
            <a:avLst/>
          </a:prstGeom>
          <a:solidFill>
            <a:srgbClr val="00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4CB3AE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9611056" y="3139724"/>
            <a:ext cx="612000" cy="612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1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en-GB" altLang="de-DE" smtClean="0"/>
              <a:t>HIGHEST QUALITY STANDARDS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8" y="807704"/>
            <a:ext cx="3494962" cy="225230"/>
          </a:xfrm>
        </p:spPr>
        <p:txBody>
          <a:bodyPr/>
          <a:lstStyle/>
          <a:p>
            <a:r>
              <a:rPr lang="en-US" dirty="0" smtClean="0"/>
              <a:t>RESPONSIBILITY FOR HUMAN AND PRODUCT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077110" y="1737144"/>
            <a:ext cx="5799765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en-GB" altLang="de-DE" sz="1400" b="1" dirty="0" smtClean="0">
                <a:solidFill>
                  <a:srgbClr val="02184D"/>
                </a:solidFill>
              </a:rPr>
              <a:t>INTEGRATED MANAGEMENT SYSTEM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158377" y="2552975"/>
            <a:ext cx="2606923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tabLst>
                <a:tab pos="1343025" algn="l"/>
              </a:tabLst>
              <a:defRPr/>
            </a:pPr>
            <a:r>
              <a:rPr lang="en-GB" altLang="de-DE" sz="1100" b="1" dirty="0" smtClean="0">
                <a:solidFill>
                  <a:srgbClr val="00868D"/>
                </a:solidFill>
              </a:rPr>
              <a:t>ISO 9001</a:t>
            </a:r>
            <a:r>
              <a:rPr lang="en-GB" altLang="de-DE" sz="1100" b="1" dirty="0" smtClean="0">
                <a:solidFill>
                  <a:srgbClr val="02184D"/>
                </a:solidFill>
              </a:rPr>
              <a:t/>
            </a:r>
            <a:br>
              <a:rPr lang="en-GB" altLang="de-DE" sz="1100" b="1" dirty="0" smtClean="0">
                <a:solidFill>
                  <a:srgbClr val="02184D"/>
                </a:solidFill>
              </a:rPr>
            </a:br>
            <a:r>
              <a:rPr lang="en-GB" alt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CONTINUOUS QUALITY CONTROL</a:t>
            </a:r>
            <a:endParaRPr lang="en-GB" altLang="de-DE" sz="1100" dirty="0"/>
          </a:p>
        </p:txBody>
      </p:sp>
      <p:sp>
        <p:nvSpPr>
          <p:cNvPr id="4" name="Rechteck 3"/>
          <p:cNvSpPr/>
          <p:nvPr/>
        </p:nvSpPr>
        <p:spPr>
          <a:xfrm>
            <a:off x="9921694" y="2392395"/>
            <a:ext cx="2027234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de-DE" sz="1100" b="1" dirty="0">
                <a:solidFill>
                  <a:srgbClr val="00868D"/>
                </a:solidFill>
              </a:rPr>
              <a:t>TRADITIONAL WAY OF </a:t>
            </a:r>
            <a:r>
              <a:rPr lang="en-GB" altLang="de-DE" sz="1100" b="1" dirty="0" smtClean="0">
                <a:solidFill>
                  <a:srgbClr val="00868D"/>
                </a:solidFill>
              </a:rPr>
              <a:t/>
            </a:r>
            <a:br>
              <a:rPr lang="en-GB" altLang="de-DE" sz="1100" b="1" dirty="0" smtClean="0">
                <a:solidFill>
                  <a:srgbClr val="00868D"/>
                </a:solidFill>
              </a:rPr>
            </a:br>
            <a:r>
              <a:rPr lang="en-GB" altLang="de-DE" sz="1100" b="1" dirty="0" smtClean="0">
                <a:solidFill>
                  <a:srgbClr val="00868D"/>
                </a:solidFill>
              </a:rPr>
              <a:t>MANUFACTURING</a:t>
            </a:r>
            <a:endParaRPr lang="en-GB" altLang="de-DE" sz="1100" b="1" dirty="0"/>
          </a:p>
          <a:p>
            <a:pPr>
              <a:spcBef>
                <a:spcPct val="0"/>
              </a:spcBef>
              <a:defRPr/>
            </a:pPr>
            <a:endParaRPr lang="en-GB" altLang="de-DE" sz="1100" b="1" dirty="0" smtClean="0"/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100" dirty="0" smtClean="0"/>
              <a:t>BAE </a:t>
            </a:r>
            <a:r>
              <a:rPr lang="en-GB" altLang="de-DE" sz="1100" dirty="0"/>
              <a:t>HIGH PRESSURE </a:t>
            </a:r>
            <a:r>
              <a:rPr lang="en-GB" altLang="de-DE" sz="1100" dirty="0" smtClean="0"/>
              <a:t>CASTING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100" dirty="0" smtClean="0"/>
              <a:t>DRY </a:t>
            </a:r>
            <a:r>
              <a:rPr lang="en-GB" altLang="de-DE" sz="1100" dirty="0"/>
              <a:t>FILLING OF RED </a:t>
            </a:r>
            <a:r>
              <a:rPr lang="en-GB" altLang="de-DE" sz="1100" dirty="0" smtClean="0"/>
              <a:t>LEAD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100" dirty="0" smtClean="0"/>
              <a:t>TANK </a:t>
            </a:r>
            <a:r>
              <a:rPr lang="en-GB" altLang="de-DE" sz="1100" dirty="0"/>
              <a:t>FORMATION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9921714" y="4511740"/>
            <a:ext cx="1763695" cy="11439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1100"/>
              </a:lnSpc>
              <a:spcBef>
                <a:spcPts val="400"/>
              </a:spcBef>
              <a:defRPr/>
            </a:pPr>
            <a:r>
              <a:rPr lang="en-GB" altLang="de-DE" sz="1100" b="1" dirty="0">
                <a:solidFill>
                  <a:srgbClr val="00868D"/>
                </a:solidFill>
              </a:rPr>
              <a:t>USE OF HIGH </a:t>
            </a:r>
            <a:r>
              <a:rPr lang="en-GB" altLang="de-DE" sz="1100" b="1" dirty="0" smtClean="0">
                <a:solidFill>
                  <a:srgbClr val="00868D"/>
                </a:solidFill>
              </a:rPr>
              <a:t>QUALITY COMPONENTS</a:t>
            </a:r>
          </a:p>
          <a:p>
            <a:pPr>
              <a:lnSpc>
                <a:spcPts val="1100"/>
              </a:lnSpc>
              <a:spcBef>
                <a:spcPts val="400"/>
              </a:spcBef>
              <a:defRPr/>
            </a:pPr>
            <a:endParaRPr lang="en-GB" altLang="de-DE" sz="1100" b="1" dirty="0">
              <a:solidFill>
                <a:srgbClr val="00868D"/>
              </a:solidFill>
            </a:endParaRP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1100" dirty="0"/>
              <a:t>BAE ‘’PANZERPOL’’</a:t>
            </a:r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GB" altLang="de-DE" sz="1100" dirty="0" smtClean="0"/>
              <a:t>WOVEN GAUNTLETS</a:t>
            </a:r>
            <a:endParaRPr lang="en-GB" altLang="de-DE" sz="1100" dirty="0"/>
          </a:p>
          <a:p>
            <a:pPr marL="108000" indent="-108000">
              <a:lnSpc>
                <a:spcPts val="1100"/>
              </a:lnSpc>
              <a:spcBef>
                <a:spcPts val="4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GB" altLang="de-DE" sz="1100" dirty="0" smtClean="0"/>
              <a:t>ONLY EU-28 </a:t>
            </a:r>
            <a:r>
              <a:rPr lang="en-GB" altLang="de-DE" sz="1100" dirty="0"/>
              <a:t>SUPPLIERS</a:t>
            </a:r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r="10558"/>
          <a:stretch/>
        </p:blipFill>
        <p:spPr>
          <a:xfrm>
            <a:off x="8121694" y="2427994"/>
            <a:ext cx="1728000" cy="172880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085709" y="2392395"/>
            <a:ext cx="1800000" cy="180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r Verbinder 25"/>
          <p:cNvCxnSpPr/>
          <p:nvPr/>
        </p:nvCxnSpPr>
        <p:spPr>
          <a:xfrm>
            <a:off x="7921871" y="2311078"/>
            <a:ext cx="0" cy="4082006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8085714" y="4511740"/>
            <a:ext cx="1800000" cy="1800000"/>
          </a:xfrm>
          <a:prstGeom prst="rect">
            <a:avLst/>
          </a:prstGeom>
          <a:noFill/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14" y="4547740"/>
            <a:ext cx="1728000" cy="172800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3162004" y="4670997"/>
            <a:ext cx="2874378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tabLst>
                <a:tab pos="1343025" algn="l"/>
              </a:tabLst>
              <a:defRPr/>
            </a:pPr>
            <a:r>
              <a:rPr lang="en-GB" altLang="de-DE" sz="1100" b="1" dirty="0" smtClean="0">
                <a:solidFill>
                  <a:srgbClr val="00868D"/>
                </a:solidFill>
              </a:rPr>
              <a:t>ISO 45001</a:t>
            </a:r>
            <a:r>
              <a:rPr lang="en-GB" altLang="de-DE" sz="1100" b="1" dirty="0">
                <a:solidFill>
                  <a:srgbClr val="00868D"/>
                </a:solidFill>
              </a:rPr>
              <a:t/>
            </a:r>
            <a:br>
              <a:rPr lang="en-GB" altLang="de-DE" sz="1100" b="1" dirty="0">
                <a:solidFill>
                  <a:srgbClr val="00868D"/>
                </a:solidFill>
              </a:rPr>
            </a:br>
            <a:r>
              <a:rPr lang="en-GB" altLang="de-DE" sz="1100" dirty="0"/>
              <a:t>HIGHEST SECURITY AND </a:t>
            </a:r>
            <a:r>
              <a:rPr lang="en-GB" altLang="de-DE" sz="1100" dirty="0" smtClean="0"/>
              <a:t>HEALTH </a:t>
            </a:r>
            <a:r>
              <a:rPr lang="en-GB" altLang="de-DE" sz="1100" dirty="0"/>
              <a:t>STANDARDS</a:t>
            </a:r>
            <a:endParaRPr lang="de-DE" altLang="de-DE" sz="1100" dirty="0"/>
          </a:p>
        </p:txBody>
      </p:sp>
      <p:sp>
        <p:nvSpPr>
          <p:cNvPr id="31" name="Textfeld 30"/>
          <p:cNvSpPr txBox="1"/>
          <p:nvPr/>
        </p:nvSpPr>
        <p:spPr>
          <a:xfrm>
            <a:off x="3158377" y="3610701"/>
            <a:ext cx="339781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tabLst>
                <a:tab pos="1343025" algn="l"/>
              </a:tabLst>
              <a:defRPr/>
            </a:pPr>
            <a:r>
              <a:rPr lang="en-GB" altLang="de-DE" sz="1100" b="1" dirty="0">
                <a:solidFill>
                  <a:srgbClr val="00868D"/>
                </a:solidFill>
              </a:rPr>
              <a:t>ISO 14001</a:t>
            </a:r>
            <a:br>
              <a:rPr lang="en-GB" altLang="de-DE" sz="1100" b="1" dirty="0">
                <a:solidFill>
                  <a:srgbClr val="00868D"/>
                </a:solidFill>
              </a:rPr>
            </a:br>
            <a:r>
              <a:rPr lang="en-GB" altLang="de-DE" sz="1100" dirty="0"/>
              <a:t>COMPLYING WITH ALL </a:t>
            </a:r>
            <a:r>
              <a:rPr lang="en-GB" altLang="de-DE" sz="1100" dirty="0" smtClean="0"/>
              <a:t>ENVIRONMENTAL CONDITIONS</a:t>
            </a:r>
            <a:endParaRPr lang="de-DE" altLang="de-DE" sz="1100" dirty="0"/>
          </a:p>
        </p:txBody>
      </p:sp>
      <p:sp>
        <p:nvSpPr>
          <p:cNvPr id="32" name="Textfeld 31"/>
          <p:cNvSpPr txBox="1"/>
          <p:nvPr/>
        </p:nvSpPr>
        <p:spPr>
          <a:xfrm>
            <a:off x="3162004" y="5726153"/>
            <a:ext cx="2874378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tabLst>
                <a:tab pos="1343025" algn="l"/>
              </a:tabLst>
              <a:defRPr/>
            </a:pPr>
            <a:r>
              <a:rPr lang="en-GB" altLang="de-DE" sz="1100" b="1" dirty="0">
                <a:solidFill>
                  <a:srgbClr val="00868D"/>
                </a:solidFill>
              </a:rPr>
              <a:t>ISO 50001</a:t>
            </a:r>
            <a:br>
              <a:rPr lang="en-GB" altLang="de-DE" sz="1100" b="1" dirty="0">
                <a:solidFill>
                  <a:srgbClr val="00868D"/>
                </a:solidFill>
              </a:rPr>
            </a:br>
            <a:r>
              <a:rPr lang="en-GB" altLang="de-DE" sz="1100" dirty="0"/>
              <a:t>INTEGRATED ENERGY </a:t>
            </a:r>
            <a:r>
              <a:rPr lang="en-GB" altLang="de-DE" sz="1100" dirty="0" smtClean="0"/>
              <a:t>MANAGEMENT </a:t>
            </a:r>
            <a:r>
              <a:rPr lang="en-GB" altLang="de-DE" sz="1100" dirty="0"/>
              <a:t>SYSTEM</a:t>
            </a:r>
            <a:endParaRPr lang="de-DE" altLang="de-DE" sz="11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72" y="5489286"/>
            <a:ext cx="900000" cy="9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72" y="3375361"/>
            <a:ext cx="900000" cy="9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72" y="4432323"/>
            <a:ext cx="900000" cy="9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72" y="231839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4" y="2312987"/>
            <a:ext cx="4614001" cy="3184265"/>
          </a:xfrm>
          <a:prstGeom prst="rect">
            <a:avLst/>
          </a:prstGeom>
        </p:spPr>
      </p:pic>
      <p:cxnSp>
        <p:nvCxnSpPr>
          <p:cNvPr id="37" name="Gerader Verbinder 36"/>
          <p:cNvCxnSpPr/>
          <p:nvPr/>
        </p:nvCxnSpPr>
        <p:spPr>
          <a:xfrm>
            <a:off x="7920047" y="2313431"/>
            <a:ext cx="0" cy="312367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en-GB" dirty="0" smtClean="0"/>
              <a:t>BAE SECURA </a:t>
            </a:r>
            <a:r>
              <a:rPr lang="en-US" dirty="0" smtClean="0"/>
              <a:t>PRODUCT RANGE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9" y="807704"/>
            <a:ext cx="1974015" cy="286232"/>
          </a:xfrm>
        </p:spPr>
        <p:txBody>
          <a:bodyPr/>
          <a:lstStyle/>
          <a:p>
            <a:r>
              <a:rPr lang="de-DE" dirty="0" smtClean="0"/>
              <a:t>UNIQUE PERFORMANCE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920048" y="2313431"/>
            <a:ext cx="262063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de-DE" sz="1400" b="1" dirty="0" smtClean="0">
                <a:solidFill>
                  <a:srgbClr val="02184D"/>
                </a:solidFill>
              </a:rPr>
              <a:t>BAE</a:t>
            </a:r>
            <a:r>
              <a:rPr lang="en-US" altLang="de-DE" sz="1400" b="1" dirty="0" smtClean="0">
                <a:solidFill>
                  <a:srgbClr val="00868D"/>
                </a:solidFill>
              </a:rPr>
              <a:t> </a:t>
            </a:r>
            <a:r>
              <a:rPr lang="en-US" altLang="de-DE" sz="1400" b="1" i="1" dirty="0" smtClean="0">
                <a:solidFill>
                  <a:srgbClr val="00868D"/>
                </a:solidFill>
              </a:rPr>
              <a:t>S</a:t>
            </a:r>
            <a:r>
              <a:rPr lang="en-US" altLang="de-DE" sz="1400" b="1" i="1" dirty="0">
                <a:solidFill>
                  <a:srgbClr val="00868D"/>
                </a:solidFill>
              </a:rPr>
              <a:t>ECURA</a:t>
            </a:r>
            <a:r>
              <a:rPr lang="en-US" altLang="de-DE" sz="1400" b="1" dirty="0" smtClean="0">
                <a:solidFill>
                  <a:srgbClr val="00868D"/>
                </a:solidFill>
              </a:rPr>
              <a:t> </a:t>
            </a:r>
            <a:r>
              <a:rPr lang="en-US" altLang="de-DE" sz="1400" b="1" dirty="0" smtClean="0">
                <a:solidFill>
                  <a:srgbClr val="02184D"/>
                </a:solidFill>
              </a:rPr>
              <a:t>BATTERIES REFLECT OUTSTANDING QUALITY BY:</a:t>
            </a:r>
          </a:p>
        </p:txBody>
      </p:sp>
      <p:sp>
        <p:nvSpPr>
          <p:cNvPr id="25" name="Ellipse 24"/>
          <p:cNvSpPr/>
          <p:nvPr/>
        </p:nvSpPr>
        <p:spPr>
          <a:xfrm>
            <a:off x="7789440" y="3093528"/>
            <a:ext cx="261380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7792559" y="3519118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7792559" y="3944708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7792559" y="4370298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7792559" y="4795888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7792559" y="5221480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7782106" y="2914468"/>
            <a:ext cx="4146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>
              <a:lnSpc>
                <a:spcPct val="200000"/>
              </a:lnSpc>
            </a:pPr>
            <a:r>
              <a:rPr lang="en-US" sz="1400" dirty="0"/>
              <a:t>1      Perfect reliability</a:t>
            </a:r>
            <a:endParaRPr lang="de-DE" sz="1400" dirty="0"/>
          </a:p>
          <a:p>
            <a:pPr defTabSz="447675">
              <a:lnSpc>
                <a:spcPct val="200000"/>
              </a:lnSpc>
            </a:pPr>
            <a:r>
              <a:rPr lang="en-US" sz="1400" dirty="0"/>
              <a:t>2      Lowest operational expenses</a:t>
            </a:r>
          </a:p>
          <a:p>
            <a:pPr defTabSz="447675">
              <a:lnSpc>
                <a:spcPct val="200000"/>
              </a:lnSpc>
            </a:pPr>
            <a:r>
              <a:rPr lang="en-US" sz="1400" dirty="0"/>
              <a:t>3      Long cycle life approved acc. to IEC 61427 </a:t>
            </a:r>
          </a:p>
          <a:p>
            <a:pPr defTabSz="447675">
              <a:lnSpc>
                <a:spcPct val="200000"/>
              </a:lnSpc>
            </a:pPr>
            <a:r>
              <a:rPr lang="en-US" sz="1400" dirty="0"/>
              <a:t>4      Easy access for measurements</a:t>
            </a:r>
            <a:br>
              <a:rPr lang="en-US" sz="1400" dirty="0"/>
            </a:br>
            <a:r>
              <a:rPr lang="en-US" sz="1400" dirty="0"/>
              <a:t>5      Excellent deep discharge capability</a:t>
            </a:r>
            <a:br>
              <a:rPr lang="en-US" sz="1400" dirty="0"/>
            </a:br>
            <a:r>
              <a:rPr lang="en-US" sz="1400" dirty="0"/>
              <a:t>6      Protection against lid failure</a:t>
            </a:r>
          </a:p>
        </p:txBody>
      </p:sp>
    </p:spTree>
    <p:extLst>
      <p:ext uri="{BB962C8B-B14F-4D97-AF65-F5344CB8AC3E}">
        <p14:creationId xmlns:p14="http://schemas.microsoft.com/office/powerpoint/2010/main" val="41569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4" y="2312987"/>
            <a:ext cx="4614001" cy="3184265"/>
          </a:xfrm>
          <a:prstGeom prst="rect">
            <a:avLst/>
          </a:prstGeom>
        </p:spPr>
      </p:pic>
      <p:cxnSp>
        <p:nvCxnSpPr>
          <p:cNvPr id="37" name="Gerader Verbinder 36"/>
          <p:cNvCxnSpPr/>
          <p:nvPr/>
        </p:nvCxnSpPr>
        <p:spPr>
          <a:xfrm>
            <a:off x="7920047" y="2313431"/>
            <a:ext cx="0" cy="3123670"/>
          </a:xfrm>
          <a:prstGeom prst="line">
            <a:avLst/>
          </a:prstGeom>
          <a:ln w="12700">
            <a:solidFill>
              <a:srgbClr val="02184D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de-DE" dirty="0" smtClean="0"/>
              <a:t>LEAD BATTERIES ADVANTAGES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8" y="807704"/>
            <a:ext cx="3277074" cy="286232"/>
          </a:xfrm>
        </p:spPr>
        <p:txBody>
          <a:bodyPr/>
          <a:lstStyle/>
          <a:p>
            <a:r>
              <a:rPr lang="en-US" dirty="0" smtClean="0"/>
              <a:t>PROVEN AND SUSTAINABLE TECHNOLOGY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920048" y="2313431"/>
            <a:ext cx="357591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de-DE" sz="1400" b="1" dirty="0" smtClean="0">
                <a:solidFill>
                  <a:srgbClr val="02184D"/>
                </a:solidFill>
              </a:rPr>
              <a:t>LEAD AS A SECURE AND RELIABLE TECHNOLOGY:</a:t>
            </a:r>
          </a:p>
        </p:txBody>
      </p:sp>
      <p:sp>
        <p:nvSpPr>
          <p:cNvPr id="25" name="Ellipse 24"/>
          <p:cNvSpPr/>
          <p:nvPr/>
        </p:nvSpPr>
        <p:spPr>
          <a:xfrm>
            <a:off x="7789440" y="3093528"/>
            <a:ext cx="261380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7792559" y="3625516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7792559" y="4157504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7792559" y="4689492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7792559" y="5221480"/>
            <a:ext cx="258261" cy="261380"/>
          </a:xfrm>
          <a:prstGeom prst="ellipse">
            <a:avLst/>
          </a:prstGeom>
          <a:solidFill>
            <a:schemeClr val="bg1"/>
          </a:solidFill>
          <a:ln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7780343" y="2837135"/>
            <a:ext cx="40977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>
              <a:lnSpc>
                <a:spcPts val="4200"/>
              </a:lnSpc>
            </a:pPr>
            <a:r>
              <a:rPr lang="en-US" sz="1400" dirty="0" smtClean="0"/>
              <a:t>1      Low </a:t>
            </a:r>
            <a:r>
              <a:rPr lang="en-US" sz="1400" dirty="0"/>
              <a:t>cost upfront and over the life-time </a:t>
            </a:r>
            <a:endParaRPr lang="de-DE" sz="1400" dirty="0"/>
          </a:p>
          <a:p>
            <a:pPr defTabSz="447675">
              <a:lnSpc>
                <a:spcPts val="4200"/>
              </a:lnSpc>
            </a:pPr>
            <a:r>
              <a:rPr lang="en-US" sz="1400" dirty="0" smtClean="0"/>
              <a:t>2      Safe </a:t>
            </a:r>
            <a:r>
              <a:rPr lang="en-US" sz="1400" dirty="0"/>
              <a:t>energy storage technology </a:t>
            </a:r>
          </a:p>
          <a:p>
            <a:pPr defTabSz="447675">
              <a:lnSpc>
                <a:spcPts val="4200"/>
              </a:lnSpc>
            </a:pPr>
            <a:r>
              <a:rPr lang="en-US" sz="1400" dirty="0" smtClean="0"/>
              <a:t>3      Easy </a:t>
            </a:r>
            <a:r>
              <a:rPr lang="en-US" sz="1400" dirty="0"/>
              <a:t>installation &amp; commissioning </a:t>
            </a:r>
            <a:endParaRPr lang="en-US" sz="1400" dirty="0" smtClean="0"/>
          </a:p>
          <a:p>
            <a:pPr defTabSz="447675">
              <a:lnSpc>
                <a:spcPts val="4200"/>
              </a:lnSpc>
            </a:pPr>
            <a:r>
              <a:rPr lang="en-US" sz="1400" dirty="0" smtClean="0"/>
              <a:t>4      Simple and cheap transportation</a:t>
            </a:r>
            <a:br>
              <a:rPr lang="en-US" sz="1400" dirty="0" smtClean="0"/>
            </a:br>
            <a:r>
              <a:rPr lang="en-US" sz="1400" dirty="0" smtClean="0"/>
              <a:t>5      </a:t>
            </a:r>
            <a:r>
              <a:rPr lang="en-US" sz="1400" dirty="0"/>
              <a:t>Established recycling process: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127565" y="5453490"/>
            <a:ext cx="271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en-US" sz="1400" dirty="0" smtClean="0"/>
              <a:t>over </a:t>
            </a:r>
            <a:r>
              <a:rPr lang="en-US" sz="1400" dirty="0"/>
              <a:t>99% recycling </a:t>
            </a:r>
            <a:r>
              <a:rPr lang="en-US" sz="1400" dirty="0" smtClean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13242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0"/>
          </p:nvPr>
        </p:nvSpPr>
        <p:spPr>
          <a:xfrm>
            <a:off x="2070100" y="347663"/>
            <a:ext cx="8651875" cy="449262"/>
          </a:xfrm>
        </p:spPr>
        <p:txBody>
          <a:bodyPr/>
          <a:lstStyle/>
          <a:p>
            <a:r>
              <a:rPr lang="de-DE" dirty="0" smtClean="0"/>
              <a:t>WORLDWIDE PRESENCE</a:t>
            </a:r>
            <a:endParaRPr lang="de-DE" dirty="0"/>
          </a:p>
        </p:txBody>
      </p:sp>
      <p:sp>
        <p:nvSpPr>
          <p:cNvPr id="59" name="Inhaltsplatzhalter 58"/>
          <p:cNvSpPr>
            <a:spLocks noGrp="1"/>
          </p:cNvSpPr>
          <p:nvPr>
            <p:ph sz="quarter" idx="11"/>
          </p:nvPr>
        </p:nvSpPr>
        <p:spPr>
          <a:xfrm>
            <a:off x="2435939" y="807704"/>
            <a:ext cx="1003000" cy="286232"/>
          </a:xfrm>
        </p:spPr>
        <p:txBody>
          <a:bodyPr/>
          <a:lstStyle/>
          <a:p>
            <a:r>
              <a:rPr lang="de-DE" dirty="0" smtClean="0"/>
              <a:t>OVERVIEW</a:t>
            </a:r>
            <a:endParaRPr lang="de-DE" dirty="0"/>
          </a:p>
        </p:txBody>
      </p:sp>
      <p:pic>
        <p:nvPicPr>
          <p:cNvPr id="38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65" y="1579441"/>
            <a:ext cx="9855199" cy="48089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Ellipse 4"/>
          <p:cNvSpPr/>
          <p:nvPr/>
        </p:nvSpPr>
        <p:spPr>
          <a:xfrm>
            <a:off x="3472304" y="2412752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299530" y="299204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143558" y="356421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56358" y="422461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802242" y="439537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253584" y="491041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594676" y="545015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181584" y="548615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475073" y="5137944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488685" y="2318910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131018" y="298781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150538" y="391657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445585" y="4016054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900856" y="537196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7279524" y="454638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304584" y="2755652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7945539" y="360239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7093257" y="3468377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7597023" y="383518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7551111" y="3548067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310299" y="3300261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190592" y="3023141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6656572" y="295604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6786357" y="269211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7221049" y="272649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7479111" y="2791652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7491700" y="240460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8137514" y="272649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8009823" y="2919791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9126083" y="362219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9594455" y="3540377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9354939" y="364370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9308076" y="3835105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9497791" y="4556344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9739091" y="435937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10035424" y="406378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8260736" y="335376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10272491" y="517921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11064124" y="578251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/>
          <p:cNvGrpSpPr/>
          <p:nvPr/>
        </p:nvGrpSpPr>
        <p:grpSpPr>
          <a:xfrm>
            <a:off x="6571355" y="2444226"/>
            <a:ext cx="132186" cy="168237"/>
            <a:chOff x="6639590" y="2194031"/>
            <a:chExt cx="132186" cy="168237"/>
          </a:xfrm>
        </p:grpSpPr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590" y="2194031"/>
              <a:ext cx="132186" cy="168237"/>
            </a:xfrm>
            <a:prstGeom prst="rect">
              <a:avLst/>
            </a:prstGeom>
          </p:spPr>
        </p:pic>
        <p:sp>
          <p:nvSpPr>
            <p:cNvPr id="51" name="Ellipse 50"/>
            <p:cNvSpPr/>
            <p:nvPr/>
          </p:nvSpPr>
          <p:spPr>
            <a:xfrm>
              <a:off x="6669683" y="2222799"/>
              <a:ext cx="72000" cy="72000"/>
            </a:xfrm>
            <a:prstGeom prst="ellipse">
              <a:avLst/>
            </a:prstGeom>
            <a:solidFill>
              <a:srgbClr val="02184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9342249" y="4130948"/>
            <a:ext cx="132186" cy="168237"/>
            <a:chOff x="6639590" y="2194031"/>
            <a:chExt cx="132186" cy="168237"/>
          </a:xfrm>
        </p:grpSpPr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590" y="2194031"/>
              <a:ext cx="132186" cy="168237"/>
            </a:xfrm>
            <a:prstGeom prst="rect">
              <a:avLst/>
            </a:prstGeom>
          </p:spPr>
        </p:pic>
        <p:sp>
          <p:nvSpPr>
            <p:cNvPr id="57" name="Ellipse 56"/>
            <p:cNvSpPr/>
            <p:nvPr/>
          </p:nvSpPr>
          <p:spPr>
            <a:xfrm>
              <a:off x="6669683" y="2222799"/>
              <a:ext cx="72000" cy="72000"/>
            </a:xfrm>
            <a:prstGeom prst="ellipse">
              <a:avLst/>
            </a:prstGeom>
            <a:solidFill>
              <a:srgbClr val="02184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8" name="Gerader Verbinder 57"/>
          <p:cNvCxnSpPr/>
          <p:nvPr/>
        </p:nvCxnSpPr>
        <p:spPr>
          <a:xfrm flipH="1">
            <a:off x="6632684" y="1767238"/>
            <a:ext cx="323129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 flipV="1">
            <a:off x="6636426" y="1761088"/>
            <a:ext cx="0" cy="688689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6953813" y="1639339"/>
            <a:ext cx="3186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en-US" sz="1000" b="1" dirty="0" smtClean="0">
                <a:solidFill>
                  <a:srgbClr val="02184D"/>
                </a:solidFill>
              </a:rPr>
              <a:t>PRODUCTION SITE IN BERLIN, GERMANY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0149930" y="3871521"/>
            <a:ext cx="1847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en-US" sz="1000" b="1" dirty="0" smtClean="0">
                <a:solidFill>
                  <a:srgbClr val="02184D"/>
                </a:solidFill>
              </a:rPr>
              <a:t>REGIONAL OFFICE, SINGAPORE</a:t>
            </a:r>
          </a:p>
        </p:txBody>
      </p:sp>
      <p:cxnSp>
        <p:nvCxnSpPr>
          <p:cNvPr id="67" name="Gerader Verbinder 66"/>
          <p:cNvCxnSpPr/>
          <p:nvPr/>
        </p:nvCxnSpPr>
        <p:spPr>
          <a:xfrm flipH="1">
            <a:off x="9405002" y="3996232"/>
            <a:ext cx="748936" cy="0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 flipV="1">
            <a:off x="9408743" y="3990083"/>
            <a:ext cx="0" cy="145178"/>
          </a:xfrm>
          <a:prstGeom prst="line">
            <a:avLst/>
          </a:prstGeom>
          <a:ln w="12700">
            <a:solidFill>
              <a:srgbClr val="02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2196844" y="5741069"/>
            <a:ext cx="946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en-US" sz="1000" b="1" dirty="0" smtClean="0">
                <a:solidFill>
                  <a:srgbClr val="02184D"/>
                </a:solidFill>
              </a:rPr>
              <a:t>BAE PARTNER</a:t>
            </a:r>
          </a:p>
        </p:txBody>
      </p:sp>
      <p:sp>
        <p:nvSpPr>
          <p:cNvPr id="74" name="Ellipse 73"/>
          <p:cNvSpPr/>
          <p:nvPr/>
        </p:nvSpPr>
        <p:spPr>
          <a:xfrm>
            <a:off x="2181183" y="5828179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24" y="1368962"/>
            <a:ext cx="609600" cy="307848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76" y="3605456"/>
            <a:ext cx="609600" cy="307848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09" y="5368943"/>
            <a:ext cx="609600" cy="307848"/>
          </a:xfrm>
          <a:prstGeom prst="rect">
            <a:avLst/>
          </a:prstGeom>
        </p:spPr>
      </p:pic>
      <p:sp>
        <p:nvSpPr>
          <p:cNvPr id="69" name="Ellipse 68"/>
          <p:cNvSpPr/>
          <p:nvPr/>
        </p:nvSpPr>
        <p:spPr>
          <a:xfrm>
            <a:off x="3602534" y="3914370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3920358" y="4690610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7116559" y="3854292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7412858" y="4045742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6683332" y="2204996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6908872" y="2224414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Ellipse 79"/>
          <p:cNvSpPr/>
          <p:nvPr/>
        </p:nvSpPr>
        <p:spPr>
          <a:xfrm>
            <a:off x="7005499" y="2547951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Ellipse 80"/>
          <p:cNvSpPr/>
          <p:nvPr/>
        </p:nvSpPr>
        <p:spPr>
          <a:xfrm>
            <a:off x="9527109" y="3886223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9905865" y="3540128"/>
            <a:ext cx="72000" cy="7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2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E CONTENT - BLAU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68D"/>
      </a:accent1>
      <a:accent2>
        <a:srgbClr val="02184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Breitbild</PresentationFormat>
  <Paragraphs>192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BAE CONTENT - BLAU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Rochler, Mike - BAE Batterien GmbH</dc:creator>
  <cp:lastModifiedBy>Rochler, Mike - BAE Batterien GmbH</cp:lastModifiedBy>
  <cp:revision>582</cp:revision>
  <cp:lastPrinted>2020-10-02T08:08:23Z</cp:lastPrinted>
  <dcterms:created xsi:type="dcterms:W3CDTF">2020-08-13T06:44:58Z</dcterms:created>
  <dcterms:modified xsi:type="dcterms:W3CDTF">2021-03-29T12:50:12Z</dcterms:modified>
  <cp:contentStatus/>
</cp:coreProperties>
</file>