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1"/>
  </p:notesMasterIdLst>
  <p:handoutMasterIdLst>
    <p:handoutMasterId r:id="rId22"/>
  </p:handoutMasterIdLst>
  <p:sldIdLst>
    <p:sldId id="425" r:id="rId2"/>
    <p:sldId id="439" r:id="rId3"/>
    <p:sldId id="440" r:id="rId4"/>
    <p:sldId id="443" r:id="rId5"/>
    <p:sldId id="444" r:id="rId6"/>
    <p:sldId id="445" r:id="rId7"/>
    <p:sldId id="377" r:id="rId8"/>
    <p:sldId id="384" r:id="rId9"/>
    <p:sldId id="331" r:id="rId10"/>
    <p:sldId id="456" r:id="rId11"/>
    <p:sldId id="435" r:id="rId12"/>
    <p:sldId id="461" r:id="rId13"/>
    <p:sldId id="436" r:id="rId14"/>
    <p:sldId id="453" r:id="rId15"/>
    <p:sldId id="446" r:id="rId16"/>
    <p:sldId id="447" r:id="rId17"/>
    <p:sldId id="316" r:id="rId18"/>
    <p:sldId id="373" r:id="rId19"/>
    <p:sldId id="404" r:id="rId20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38"/>
  </p:normalViewPr>
  <p:slideViewPr>
    <p:cSldViewPr>
      <p:cViewPr varScale="1">
        <p:scale>
          <a:sx n="57" d="100"/>
          <a:sy n="57" d="100"/>
        </p:scale>
        <p:origin x="9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4DD917-200A-4929-9220-C2FA36FCF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2B2389-2F96-A22D-5C35-2BE7CD3D9B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Primera Capacitación de los Multiplicadores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FD086-A9BA-8EBE-6E8C-7384EF356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D9C3C9-C547-4D13-5020-07B49FDAE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35C5BE59-601A-8147-A02D-2144B9A881F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757A2A9-053A-200D-3D8D-D7C0B4037F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9" tIns="49519" rIns="99039" bIns="495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7045D58-61F5-99EF-C2E5-9DA514701D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9" tIns="49519" rIns="99039" bIns="495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Primera Capacitación de los Multiplicadores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6E68D59-8E20-F857-402D-E11CECF87E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2F38FA53-8920-CAB0-46E0-C435E65323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9" tIns="49519" rIns="99039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D26F542C-9A1B-DA57-3D77-54ABEB0A76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9" tIns="49519" rIns="99039" bIns="495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>
            <a:extLst>
              <a:ext uri="{FF2B5EF4-FFF2-40B4-BE49-F238E27FC236}">
                <a16:creationId xmlns:a16="http://schemas.microsoft.com/office/drawing/2014/main" id="{8515B41B-890F-FA30-2D5E-C38D9F740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9" tIns="49519" rIns="99039" bIns="495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8DFD4B-686D-2748-B605-25599760200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lienbildplatzhalter 1">
            <a:extLst>
              <a:ext uri="{FF2B5EF4-FFF2-40B4-BE49-F238E27FC236}">
                <a16:creationId xmlns:a16="http://schemas.microsoft.com/office/drawing/2014/main" id="{8D934C83-A1E2-0CC5-1AC7-C36CC1290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izenplatzhalter 2">
            <a:extLst>
              <a:ext uri="{FF2B5EF4-FFF2-40B4-BE49-F238E27FC236}">
                <a16:creationId xmlns:a16="http://schemas.microsoft.com/office/drawing/2014/main" id="{085D5B1C-E245-734E-EF9F-5FD25CFA3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7" name="Datumsplatzhalter 6">
            <a:extLst>
              <a:ext uri="{FF2B5EF4-FFF2-40B4-BE49-F238E27FC236}">
                <a16:creationId xmlns:a16="http://schemas.microsoft.com/office/drawing/2014/main" id="{3BD4D0F0-D161-E25E-880F-87DA208C4F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bildplatzhalter 1">
            <a:extLst>
              <a:ext uri="{FF2B5EF4-FFF2-40B4-BE49-F238E27FC236}">
                <a16:creationId xmlns:a16="http://schemas.microsoft.com/office/drawing/2014/main" id="{77529AF4-3652-41F8-5C01-AF6B313EC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izenplatzhalter 2">
            <a:extLst>
              <a:ext uri="{FF2B5EF4-FFF2-40B4-BE49-F238E27FC236}">
                <a16:creationId xmlns:a16="http://schemas.microsoft.com/office/drawing/2014/main" id="{66D57D36-EB2A-6CAE-E0A4-9277717CD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8131" name="Datumsplatzhalter 6">
            <a:extLst>
              <a:ext uri="{FF2B5EF4-FFF2-40B4-BE49-F238E27FC236}">
                <a16:creationId xmlns:a16="http://schemas.microsoft.com/office/drawing/2014/main" id="{75624FB5-C0B7-DFF4-3ED0-EF8A2FE66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bildplatzhalter 1">
            <a:extLst>
              <a:ext uri="{FF2B5EF4-FFF2-40B4-BE49-F238E27FC236}">
                <a16:creationId xmlns:a16="http://schemas.microsoft.com/office/drawing/2014/main" id="{87A3F3CA-2DB0-DC1F-784F-31A354D4A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izenplatzhalter 2">
            <a:extLst>
              <a:ext uri="{FF2B5EF4-FFF2-40B4-BE49-F238E27FC236}">
                <a16:creationId xmlns:a16="http://schemas.microsoft.com/office/drawing/2014/main" id="{E64A43FA-0ECE-5056-7067-715DD396E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2227" name="Datumsplatzhalter 6">
            <a:extLst>
              <a:ext uri="{FF2B5EF4-FFF2-40B4-BE49-F238E27FC236}">
                <a16:creationId xmlns:a16="http://schemas.microsoft.com/office/drawing/2014/main" id="{3AAD492A-3323-F7A7-9B8E-7E5CD84E6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bildplatzhalter 1">
            <a:extLst>
              <a:ext uri="{FF2B5EF4-FFF2-40B4-BE49-F238E27FC236}">
                <a16:creationId xmlns:a16="http://schemas.microsoft.com/office/drawing/2014/main" id="{E786EDD5-A26D-DF74-2648-AF71346B9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izenplatzhalter 2">
            <a:extLst>
              <a:ext uri="{FF2B5EF4-FFF2-40B4-BE49-F238E27FC236}">
                <a16:creationId xmlns:a16="http://schemas.microsoft.com/office/drawing/2014/main" id="{15497978-5FCB-642E-A066-AAF153977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0419" name="Datumsplatzhalter 6">
            <a:extLst>
              <a:ext uri="{FF2B5EF4-FFF2-40B4-BE49-F238E27FC236}">
                <a16:creationId xmlns:a16="http://schemas.microsoft.com/office/drawing/2014/main" id="{3DD91CCB-953F-068F-AF1C-053DE10D7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lienbildplatzhalter 1">
            <a:extLst>
              <a:ext uri="{FF2B5EF4-FFF2-40B4-BE49-F238E27FC236}">
                <a16:creationId xmlns:a16="http://schemas.microsoft.com/office/drawing/2014/main" id="{ACB9A61E-5102-0830-CC97-E6051BE14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izenplatzhalter 2">
            <a:extLst>
              <a:ext uri="{FF2B5EF4-FFF2-40B4-BE49-F238E27FC236}">
                <a16:creationId xmlns:a16="http://schemas.microsoft.com/office/drawing/2014/main" id="{19300DEB-1E37-C68A-7E37-2A058940F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2467" name="Datumsplatzhalter 6">
            <a:extLst>
              <a:ext uri="{FF2B5EF4-FFF2-40B4-BE49-F238E27FC236}">
                <a16:creationId xmlns:a16="http://schemas.microsoft.com/office/drawing/2014/main" id="{836C6553-B884-440C-0F3F-B7FCB8FA43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>
            <a:extLst>
              <a:ext uri="{FF2B5EF4-FFF2-40B4-BE49-F238E27FC236}">
                <a16:creationId xmlns:a16="http://schemas.microsoft.com/office/drawing/2014/main" id="{3FBD23AD-088B-9189-E799-093E8BB42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>
            <a:extLst>
              <a:ext uri="{FF2B5EF4-FFF2-40B4-BE49-F238E27FC236}">
                <a16:creationId xmlns:a16="http://schemas.microsoft.com/office/drawing/2014/main" id="{6134C01C-E879-96E5-7621-D8812B40C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2291" name="Datumsplatzhalter 6">
            <a:extLst>
              <a:ext uri="{FF2B5EF4-FFF2-40B4-BE49-F238E27FC236}">
                <a16:creationId xmlns:a16="http://schemas.microsoft.com/office/drawing/2014/main" id="{0B96F638-01DF-97A7-5244-8625F745D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>
            <a:extLst>
              <a:ext uri="{FF2B5EF4-FFF2-40B4-BE49-F238E27FC236}">
                <a16:creationId xmlns:a16="http://schemas.microsoft.com/office/drawing/2014/main" id="{0840F3B9-3DBF-4431-14B2-DC672FCDE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>
            <a:extLst>
              <a:ext uri="{FF2B5EF4-FFF2-40B4-BE49-F238E27FC236}">
                <a16:creationId xmlns:a16="http://schemas.microsoft.com/office/drawing/2014/main" id="{062362B7-14A8-63F3-652D-BDC09953B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3" name="Datumsplatzhalter 6">
            <a:extLst>
              <a:ext uri="{FF2B5EF4-FFF2-40B4-BE49-F238E27FC236}">
                <a16:creationId xmlns:a16="http://schemas.microsoft.com/office/drawing/2014/main" id="{3F655C37-C621-242A-ABAE-F544F490FA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>
            <a:extLst>
              <a:ext uri="{FF2B5EF4-FFF2-40B4-BE49-F238E27FC236}">
                <a16:creationId xmlns:a16="http://schemas.microsoft.com/office/drawing/2014/main" id="{1A776206-B25A-5E6D-AC74-EE0EC40A2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izenplatzhalter 2">
            <a:extLst>
              <a:ext uri="{FF2B5EF4-FFF2-40B4-BE49-F238E27FC236}">
                <a16:creationId xmlns:a16="http://schemas.microsoft.com/office/drawing/2014/main" id="{28672C5C-A0BE-DE25-732A-4E93B080C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7651" name="Datumsplatzhalter 6">
            <a:extLst>
              <a:ext uri="{FF2B5EF4-FFF2-40B4-BE49-F238E27FC236}">
                <a16:creationId xmlns:a16="http://schemas.microsoft.com/office/drawing/2014/main" id="{B48338D3-487C-040B-9020-B49887B2AE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>
            <a:extLst>
              <a:ext uri="{FF2B5EF4-FFF2-40B4-BE49-F238E27FC236}">
                <a16:creationId xmlns:a16="http://schemas.microsoft.com/office/drawing/2014/main" id="{B594F60C-89F9-312F-0435-922724DE4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izenplatzhalter 2">
            <a:extLst>
              <a:ext uri="{FF2B5EF4-FFF2-40B4-BE49-F238E27FC236}">
                <a16:creationId xmlns:a16="http://schemas.microsoft.com/office/drawing/2014/main" id="{16B751D6-C06C-56BE-B20B-54E48C2B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9699" name="Datumsplatzhalter 6">
            <a:extLst>
              <a:ext uri="{FF2B5EF4-FFF2-40B4-BE49-F238E27FC236}">
                <a16:creationId xmlns:a16="http://schemas.microsoft.com/office/drawing/2014/main" id="{03D80C78-B7D6-DE6F-6171-B3C14E12C5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bildplatzhalter 1">
            <a:extLst>
              <a:ext uri="{FF2B5EF4-FFF2-40B4-BE49-F238E27FC236}">
                <a16:creationId xmlns:a16="http://schemas.microsoft.com/office/drawing/2014/main" id="{9A82D52E-231F-F774-C532-3EE96CE8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izenplatzhalter 2">
            <a:extLst>
              <a:ext uri="{FF2B5EF4-FFF2-40B4-BE49-F238E27FC236}">
                <a16:creationId xmlns:a16="http://schemas.microsoft.com/office/drawing/2014/main" id="{998BB1E1-36AF-0ED7-76AF-83DCA154E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7891" name="Datumsplatzhalter 6">
            <a:extLst>
              <a:ext uri="{FF2B5EF4-FFF2-40B4-BE49-F238E27FC236}">
                <a16:creationId xmlns:a16="http://schemas.microsoft.com/office/drawing/2014/main" id="{63D35287-22E5-56DB-C71E-F6C2ED2A5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bildplatzhalter 1">
            <a:extLst>
              <a:ext uri="{FF2B5EF4-FFF2-40B4-BE49-F238E27FC236}">
                <a16:creationId xmlns:a16="http://schemas.microsoft.com/office/drawing/2014/main" id="{7DE5B0A6-2842-EE82-3C1A-CFBC94AE1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izenplatzhalter 2">
            <a:extLst>
              <a:ext uri="{FF2B5EF4-FFF2-40B4-BE49-F238E27FC236}">
                <a16:creationId xmlns:a16="http://schemas.microsoft.com/office/drawing/2014/main" id="{183E0175-3090-B977-E98F-183D7FB40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9939" name="Datumsplatzhalter 6">
            <a:extLst>
              <a:ext uri="{FF2B5EF4-FFF2-40B4-BE49-F238E27FC236}">
                <a16:creationId xmlns:a16="http://schemas.microsoft.com/office/drawing/2014/main" id="{5E4A59EF-38F8-560D-B1D1-60867C8160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>
            <a:extLst>
              <a:ext uri="{FF2B5EF4-FFF2-40B4-BE49-F238E27FC236}">
                <a16:creationId xmlns:a16="http://schemas.microsoft.com/office/drawing/2014/main" id="{4BC87199-2942-4DD4-B8F5-B782921DA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>
            <a:extLst>
              <a:ext uri="{FF2B5EF4-FFF2-40B4-BE49-F238E27FC236}">
                <a16:creationId xmlns:a16="http://schemas.microsoft.com/office/drawing/2014/main" id="{DFADD32D-DCBE-269D-5F0A-91AD1DF5E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4035" name="Datumsplatzhalter 6">
            <a:extLst>
              <a:ext uri="{FF2B5EF4-FFF2-40B4-BE49-F238E27FC236}">
                <a16:creationId xmlns:a16="http://schemas.microsoft.com/office/drawing/2014/main" id="{9DA77BCE-EF31-3F60-CBED-AF12BC1609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>
            <a:extLst>
              <a:ext uri="{FF2B5EF4-FFF2-40B4-BE49-F238E27FC236}">
                <a16:creationId xmlns:a16="http://schemas.microsoft.com/office/drawing/2014/main" id="{ADDF3EFC-F731-0482-309B-3BF4D6232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izenplatzhalter 2">
            <a:extLst>
              <a:ext uri="{FF2B5EF4-FFF2-40B4-BE49-F238E27FC236}">
                <a16:creationId xmlns:a16="http://schemas.microsoft.com/office/drawing/2014/main" id="{2727EAD1-6D93-B542-B1BF-D1DC5A6E9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6083" name="Datumsplatzhalter 6">
            <a:extLst>
              <a:ext uri="{FF2B5EF4-FFF2-40B4-BE49-F238E27FC236}">
                <a16:creationId xmlns:a16="http://schemas.microsoft.com/office/drawing/2014/main" id="{107BC4BE-03FF-DB1D-A9C2-DE8C118067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300"/>
              <a:t>Primera Capacitación de los Multiplicadores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V-Rahmen">
            <a:extLst>
              <a:ext uri="{FF2B5EF4-FFF2-40B4-BE49-F238E27FC236}">
                <a16:creationId xmlns:a16="http://schemas.microsoft.com/office/drawing/2014/main" id="{B95BF6E4-5C6F-93BD-2982-747BE5AA4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2989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6375" y="738188"/>
            <a:ext cx="2130425" cy="5387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" y="738188"/>
            <a:ext cx="6242050" cy="5387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090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61925" y="738188"/>
            <a:ext cx="8229600" cy="5032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62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738188"/>
            <a:ext cx="8229600" cy="5032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76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3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614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42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406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533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41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989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>
            <a:extLst>
              <a:ext uri="{FF2B5EF4-FFF2-40B4-BE49-F238E27FC236}">
                <a16:creationId xmlns:a16="http://schemas.microsoft.com/office/drawing/2014/main" id="{F64BD8F3-620D-290D-3921-C08E1AE2F32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SUNSET">
            <a:extLst>
              <a:ext uri="{FF2B5EF4-FFF2-40B4-BE49-F238E27FC236}">
                <a16:creationId xmlns:a16="http://schemas.microsoft.com/office/drawing/2014/main" id="{5BC35271-6C6C-6994-D9B5-678B6875B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812360" y="6021288"/>
            <a:ext cx="1260475" cy="7969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28" name="Line 11">
            <a:extLst>
              <a:ext uri="{FF2B5EF4-FFF2-40B4-BE49-F238E27FC236}">
                <a16:creationId xmlns:a16="http://schemas.microsoft.com/office/drawing/2014/main" id="{14616016-ACE1-A04D-C6AC-A26E4FB2E1E8}"/>
              </a:ext>
            </a:extLst>
          </p:cNvPr>
          <p:cNvSpPr>
            <a:spLocks noChangeShapeType="1"/>
          </p:cNvSpPr>
          <p:nvPr userDrawn="1"/>
        </p:nvSpPr>
        <p:spPr bwMode="auto">
          <a:xfrm flipH="1" flipV="1">
            <a:off x="107950" y="1339850"/>
            <a:ext cx="8496300" cy="0"/>
          </a:xfrm>
          <a:prstGeom prst="line">
            <a:avLst/>
          </a:prstGeom>
          <a:noFill/>
          <a:ln w="9525">
            <a:solidFill>
              <a:srgbClr val="962E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0138E509-866B-18E1-E72F-9B9A09DF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738188"/>
            <a:ext cx="8229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pic>
        <p:nvPicPr>
          <p:cNvPr id="1030" name="Grafik 2">
            <a:extLst>
              <a:ext uri="{FF2B5EF4-FFF2-40B4-BE49-F238E27FC236}">
                <a16:creationId xmlns:a16="http://schemas.microsoft.com/office/drawing/2014/main" id="{F2C2DA2E-3466-040E-0B9A-B976822E2D1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6088"/>
            <a:ext cx="50292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  <p:sldLayoutId id="214748462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900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Handsun">
            <a:extLst>
              <a:ext uri="{FF2B5EF4-FFF2-40B4-BE49-F238E27FC236}">
                <a16:creationId xmlns:a16="http://schemas.microsoft.com/office/drawing/2014/main" id="{3DC3F823-133C-2702-5DFC-277B8DC5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8800"/>
            <a:ext cx="73437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Grafik 1">
            <a:extLst>
              <a:ext uri="{FF2B5EF4-FFF2-40B4-BE49-F238E27FC236}">
                <a16:creationId xmlns:a16="http://schemas.microsoft.com/office/drawing/2014/main" id="{704C70C3-5F93-F548-4586-1A2B80F29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7588"/>
            <a:ext cx="35575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1">
            <a:extLst>
              <a:ext uri="{FF2B5EF4-FFF2-40B4-BE49-F238E27FC236}">
                <a16:creationId xmlns:a16="http://schemas.microsoft.com/office/drawing/2014/main" id="{75D59CA8-9D1D-B664-6BA4-68EFBBB3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113338"/>
            <a:ext cx="457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/>
              <a:t>Dominik Hammer</a:t>
            </a:r>
          </a:p>
          <a:p>
            <a:pPr algn="ctr" eaLnBrk="1" hangingPunct="1"/>
            <a:r>
              <a:rPr lang="de-DE" altLang="de-DE"/>
              <a:t>SUNSET Energy Group</a:t>
            </a:r>
          </a:p>
          <a:p>
            <a:pPr algn="ctr" eaLnBrk="1" hangingPunct="1"/>
            <a:r>
              <a:rPr lang="de-DE" altLang="de-DE"/>
              <a:t>www.sunset-solar.com</a:t>
            </a:r>
          </a:p>
          <a:p>
            <a:pPr algn="ctr" eaLnBrk="1" hangingPunct="1"/>
            <a:endParaRPr lang="de-DE" altLang="de-DE"/>
          </a:p>
          <a:p>
            <a:pPr algn="ctr" eaLnBrk="1" hangingPunct="1"/>
            <a:r>
              <a:rPr lang="de-DE" altLang="de-DE"/>
              <a:t>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6BDEF8-7F1F-6303-440B-B1009ADF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836712"/>
            <a:ext cx="72008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German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quality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solutions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for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Romania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since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1979</a:t>
            </a:r>
            <a:endParaRPr lang="de-DE" sz="4400" baseline="-25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4F09A0BD-BF8A-BF43-A472-4697D69BB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STANDARD OFF GRID SYSTEM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E334B5FF-7A8E-A9CB-9616-51D9E2AC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35425"/>
            <a:ext cx="33226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068CCEE0-5D20-6338-DDAD-984F19CA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84325"/>
            <a:ext cx="33131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F0D3A2FB-BA0F-89C8-4538-E79FF88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5425"/>
            <a:ext cx="3324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92585AFA-C0F6-A164-048E-A19487030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9" y="1476245"/>
            <a:ext cx="3041462" cy="25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99F5E564-6A8A-47FD-8B4E-47B965A95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HYBRID SYSTEMS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8DC17A6E-4DC1-8DE8-7E3C-D9BC0BAB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6165850"/>
            <a:ext cx="17192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solidFill>
                  <a:srgbClr val="962E34"/>
                </a:solidFill>
              </a:rPr>
              <a:t>SUNisland</a:t>
            </a:r>
            <a:endParaRPr lang="de-DE" altLang="de-DE" sz="2400" b="1">
              <a:solidFill>
                <a:srgbClr val="962E34"/>
              </a:solidFill>
            </a:endParaRPr>
          </a:p>
        </p:txBody>
      </p:sp>
      <p:sp>
        <p:nvSpPr>
          <p:cNvPr id="38915" name="Text Box 9">
            <a:extLst>
              <a:ext uri="{FF2B5EF4-FFF2-40B4-BE49-F238E27FC236}">
                <a16:creationId xmlns:a16="http://schemas.microsoft.com/office/drawing/2014/main" id="{2B1717F2-6513-F7C1-35B1-8F806A84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20938"/>
            <a:ext cx="3743325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/>
              <a:t> </a:t>
            </a:r>
            <a:r>
              <a:rPr lang="de-DE" altLang="de-DE" sz="2000"/>
              <a:t>single or threephase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000"/>
              <a:t> Option to include the (public) grid and/or a diesel genset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000"/>
              <a:t> Option to include windpower or other alternative forms of energy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000"/>
              <a:t> Optimized efficiency through a mix of AC and DC coubling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37B870-A401-6725-DC84-F17933E5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00251"/>
            <a:ext cx="4724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rafik 13">
            <a:extLst>
              <a:ext uri="{FF2B5EF4-FFF2-40B4-BE49-F238E27FC236}">
                <a16:creationId xmlns:a16="http://schemas.microsoft.com/office/drawing/2014/main" id="{56E58600-C0E9-9B98-1223-C1BFADE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84313"/>
            <a:ext cx="4265613" cy="28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F07A79A-3FAF-5F93-FA74-9DFF0229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38188"/>
            <a:ext cx="8229600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90033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2400" kern="0" dirty="0" err="1"/>
              <a:t>SUNcube</a:t>
            </a:r>
            <a:r>
              <a:rPr lang="de-DE" altLang="de-DE" sz="2400" kern="0" dirty="0"/>
              <a:t> -</a:t>
            </a:r>
            <a:r>
              <a:rPr lang="de-DE" altLang="de-DE" sz="2400" kern="0" dirty="0" err="1"/>
              <a:t>customized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turnkey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solutions</a:t>
            </a:r>
            <a:endParaRPr lang="de-DE" altLang="de-DE" kern="0" dirty="0"/>
          </a:p>
        </p:txBody>
      </p:sp>
      <p:pic>
        <p:nvPicPr>
          <p:cNvPr id="43011" name="Grafik 8">
            <a:extLst>
              <a:ext uri="{FF2B5EF4-FFF2-40B4-BE49-F238E27FC236}">
                <a16:creationId xmlns:a16="http://schemas.microsoft.com/office/drawing/2014/main" id="{9EFF8358-207F-A0D0-4CBC-D7326C95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70001"/>
            <a:ext cx="32019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Grafik 15">
            <a:extLst>
              <a:ext uri="{FF2B5EF4-FFF2-40B4-BE49-F238E27FC236}">
                <a16:creationId xmlns:a16="http://schemas.microsoft.com/office/drawing/2014/main" id="{191358F1-30C8-B0D2-A934-2C966470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4" y="1511138"/>
            <a:ext cx="30146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Gelände, Solarenergie, draußen, Solarzelle enthält.&#10;&#10;Automatisch generierte Beschreibung">
            <a:extLst>
              <a:ext uri="{FF2B5EF4-FFF2-40B4-BE49-F238E27FC236}">
                <a16:creationId xmlns:a16="http://schemas.microsoft.com/office/drawing/2014/main" id="{F45A74A4-B9DA-A27F-2409-61A59466F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1" y="3789038"/>
            <a:ext cx="5001079" cy="27363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51035BD-E051-B2B9-8A5D-559A37640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PV-DIESEL HYBRID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BBB6984-A9FD-ED7D-94E4-C13A95A4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6165850"/>
            <a:ext cx="17383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solidFill>
                  <a:srgbClr val="962E34"/>
                </a:solidFill>
              </a:rPr>
              <a:t>Fuel Saver</a:t>
            </a:r>
            <a:endParaRPr lang="de-DE" altLang="de-DE" sz="2400" b="1">
              <a:solidFill>
                <a:srgbClr val="962E34"/>
              </a:solidFill>
            </a:endParaRPr>
          </a:p>
        </p:txBody>
      </p:sp>
      <p:pic>
        <p:nvPicPr>
          <p:cNvPr id="45059" name="Grafik 4">
            <a:extLst>
              <a:ext uri="{FF2B5EF4-FFF2-40B4-BE49-F238E27FC236}">
                <a16:creationId xmlns:a16="http://schemas.microsoft.com/office/drawing/2014/main" id="{BA5A7231-BE02-33CA-E42B-872E0835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27392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6DB4CC3C-F553-2D30-876D-5162EED65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PV-DIESEL HYBRID SYSTEM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A272448A-0668-91E2-D2D4-1A158889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6165850"/>
            <a:ext cx="16716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>
                <a:solidFill>
                  <a:srgbClr val="962E34"/>
                </a:solidFill>
              </a:rPr>
              <a:t>Fuel Saver</a:t>
            </a:r>
            <a:endParaRPr lang="de-DE" altLang="de-DE" sz="2400">
              <a:solidFill>
                <a:srgbClr val="962E34"/>
              </a:solidFill>
            </a:endParaRPr>
          </a:p>
        </p:txBody>
      </p:sp>
      <p:pic>
        <p:nvPicPr>
          <p:cNvPr id="47107" name="Grafik 1">
            <a:extLst>
              <a:ext uri="{FF2B5EF4-FFF2-40B4-BE49-F238E27FC236}">
                <a16:creationId xmlns:a16="http://schemas.microsoft.com/office/drawing/2014/main" id="{6AEF47E6-147B-5573-330F-27C726F3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68750"/>
            <a:ext cx="36671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Grafik 2">
            <a:extLst>
              <a:ext uri="{FF2B5EF4-FFF2-40B4-BE49-F238E27FC236}">
                <a16:creationId xmlns:a16="http://schemas.microsoft.com/office/drawing/2014/main" id="{1853D273-1A48-ED86-9A1D-73F15ABF6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2400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>
            <a:extLst>
              <a:ext uri="{FF2B5EF4-FFF2-40B4-BE49-F238E27FC236}">
                <a16:creationId xmlns:a16="http://schemas.microsoft.com/office/drawing/2014/main" id="{61A91B05-ABED-DC9C-3C4C-7454FFA5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>
            <a:fillRect/>
          </a:stretch>
        </p:blipFill>
        <p:spPr bwMode="auto">
          <a:xfrm>
            <a:off x="4067175" y="1706563"/>
            <a:ext cx="4349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8964254-2C20-90C6-3EF6-D2A20C474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962E34"/>
                </a:solidFill>
              </a:rPr>
              <a:t>ON GRID SYSTEM – </a:t>
            </a:r>
            <a:r>
              <a:rPr lang="de-DE" altLang="de-DE" dirty="0" err="1">
                <a:solidFill>
                  <a:srgbClr val="962E34"/>
                </a:solidFill>
              </a:rPr>
              <a:t>SUNpay</a:t>
            </a:r>
            <a:r>
              <a:rPr lang="de-DE" altLang="de-DE" baseline="30000" dirty="0">
                <a:solidFill>
                  <a:srgbClr val="962E34"/>
                </a:solidFill>
              </a:rPr>
              <a:t>®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0BBF76DC-E1FA-B8FF-3412-D4B6B6F5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6278563"/>
            <a:ext cx="17351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800" b="1">
                <a:solidFill>
                  <a:srgbClr val="962E34"/>
                </a:solidFill>
              </a:rPr>
              <a:t>SUNpay</a:t>
            </a:r>
            <a:r>
              <a:rPr lang="en-GB" altLang="de-DE" sz="2800" b="1" baseline="30000">
                <a:solidFill>
                  <a:srgbClr val="962E34"/>
                </a:solidFill>
              </a:rPr>
              <a:t>®</a:t>
            </a:r>
            <a:endParaRPr lang="de-DE" altLang="de-DE" sz="2800" b="1" baseline="30000">
              <a:solidFill>
                <a:srgbClr val="962E34"/>
              </a:solidFill>
            </a:endParaRPr>
          </a:p>
        </p:txBody>
      </p:sp>
      <p:pic>
        <p:nvPicPr>
          <p:cNvPr id="49155" name="Grafik 2">
            <a:extLst>
              <a:ext uri="{FF2B5EF4-FFF2-40B4-BE49-F238E27FC236}">
                <a16:creationId xmlns:a16="http://schemas.microsoft.com/office/drawing/2014/main" id="{805A9102-B3B3-177A-6B81-B5900A9F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413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Grafik 1">
            <a:extLst>
              <a:ext uri="{FF2B5EF4-FFF2-40B4-BE49-F238E27FC236}">
                <a16:creationId xmlns:a16="http://schemas.microsoft.com/office/drawing/2014/main" id="{73AFD28E-9633-1BAB-E20E-C20F93B84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4132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9">
            <a:extLst>
              <a:ext uri="{FF2B5EF4-FFF2-40B4-BE49-F238E27FC236}">
                <a16:creationId xmlns:a16="http://schemas.microsoft.com/office/drawing/2014/main" id="{14BC05CA-C55A-19EE-809C-B40AB852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268413"/>
            <a:ext cx="4103687" cy="51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altLang="de-DE" sz="2200"/>
              <a:t>The ideal pre-installed solution to reduce the energy bill.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200"/>
              <a:t>„plug&amp;play“ grid connected system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200"/>
              <a:t> simple installation suitable for nearly every country worldwide.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200"/>
              <a:t> extendable up to 12 SUNpay</a:t>
            </a:r>
            <a:r>
              <a:rPr lang="de-DE" altLang="de-DE" sz="2200" baseline="30000"/>
              <a:t>® </a:t>
            </a:r>
            <a:r>
              <a:rPr lang="de-DE" altLang="de-DE" sz="2200"/>
              <a:t>systems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DE" altLang="de-DE" sz="2200"/>
              <a:t> one system for different mounting solutions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>
            <a:extLst>
              <a:ext uri="{FF2B5EF4-FFF2-40B4-BE49-F238E27FC236}">
                <a16:creationId xmlns:a16="http://schemas.microsoft.com/office/drawing/2014/main" id="{D7BD142C-50E6-8C4C-1872-161FE1F6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276475"/>
            <a:ext cx="1873250" cy="3240088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1F4BF2F2-FA52-18DE-65A4-54A24AB4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276475"/>
            <a:ext cx="1873250" cy="3240088"/>
          </a:xfrm>
          <a:prstGeom prst="rect">
            <a:avLst/>
          </a:prstGeom>
          <a:solidFill>
            <a:srgbClr val="99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  <a:contourClr>
              <a:srgbClr val="99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92D4D35-FAEB-E821-DEF6-3E6B40593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OUR SECTORS</a:t>
            </a:r>
          </a:p>
        </p:txBody>
      </p:sp>
      <p:pic>
        <p:nvPicPr>
          <p:cNvPr id="50180" name="Picture 10" descr="Consumer">
            <a:extLst>
              <a:ext uri="{FF2B5EF4-FFF2-40B4-BE49-F238E27FC236}">
                <a16:creationId xmlns:a16="http://schemas.microsoft.com/office/drawing/2014/main" id="{66D833DB-1FEB-27AE-4755-3CEEAFFB36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289425"/>
            <a:ext cx="1620838" cy="109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11" descr="TH">
            <a:extLst>
              <a:ext uri="{FF2B5EF4-FFF2-40B4-BE49-F238E27FC236}">
                <a16:creationId xmlns:a16="http://schemas.microsoft.com/office/drawing/2014/main" id="{33F5C5D6-6283-5288-8E4C-EED8302C479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584325" cy="109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9" descr="PV">
            <a:extLst>
              <a:ext uri="{FF2B5EF4-FFF2-40B4-BE49-F238E27FC236}">
                <a16:creationId xmlns:a16="http://schemas.microsoft.com/office/drawing/2014/main" id="{8CCA2EE1-C70F-BEB9-7F91-E0D6966046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292600"/>
            <a:ext cx="1638300" cy="109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Rectangle 4">
            <a:extLst>
              <a:ext uri="{FF2B5EF4-FFF2-40B4-BE49-F238E27FC236}">
                <a16:creationId xmlns:a16="http://schemas.microsoft.com/office/drawing/2014/main" id="{067C302A-D9A5-B30C-3A8D-B9C1007D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276475"/>
            <a:ext cx="1873250" cy="3240088"/>
          </a:xfrm>
          <a:prstGeom prst="rect">
            <a:avLst/>
          </a:prstGeom>
          <a:solidFill>
            <a:srgbClr val="000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0"/>
            </a:extrusionClr>
            <a:contourClr>
              <a:srgbClr val="0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0184" name="Text Box 6">
            <a:extLst>
              <a:ext uri="{FF2B5EF4-FFF2-40B4-BE49-F238E27FC236}">
                <a16:creationId xmlns:a16="http://schemas.microsoft.com/office/drawing/2014/main" id="{D7A3B664-E27D-CCD2-EE11-1725D407C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20938"/>
            <a:ext cx="172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POWER SYSTEMS</a:t>
            </a:r>
          </a:p>
        </p:txBody>
      </p:sp>
      <p:sp>
        <p:nvSpPr>
          <p:cNvPr id="50185" name="Text Box 7">
            <a:extLst>
              <a:ext uri="{FF2B5EF4-FFF2-40B4-BE49-F238E27FC236}">
                <a16:creationId xmlns:a16="http://schemas.microsoft.com/office/drawing/2014/main" id="{A38D63A6-5EE8-1E22-CAA9-5C789B98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2420938"/>
            <a:ext cx="17287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HOT WATER SYSTEMS</a:t>
            </a:r>
          </a:p>
        </p:txBody>
      </p:sp>
      <p:sp>
        <p:nvSpPr>
          <p:cNvPr id="50186" name="Text Box 8">
            <a:extLst>
              <a:ext uri="{FF2B5EF4-FFF2-40B4-BE49-F238E27FC236}">
                <a16:creationId xmlns:a16="http://schemas.microsoft.com/office/drawing/2014/main" id="{A03269EC-A114-23E0-4954-52F41ADB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2420938"/>
            <a:ext cx="2087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CONSUMER PRODUCTS</a:t>
            </a:r>
          </a:p>
        </p:txBody>
      </p:sp>
      <p:sp>
        <p:nvSpPr>
          <p:cNvPr id="50187" name="Rectangle 12">
            <a:extLst>
              <a:ext uri="{FF2B5EF4-FFF2-40B4-BE49-F238E27FC236}">
                <a16:creationId xmlns:a16="http://schemas.microsoft.com/office/drawing/2014/main" id="{367F512C-534B-9767-E270-DC9D7AEB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28775"/>
            <a:ext cx="8280400" cy="4321175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grpSp>
        <p:nvGrpSpPr>
          <p:cNvPr id="50188" name="Group 20">
            <a:extLst>
              <a:ext uri="{FF2B5EF4-FFF2-40B4-BE49-F238E27FC236}">
                <a16:creationId xmlns:a16="http://schemas.microsoft.com/office/drawing/2014/main" id="{E683EDC3-C819-CB55-66C8-4908261C5278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2276475"/>
            <a:ext cx="1873250" cy="3240088"/>
            <a:chOff x="2290" y="1570"/>
            <a:chExt cx="1180" cy="2041"/>
          </a:xfrm>
        </p:grpSpPr>
        <p:sp>
          <p:nvSpPr>
            <p:cNvPr id="50189" name="Rectangle 17">
              <a:extLst>
                <a:ext uri="{FF2B5EF4-FFF2-40B4-BE49-F238E27FC236}">
                  <a16:creationId xmlns:a16="http://schemas.microsoft.com/office/drawing/2014/main" id="{8739D733-F961-E924-4DF8-782DE872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570"/>
              <a:ext cx="1180" cy="2041"/>
            </a:xfrm>
            <a:prstGeom prst="rect">
              <a:avLst/>
            </a:prstGeom>
            <a:solidFill>
              <a:srgbClr val="00008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  <a:contourClr>
                <a:srgbClr val="0000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sp>
          <p:nvSpPr>
            <p:cNvPr id="50190" name="Text Box 18">
              <a:extLst>
                <a:ext uri="{FF2B5EF4-FFF2-40B4-BE49-F238E27FC236}">
                  <a16:creationId xmlns:a16="http://schemas.microsoft.com/office/drawing/2014/main" id="{8532C69B-9D11-8979-449F-D03DA9FA9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661"/>
              <a:ext cx="1089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 b="1">
                  <a:solidFill>
                    <a:schemeClr val="bg1"/>
                  </a:solidFill>
                </a:rPr>
                <a:t>SOLAR HOT WATER SYSTEMS</a:t>
              </a:r>
            </a:p>
          </p:txBody>
        </p:sp>
        <p:pic>
          <p:nvPicPr>
            <p:cNvPr id="50191" name="Picture 19" descr="TH">
              <a:extLst>
                <a:ext uri="{FF2B5EF4-FFF2-40B4-BE49-F238E27FC236}">
                  <a16:creationId xmlns:a16="http://schemas.microsoft.com/office/drawing/2014/main" id="{12FAF2B5-65A1-0967-2E82-97218985C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840"/>
              <a:ext cx="998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4" descr="Anlage mit 6 Kollektoren">
            <a:extLst>
              <a:ext uri="{FF2B5EF4-FFF2-40B4-BE49-F238E27FC236}">
                <a16:creationId xmlns:a16="http://schemas.microsoft.com/office/drawing/2014/main" id="{02786BA7-1A62-40C3-FF77-1BF99F21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90938"/>
            <a:ext cx="29368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12" descr="Langnickel_Antje_Img_7357">
            <a:extLst>
              <a:ext uri="{FF2B5EF4-FFF2-40B4-BE49-F238E27FC236}">
                <a16:creationId xmlns:a16="http://schemas.microsoft.com/office/drawing/2014/main" id="{DD8848D0-C725-E3FA-A50C-AB2F4AE4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2949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7BC32E6A-657F-9D00-7013-A6D809BBC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HOT WATER SYSTEMS</a:t>
            </a:r>
          </a:p>
        </p:txBody>
      </p:sp>
      <p:pic>
        <p:nvPicPr>
          <p:cNvPr id="51204" name="Picture 12" descr="DSCF1851">
            <a:extLst>
              <a:ext uri="{FF2B5EF4-FFF2-40B4-BE49-F238E27FC236}">
                <a16:creationId xmlns:a16="http://schemas.microsoft.com/office/drawing/2014/main" id="{CB1C1D39-7A1A-B5DF-0061-57092CE0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29321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3">
            <a:extLst>
              <a:ext uri="{FF2B5EF4-FFF2-40B4-BE49-F238E27FC236}">
                <a16:creationId xmlns:a16="http://schemas.microsoft.com/office/drawing/2014/main" id="{475F19A7-0930-5377-7B01-41A19093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6165850"/>
            <a:ext cx="38893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>
                <a:solidFill>
                  <a:srgbClr val="962E34"/>
                </a:solidFill>
              </a:rPr>
              <a:t>for all different kind of roofs</a:t>
            </a:r>
            <a:endParaRPr lang="de-DE" altLang="de-DE" sz="2400">
              <a:solidFill>
                <a:srgbClr val="962E34"/>
              </a:solidFill>
            </a:endParaRPr>
          </a:p>
        </p:txBody>
      </p:sp>
      <p:pic>
        <p:nvPicPr>
          <p:cNvPr id="51206" name="Picture 5" descr="DSCN0046">
            <a:extLst>
              <a:ext uri="{FF2B5EF4-FFF2-40B4-BE49-F238E27FC236}">
                <a16:creationId xmlns:a16="http://schemas.microsoft.com/office/drawing/2014/main" id="{EC0AB81F-11BF-B0E7-AF4B-DF2DE33A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484313"/>
            <a:ext cx="2946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CC53005A-0F64-53FF-ECB7-4472E5C8E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FURTHER PRODUCTS</a:t>
            </a:r>
          </a:p>
        </p:txBody>
      </p:sp>
      <p:pic>
        <p:nvPicPr>
          <p:cNvPr id="59394" name="Picture 5" descr="P1010002">
            <a:extLst>
              <a:ext uri="{FF2B5EF4-FFF2-40B4-BE49-F238E27FC236}">
                <a16:creationId xmlns:a16="http://schemas.microsoft.com/office/drawing/2014/main" id="{34CD81F2-C34A-3855-EDB3-D5EBCB8E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159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>
            <a:extLst>
              <a:ext uri="{FF2B5EF4-FFF2-40B4-BE49-F238E27FC236}">
                <a16:creationId xmlns:a16="http://schemas.microsoft.com/office/drawing/2014/main" id="{E6C26BDB-D5ED-CEB4-85E8-0C957502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60563"/>
            <a:ext cx="23082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3" descr="SUN Action Mobil">
            <a:extLst>
              <a:ext uri="{FF2B5EF4-FFF2-40B4-BE49-F238E27FC236}">
                <a16:creationId xmlns:a16="http://schemas.microsoft.com/office/drawing/2014/main" id="{D4E35EF1-1A44-9BE7-9B63-60DF653E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5638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Grafik 2">
            <a:extLst>
              <a:ext uri="{FF2B5EF4-FFF2-40B4-BE49-F238E27FC236}">
                <a16:creationId xmlns:a16="http://schemas.microsoft.com/office/drawing/2014/main" id="{ACD113D3-78B3-AB5F-184D-E1E9411DA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900238"/>
            <a:ext cx="23844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 descr="DSC00214a">
            <a:extLst>
              <a:ext uri="{FF2B5EF4-FFF2-40B4-BE49-F238E27FC236}">
                <a16:creationId xmlns:a16="http://schemas.microsoft.com/office/drawing/2014/main" id="{A44C2488-F07B-EC1D-6E2F-F61D13CA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455738"/>
            <a:ext cx="29511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 descr="DSC00213a">
            <a:extLst>
              <a:ext uri="{FF2B5EF4-FFF2-40B4-BE49-F238E27FC236}">
                <a16:creationId xmlns:a16="http://schemas.microsoft.com/office/drawing/2014/main" id="{CB7C0BD9-5619-7394-6DD8-28986960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48000"/>
            <a:ext cx="26638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Grafik 5">
            <a:extLst>
              <a:ext uri="{FF2B5EF4-FFF2-40B4-BE49-F238E27FC236}">
                <a16:creationId xmlns:a16="http://schemas.microsoft.com/office/drawing/2014/main" id="{AE71A6C1-BD06-A1C8-D401-BD4242BCB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725988"/>
            <a:ext cx="25765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hteck 2">
            <a:extLst>
              <a:ext uri="{FF2B5EF4-FFF2-40B4-BE49-F238E27FC236}">
                <a16:creationId xmlns:a16="http://schemas.microsoft.com/office/drawing/2014/main" id="{B4C1394E-D65A-CE48-8E5F-57F6D409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65976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D3F102-1BA5-547B-EE89-1F7FC7112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i="1" dirty="0" err="1">
                <a:solidFill>
                  <a:schemeClr val="accent3"/>
                </a:solidFill>
              </a:rPr>
              <a:t>From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the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beginning</a:t>
            </a:r>
            <a:r>
              <a:rPr lang="de-DE" i="1" dirty="0">
                <a:solidFill>
                  <a:schemeClr val="accent3"/>
                </a:solidFill>
              </a:rPr>
              <a:t>……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63BFDD32-77AA-2583-6152-01C703D3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60588"/>
            <a:ext cx="6192837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The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world‘s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future</a:t>
            </a:r>
            <a:r>
              <a:rPr lang="de-DE" sz="4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de-DE" sz="4800" i="1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energy</a:t>
            </a:r>
            <a:r>
              <a:rPr lang="de-DE" sz="4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 </a:t>
            </a:r>
            <a:r>
              <a:rPr lang="de-DE" sz="4400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® </a:t>
            </a:r>
            <a:r>
              <a:rPr lang="de-DE" sz="4400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</a:rPr>
              <a:t>by</a:t>
            </a:r>
            <a:endParaRPr lang="de-DE" sz="44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</a:endParaRPr>
          </a:p>
        </p:txBody>
      </p:sp>
      <p:pic>
        <p:nvPicPr>
          <p:cNvPr id="64519" name="Picture 7" descr="SUNSET-Logo_transparent Kopie">
            <a:extLst>
              <a:ext uri="{FF2B5EF4-FFF2-40B4-BE49-F238E27FC236}">
                <a16:creationId xmlns:a16="http://schemas.microsoft.com/office/drawing/2014/main" id="{923F59CA-AC4F-579A-2B8F-CF9BFC979B9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222625"/>
            <a:ext cx="3887787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Line 11">
            <a:extLst>
              <a:ext uri="{FF2B5EF4-FFF2-40B4-BE49-F238E27FC236}">
                <a16:creationId xmlns:a16="http://schemas.microsoft.com/office/drawing/2014/main" id="{885E5BB6-815A-4465-BA45-C946C5E712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7950" y="1339850"/>
            <a:ext cx="8496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DCE6341E-B5C3-3528-E5CC-319CA20468F9}"/>
              </a:ext>
            </a:extLst>
          </p:cNvPr>
          <p:cNvSpPr/>
          <p:nvPr/>
        </p:nvSpPr>
        <p:spPr bwMode="auto">
          <a:xfrm>
            <a:off x="1588" y="4292600"/>
            <a:ext cx="3384550" cy="2565400"/>
          </a:xfrm>
          <a:prstGeom prst="rtTriangle">
            <a:avLst/>
          </a:prstGeom>
          <a:gradFill flip="none" rotWithShape="1">
            <a:gsLst>
              <a:gs pos="51000">
                <a:srgbClr val="800000"/>
              </a:gs>
              <a:gs pos="90000">
                <a:schemeClr val="bg1"/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pic>
        <p:nvPicPr>
          <p:cNvPr id="61447" name="Picture 8" descr="SUNSET">
            <a:extLst>
              <a:ext uri="{FF2B5EF4-FFF2-40B4-BE49-F238E27FC236}">
                <a16:creationId xmlns:a16="http://schemas.microsoft.com/office/drawing/2014/main" id="{C31DCDEE-4B1B-556D-489E-01DE7299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2163"/>
            <a:ext cx="1260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hteck 1">
            <a:extLst>
              <a:ext uri="{FF2B5EF4-FFF2-40B4-BE49-F238E27FC236}">
                <a16:creationId xmlns:a16="http://schemas.microsoft.com/office/drawing/2014/main" id="{1C34CC57-9E4B-7AC2-D5B2-6D320F6E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089650"/>
            <a:ext cx="3024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400">
                <a:solidFill>
                  <a:schemeClr val="bg1"/>
                </a:solidFill>
              </a:rPr>
              <a:t>Dominik Hammer </a:t>
            </a:r>
          </a:p>
          <a:p>
            <a:pPr algn="r" eaLnBrk="1" hangingPunct="1"/>
            <a:r>
              <a:rPr lang="de-DE" altLang="de-DE" sz="1400">
                <a:solidFill>
                  <a:schemeClr val="bg1"/>
                </a:solidFill>
              </a:rPr>
              <a:t>Tel: +49 (0) 9195-9494-0</a:t>
            </a:r>
          </a:p>
          <a:p>
            <a:pPr algn="r" eaLnBrk="1" hangingPunct="1"/>
            <a:r>
              <a:rPr lang="de-DE" altLang="de-DE" sz="1400">
                <a:solidFill>
                  <a:schemeClr val="bg1"/>
                </a:solidFill>
              </a:rPr>
              <a:t>dominik.hammer@sunset-solar.com</a:t>
            </a:r>
          </a:p>
          <a:p>
            <a:pPr algn="r" eaLnBrk="1" hangingPunct="1"/>
            <a:r>
              <a:rPr lang="de-DE" altLang="de-DE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654C0ADF-B897-7B59-9687-688CE294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AT A GLANCE</a:t>
            </a: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0CC5D62E-45D7-BABE-F32E-DDFD6B75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630363"/>
            <a:ext cx="7416800" cy="22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 dirty="0"/>
              <a:t>Privately-owned company (GmbH), founded in 1979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 dirty="0"/>
              <a:t>Head office in </a:t>
            </a:r>
            <a:r>
              <a:rPr lang="en-GB" altLang="de-DE" sz="2400" dirty="0" err="1"/>
              <a:t>Adelsdorf</a:t>
            </a:r>
            <a:r>
              <a:rPr lang="en-GB" altLang="de-DE" sz="2400" dirty="0"/>
              <a:t> , Germany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 dirty="0"/>
              <a:t>Producer and system-house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 dirty="0"/>
              <a:t>Cooperation with various other Companies</a:t>
            </a:r>
          </a:p>
        </p:txBody>
      </p:sp>
      <p:pic>
        <p:nvPicPr>
          <p:cNvPr id="7171" name="Grafik 2">
            <a:extLst>
              <a:ext uri="{FF2B5EF4-FFF2-40B4-BE49-F238E27FC236}">
                <a16:creationId xmlns:a16="http://schemas.microsoft.com/office/drawing/2014/main" id="{2D3983A0-EF3B-4BEB-A369-6B2EED1F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3507"/>
            <a:ext cx="2347491" cy="15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L Rack GmbH Logo">
            <a:extLst>
              <a:ext uri="{FF2B5EF4-FFF2-40B4-BE49-F238E27FC236}">
                <a16:creationId xmlns:a16="http://schemas.microsoft.com/office/drawing/2014/main" id="{82A4C09C-C744-34C1-9A37-E9B8CE56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8" y="5171442"/>
            <a:ext cx="1734944" cy="6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4D9B48-EAE9-6E2F-9ADF-06A051607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4206" y="5306533"/>
            <a:ext cx="1289043" cy="4237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774894-3CA3-3CEF-CAF7-DEB7616D8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178" y="4194353"/>
            <a:ext cx="1612715" cy="629727"/>
          </a:xfrm>
          <a:prstGeom prst="rect">
            <a:avLst/>
          </a:prstGeom>
        </p:spPr>
      </p:pic>
      <p:pic>
        <p:nvPicPr>
          <p:cNvPr id="1036" name="Picture 12" descr="SMA">
            <a:extLst>
              <a:ext uri="{FF2B5EF4-FFF2-40B4-BE49-F238E27FC236}">
                <a16:creationId xmlns:a16="http://schemas.microsoft.com/office/drawing/2014/main" id="{F92F41CB-20F6-09D9-B65E-F96697BC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0" y="4201280"/>
            <a:ext cx="1004106" cy="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34137727-9332-C22E-6B96-E83426B32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2"/>
          <a:stretch/>
        </p:blipFill>
        <p:spPr bwMode="auto">
          <a:xfrm>
            <a:off x="6286334" y="4638904"/>
            <a:ext cx="1403648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7FA1949-1832-A7C9-4544-9856767AC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117" y="4270487"/>
            <a:ext cx="2156082" cy="48438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72C0BD9-F177-CCA2-A167-E3DB28199359}"/>
              </a:ext>
            </a:extLst>
          </p:cNvPr>
          <p:cNvSpPr txBox="1"/>
          <p:nvPr/>
        </p:nvSpPr>
        <p:spPr>
          <a:xfrm>
            <a:off x="1835696" y="6069242"/>
            <a:ext cx="407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/>
              <a:t>and </a:t>
            </a:r>
            <a:r>
              <a:rPr lang="de-DE" sz="3200" i="1" dirty="0" err="1"/>
              <a:t>many</a:t>
            </a:r>
            <a:r>
              <a:rPr lang="de-DE" sz="3200" i="1" dirty="0"/>
              <a:t> </a:t>
            </a:r>
            <a:r>
              <a:rPr lang="de-DE" sz="3200" i="1" dirty="0" err="1"/>
              <a:t>more</a:t>
            </a:r>
            <a:r>
              <a:rPr lang="de-DE" sz="3200" i="1" dirty="0"/>
              <a:t>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2490BBB-644B-118F-B9A1-25254DEB2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COMPANY PROFILE - </a:t>
            </a:r>
            <a:r>
              <a:rPr lang="de-DE" altLang="de-DE"/>
              <a:t>Factory PV</a:t>
            </a:r>
          </a:p>
        </p:txBody>
      </p:sp>
      <p:pic>
        <p:nvPicPr>
          <p:cNvPr id="8194" name="Picture 8" descr="PIC00970 Gera">
            <a:extLst>
              <a:ext uri="{FF2B5EF4-FFF2-40B4-BE49-F238E27FC236}">
                <a16:creationId xmlns:a16="http://schemas.microsoft.com/office/drawing/2014/main" id="{5FAFF006-290E-0A96-FF45-B73E666FE80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816100"/>
            <a:ext cx="25812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230610_0157 Gera">
            <a:extLst>
              <a:ext uri="{FF2B5EF4-FFF2-40B4-BE49-F238E27FC236}">
                <a16:creationId xmlns:a16="http://schemas.microsoft.com/office/drawing/2014/main" id="{DB45E8EF-920A-5CE8-5D75-03C65FBE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725863"/>
            <a:ext cx="25812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230610_0179">
            <a:extLst>
              <a:ext uri="{FF2B5EF4-FFF2-40B4-BE49-F238E27FC236}">
                <a16:creationId xmlns:a16="http://schemas.microsoft.com/office/drawing/2014/main" id="{6BA66280-1C72-CD6C-8FC7-724D778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54200"/>
            <a:ext cx="53816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1">
            <a:extLst>
              <a:ext uri="{FF2B5EF4-FFF2-40B4-BE49-F238E27FC236}">
                <a16:creationId xmlns:a16="http://schemas.microsoft.com/office/drawing/2014/main" id="{57BB5E24-6A25-7B59-5348-A12C6DCE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422" y="5703223"/>
            <a:ext cx="455635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 b="1" dirty="0">
                <a:solidFill>
                  <a:srgbClr val="962E34"/>
                </a:solidFill>
              </a:rPr>
              <a:t>German Manufacturing of the </a:t>
            </a:r>
          </a:p>
          <a:p>
            <a:pPr algn="ctr" eaLnBrk="1" hangingPunct="1"/>
            <a:r>
              <a:rPr lang="en-GB" altLang="de-DE" sz="2400" b="1" dirty="0" err="1">
                <a:solidFill>
                  <a:srgbClr val="962E34"/>
                </a:solidFill>
              </a:rPr>
              <a:t>SUNpremium</a:t>
            </a:r>
            <a:r>
              <a:rPr lang="en-GB" altLang="de-DE" sz="2400" b="1" baseline="30000" dirty="0">
                <a:solidFill>
                  <a:srgbClr val="962E34"/>
                </a:solidFill>
              </a:rPr>
              <a:t>®</a:t>
            </a:r>
            <a:r>
              <a:rPr lang="en-GB" altLang="de-DE" sz="2400" b="1" dirty="0">
                <a:solidFill>
                  <a:srgbClr val="962E34"/>
                </a:solidFill>
              </a:rPr>
              <a:t> Module Series</a:t>
            </a:r>
          </a:p>
        </p:txBody>
      </p:sp>
      <p:pic>
        <p:nvPicPr>
          <p:cNvPr id="2050" name="Picture 2" descr="Erste CO2-neutrale Apotheken Osnabrücks - Hasterberg Apotheke Osnabrück">
            <a:extLst>
              <a:ext uri="{FF2B5EF4-FFF2-40B4-BE49-F238E27FC236}">
                <a16:creationId xmlns:a16="http://schemas.microsoft.com/office/drawing/2014/main" id="{A04EA23A-A836-A5F1-54E9-C3880484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404519"/>
            <a:ext cx="2081212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B3EF4880-287C-E5DD-3718-BED5E620B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PRODUCTS</a:t>
            </a:r>
          </a:p>
        </p:txBody>
      </p:sp>
      <p:sp>
        <p:nvSpPr>
          <p:cNvPr id="10242" name="Text Box 3">
            <a:extLst>
              <a:ext uri="{FF2B5EF4-FFF2-40B4-BE49-F238E27FC236}">
                <a16:creationId xmlns:a16="http://schemas.microsoft.com/office/drawing/2014/main" id="{9A94BAFE-B4F4-96ED-E507-14BB5FC1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79588"/>
            <a:ext cx="7416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Grid-connected solar power systems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Off grid systems, solar-home-systems, etc.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Solar pumping systems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Solar hot water systems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Solar pool heating systems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de-DE" sz="2400"/>
              <a:t>Consumer products</a:t>
            </a:r>
            <a:endParaRPr lang="de-DE" altLang="de-DE" sz="2400"/>
          </a:p>
        </p:txBody>
      </p:sp>
      <p:sp>
        <p:nvSpPr>
          <p:cNvPr id="10243" name="AutoShape 4">
            <a:extLst>
              <a:ext uri="{FF2B5EF4-FFF2-40B4-BE49-F238E27FC236}">
                <a16:creationId xmlns:a16="http://schemas.microsoft.com/office/drawing/2014/main" id="{89B4EFE5-7A5C-6CD0-45C7-C076340D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589588"/>
            <a:ext cx="576263" cy="792162"/>
          </a:xfrm>
          <a:prstGeom prst="rightArrow">
            <a:avLst>
              <a:gd name="adj1" fmla="val 46694"/>
              <a:gd name="adj2" fmla="val 59778"/>
            </a:avLst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962E34"/>
              </a:solidFill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C859614C-1C9B-DD02-1342-1BCC8901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734050"/>
            <a:ext cx="5183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solidFill>
                  <a:srgbClr val="990033"/>
                </a:solidFill>
              </a:rPr>
              <a:t>One stop shopping at SUNSET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Grafik 5">
            <a:extLst>
              <a:ext uri="{FF2B5EF4-FFF2-40B4-BE49-F238E27FC236}">
                <a16:creationId xmlns:a16="http://schemas.microsoft.com/office/drawing/2014/main" id="{FF3D2D12-C2F3-0466-619C-B7A2C9E8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67627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7" descr="SUNSET-Logo_transparent Kopie">
            <a:extLst>
              <a:ext uri="{FF2B5EF4-FFF2-40B4-BE49-F238E27FC236}">
                <a16:creationId xmlns:a16="http://schemas.microsoft.com/office/drawing/2014/main" id="{E6BF251D-E191-F159-8E40-E21B2FF2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0000"/>
            <a:ext cx="50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SUNSET-Logo_transparent Kopie">
            <a:extLst>
              <a:ext uri="{FF2B5EF4-FFF2-40B4-BE49-F238E27FC236}">
                <a16:creationId xmlns:a16="http://schemas.microsoft.com/office/drawing/2014/main" id="{914CAC91-D926-BB8D-E2D7-C4F5973A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5099050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SUNSET-Logo_transparent Kopie">
            <a:extLst>
              <a:ext uri="{FF2B5EF4-FFF2-40B4-BE49-F238E27FC236}">
                <a16:creationId xmlns:a16="http://schemas.microsoft.com/office/drawing/2014/main" id="{ABCB08B5-F345-CD5C-6F1D-82EE4BC9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924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SUNSET-Logo_transparent Kopie">
            <a:extLst>
              <a:ext uri="{FF2B5EF4-FFF2-40B4-BE49-F238E27FC236}">
                <a16:creationId xmlns:a16="http://schemas.microsoft.com/office/drawing/2014/main" id="{C6D19027-B054-05C7-2974-5D7667B1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738438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SUNSET-Logo_transparent Kopie">
            <a:extLst>
              <a:ext uri="{FF2B5EF4-FFF2-40B4-BE49-F238E27FC236}">
                <a16:creationId xmlns:a16="http://schemas.microsoft.com/office/drawing/2014/main" id="{A52667B1-53A3-2E59-22B7-4846B06F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009900"/>
            <a:ext cx="250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SUNSET-Logo_transparent Kopie">
            <a:extLst>
              <a:ext uri="{FF2B5EF4-FFF2-40B4-BE49-F238E27FC236}">
                <a16:creationId xmlns:a16="http://schemas.microsoft.com/office/drawing/2014/main" id="{F5FE1F1A-AE6F-BE90-6DA4-F448DEFF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179763"/>
            <a:ext cx="2492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SUNSET-Logo_transparent Kopie">
            <a:extLst>
              <a:ext uri="{FF2B5EF4-FFF2-40B4-BE49-F238E27FC236}">
                <a16:creationId xmlns:a16="http://schemas.microsoft.com/office/drawing/2014/main" id="{FAB6AC51-4337-729D-79E1-B4E896A7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0464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SUNSET-Logo_transparent Kopie">
            <a:extLst>
              <a:ext uri="{FF2B5EF4-FFF2-40B4-BE49-F238E27FC236}">
                <a16:creationId xmlns:a16="http://schemas.microsoft.com/office/drawing/2014/main" id="{3BE192D3-C5E9-B734-9D8D-083CF8C5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136900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E9C8B26-1B6E-360D-EB0B-C60D73F6744D}"/>
              </a:ext>
            </a:extLst>
          </p:cNvPr>
          <p:cNvSpPr/>
          <p:nvPr/>
        </p:nvSpPr>
        <p:spPr bwMode="auto">
          <a:xfrm>
            <a:off x="1909763" y="5530850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AEBF0D4-9E26-1AC4-5F83-0A8E11A709D2}"/>
              </a:ext>
            </a:extLst>
          </p:cNvPr>
          <p:cNvSpPr/>
          <p:nvPr/>
        </p:nvSpPr>
        <p:spPr bwMode="auto">
          <a:xfrm>
            <a:off x="2251075" y="5551488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DF629DD-107E-5529-6259-EE9224CD0157}"/>
              </a:ext>
            </a:extLst>
          </p:cNvPr>
          <p:cNvSpPr/>
          <p:nvPr/>
        </p:nvSpPr>
        <p:spPr bwMode="auto">
          <a:xfrm>
            <a:off x="1765300" y="488315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F33A7B41-0F05-1937-CE80-A84DABBDA19A}"/>
              </a:ext>
            </a:extLst>
          </p:cNvPr>
          <p:cNvSpPr/>
          <p:nvPr/>
        </p:nvSpPr>
        <p:spPr bwMode="auto">
          <a:xfrm>
            <a:off x="1692275" y="4408488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3972537-C139-4D26-DFEA-B01955A02C7F}"/>
              </a:ext>
            </a:extLst>
          </p:cNvPr>
          <p:cNvSpPr/>
          <p:nvPr/>
        </p:nvSpPr>
        <p:spPr bwMode="auto">
          <a:xfrm>
            <a:off x="1946275" y="4238625"/>
            <a:ext cx="71438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E205F3A-BBEA-D560-846B-A7A295710239}"/>
              </a:ext>
            </a:extLst>
          </p:cNvPr>
          <p:cNvSpPr/>
          <p:nvPr/>
        </p:nvSpPr>
        <p:spPr bwMode="auto">
          <a:xfrm>
            <a:off x="1333500" y="3640138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6CBE819-C269-9E3C-F1C3-300BE572AD5E}"/>
              </a:ext>
            </a:extLst>
          </p:cNvPr>
          <p:cNvSpPr/>
          <p:nvPr/>
        </p:nvSpPr>
        <p:spPr bwMode="auto">
          <a:xfrm>
            <a:off x="2062163" y="2967038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5D0DC52-4A2D-F0D6-275D-0D4CD0D91E38}"/>
              </a:ext>
            </a:extLst>
          </p:cNvPr>
          <p:cNvSpPr/>
          <p:nvPr/>
        </p:nvSpPr>
        <p:spPr bwMode="auto">
          <a:xfrm>
            <a:off x="4283075" y="5508625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07C246E-7F57-5E15-325B-88F07E620598}"/>
              </a:ext>
            </a:extLst>
          </p:cNvPr>
          <p:cNvSpPr/>
          <p:nvPr/>
        </p:nvSpPr>
        <p:spPr bwMode="auto">
          <a:xfrm>
            <a:off x="5006975" y="5014913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7B288D92-4579-51DB-2001-66C1FEB2B078}"/>
              </a:ext>
            </a:extLst>
          </p:cNvPr>
          <p:cNvSpPr/>
          <p:nvPr/>
        </p:nvSpPr>
        <p:spPr bwMode="auto">
          <a:xfrm>
            <a:off x="3494088" y="3346450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2828DB5-18F5-6C8C-18C1-FD4A5E3762AF}"/>
              </a:ext>
            </a:extLst>
          </p:cNvPr>
          <p:cNvSpPr/>
          <p:nvPr/>
        </p:nvSpPr>
        <p:spPr bwMode="auto">
          <a:xfrm>
            <a:off x="4484688" y="3381375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18BC7368-6114-B7B9-3787-F3DEA7BE4F6F}"/>
              </a:ext>
            </a:extLst>
          </p:cNvPr>
          <p:cNvSpPr/>
          <p:nvPr/>
        </p:nvSpPr>
        <p:spPr bwMode="auto">
          <a:xfrm>
            <a:off x="4010025" y="3254375"/>
            <a:ext cx="71438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A339DBD-A29F-7D9E-D4F6-D2867421D81A}"/>
              </a:ext>
            </a:extLst>
          </p:cNvPr>
          <p:cNvSpPr/>
          <p:nvPr/>
        </p:nvSpPr>
        <p:spPr bwMode="auto">
          <a:xfrm>
            <a:off x="4121150" y="4797425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E785E41-1F6A-2C35-2A80-8300582E1A38}"/>
              </a:ext>
            </a:extLst>
          </p:cNvPr>
          <p:cNvSpPr/>
          <p:nvPr/>
        </p:nvSpPr>
        <p:spPr bwMode="auto">
          <a:xfrm>
            <a:off x="4764088" y="3416300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C397DEF-05E2-28FC-E91A-A7255B5EA2CF}"/>
              </a:ext>
            </a:extLst>
          </p:cNvPr>
          <p:cNvSpPr/>
          <p:nvPr/>
        </p:nvSpPr>
        <p:spPr bwMode="auto">
          <a:xfrm>
            <a:off x="5149850" y="3009900"/>
            <a:ext cx="73025" cy="85725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FAE6FDE2-99E3-C679-B25D-6EBBC39B4D80}"/>
              </a:ext>
            </a:extLst>
          </p:cNvPr>
          <p:cNvSpPr/>
          <p:nvPr/>
        </p:nvSpPr>
        <p:spPr bwMode="auto">
          <a:xfrm>
            <a:off x="4376738" y="2865438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8A8EF6A8-8E97-2637-D0A2-7C3E0D330177}"/>
              </a:ext>
            </a:extLst>
          </p:cNvPr>
          <p:cNvSpPr/>
          <p:nvPr/>
        </p:nvSpPr>
        <p:spPr bwMode="auto">
          <a:xfrm>
            <a:off x="3692525" y="305276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622283D-3442-8060-5F05-3621186B42FE}"/>
              </a:ext>
            </a:extLst>
          </p:cNvPr>
          <p:cNvSpPr/>
          <p:nvPr/>
        </p:nvSpPr>
        <p:spPr bwMode="auto">
          <a:xfrm>
            <a:off x="3582988" y="254000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9D2D4D6-EEBA-722E-54CF-0AEEF4473815}"/>
              </a:ext>
            </a:extLst>
          </p:cNvPr>
          <p:cNvSpPr/>
          <p:nvPr/>
        </p:nvSpPr>
        <p:spPr bwMode="auto">
          <a:xfrm>
            <a:off x="3749675" y="258286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2C272C0-D650-6415-468E-905B24EA6B5B}"/>
              </a:ext>
            </a:extLst>
          </p:cNvPr>
          <p:cNvSpPr/>
          <p:nvPr/>
        </p:nvSpPr>
        <p:spPr bwMode="auto">
          <a:xfrm>
            <a:off x="3462338" y="304641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2F2D5DB7-A6FA-F374-2E02-7AB0EE440CFA}"/>
              </a:ext>
            </a:extLst>
          </p:cNvPr>
          <p:cNvSpPr/>
          <p:nvPr/>
        </p:nvSpPr>
        <p:spPr bwMode="auto">
          <a:xfrm>
            <a:off x="3457575" y="314325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F664714F-770D-33BA-EB4D-876D3905A8CB}"/>
              </a:ext>
            </a:extLst>
          </p:cNvPr>
          <p:cNvSpPr/>
          <p:nvPr/>
        </p:nvSpPr>
        <p:spPr bwMode="auto">
          <a:xfrm>
            <a:off x="4538663" y="265271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371D35C-E1E7-99D8-0E1F-E30986F337DB}"/>
              </a:ext>
            </a:extLst>
          </p:cNvPr>
          <p:cNvSpPr/>
          <p:nvPr/>
        </p:nvSpPr>
        <p:spPr bwMode="auto">
          <a:xfrm>
            <a:off x="3844925" y="320516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E17501DE-D730-C313-9F84-D12E86D49B89}"/>
              </a:ext>
            </a:extLst>
          </p:cNvPr>
          <p:cNvSpPr/>
          <p:nvPr/>
        </p:nvSpPr>
        <p:spPr bwMode="auto">
          <a:xfrm>
            <a:off x="4114800" y="3033713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3E6131E-8945-9859-BA81-49AD12872A9B}"/>
              </a:ext>
            </a:extLst>
          </p:cNvPr>
          <p:cNvSpPr/>
          <p:nvPr/>
        </p:nvSpPr>
        <p:spPr bwMode="auto">
          <a:xfrm>
            <a:off x="3973513" y="245586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425FE0C9-EDBC-D31E-2439-3F2B0D110D71}"/>
              </a:ext>
            </a:extLst>
          </p:cNvPr>
          <p:cNvSpPr/>
          <p:nvPr/>
        </p:nvSpPr>
        <p:spPr bwMode="auto">
          <a:xfrm>
            <a:off x="4060825" y="294640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0271F5C-3476-E409-01B7-7A7B8DB10052}"/>
              </a:ext>
            </a:extLst>
          </p:cNvPr>
          <p:cNvSpPr/>
          <p:nvPr/>
        </p:nvSpPr>
        <p:spPr bwMode="auto">
          <a:xfrm>
            <a:off x="3959225" y="2989263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BBEE4690-DB88-576F-F3CC-D35C453C7379}"/>
              </a:ext>
            </a:extLst>
          </p:cNvPr>
          <p:cNvSpPr/>
          <p:nvPr/>
        </p:nvSpPr>
        <p:spPr bwMode="auto">
          <a:xfrm>
            <a:off x="3678238" y="294481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776151F-F6AA-2F2A-1408-0CF37ED935F9}"/>
              </a:ext>
            </a:extLst>
          </p:cNvPr>
          <p:cNvSpPr/>
          <p:nvPr/>
        </p:nvSpPr>
        <p:spPr bwMode="auto">
          <a:xfrm>
            <a:off x="3806825" y="2913063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27F4EC01-D827-6DFA-3BD6-F2421DE1D27D}"/>
              </a:ext>
            </a:extLst>
          </p:cNvPr>
          <p:cNvSpPr/>
          <p:nvPr/>
        </p:nvSpPr>
        <p:spPr bwMode="auto">
          <a:xfrm>
            <a:off x="4211638" y="2901950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05EF907-6BFD-0DB6-0C42-4893F3E8CAFA}"/>
              </a:ext>
            </a:extLst>
          </p:cNvPr>
          <p:cNvSpPr/>
          <p:nvPr/>
        </p:nvSpPr>
        <p:spPr bwMode="auto">
          <a:xfrm>
            <a:off x="4356100" y="317341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57B5F321-3233-69F3-1133-C489DFE5900B}"/>
              </a:ext>
            </a:extLst>
          </p:cNvPr>
          <p:cNvSpPr/>
          <p:nvPr/>
        </p:nvSpPr>
        <p:spPr bwMode="auto">
          <a:xfrm>
            <a:off x="4149725" y="2505075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74F216BC-A076-F06A-AEDE-A8701C364C61}"/>
              </a:ext>
            </a:extLst>
          </p:cNvPr>
          <p:cNvSpPr/>
          <p:nvPr/>
        </p:nvSpPr>
        <p:spPr bwMode="auto">
          <a:xfrm>
            <a:off x="4275138" y="270510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BEBF0878-6326-8978-FC09-39300EB6E26E}"/>
              </a:ext>
            </a:extLst>
          </p:cNvPr>
          <p:cNvSpPr/>
          <p:nvPr/>
        </p:nvSpPr>
        <p:spPr bwMode="auto">
          <a:xfrm>
            <a:off x="3714750" y="2857500"/>
            <a:ext cx="71438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13795BAC-633D-73DD-D35C-0420A60CB482}"/>
              </a:ext>
            </a:extLst>
          </p:cNvPr>
          <p:cNvSpPr/>
          <p:nvPr/>
        </p:nvSpPr>
        <p:spPr bwMode="auto">
          <a:xfrm>
            <a:off x="4219575" y="2146300"/>
            <a:ext cx="71438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0B53A6CD-C388-FBFF-84DB-AB71BC5826F3}"/>
              </a:ext>
            </a:extLst>
          </p:cNvPr>
          <p:cNvSpPr/>
          <p:nvPr/>
        </p:nvSpPr>
        <p:spPr bwMode="auto">
          <a:xfrm>
            <a:off x="7958138" y="564356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6A5FF2BB-992F-4651-9F76-17DBBFCB13F2}"/>
              </a:ext>
            </a:extLst>
          </p:cNvPr>
          <p:cNvSpPr/>
          <p:nvPr/>
        </p:nvSpPr>
        <p:spPr bwMode="auto">
          <a:xfrm>
            <a:off x="7381875" y="589121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8926E3E9-9708-02C9-C9CC-3C6D754B3A6C}"/>
              </a:ext>
            </a:extLst>
          </p:cNvPr>
          <p:cNvSpPr/>
          <p:nvPr/>
        </p:nvSpPr>
        <p:spPr bwMode="auto">
          <a:xfrm>
            <a:off x="6792913" y="4756150"/>
            <a:ext cx="73025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02976F4-A2A8-861B-B5EC-C5A23208B3A9}"/>
              </a:ext>
            </a:extLst>
          </p:cNvPr>
          <p:cNvSpPr/>
          <p:nvPr/>
        </p:nvSpPr>
        <p:spPr bwMode="auto">
          <a:xfrm>
            <a:off x="6865938" y="4367213"/>
            <a:ext cx="73025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BDF2CAB-1BEC-0FDC-325F-D3320A2929DD}"/>
              </a:ext>
            </a:extLst>
          </p:cNvPr>
          <p:cNvSpPr/>
          <p:nvPr/>
        </p:nvSpPr>
        <p:spPr bwMode="auto">
          <a:xfrm>
            <a:off x="7094538" y="4537075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4E98F88A-79D9-B351-3FA3-914F4368C18B}"/>
              </a:ext>
            </a:extLst>
          </p:cNvPr>
          <p:cNvSpPr/>
          <p:nvPr/>
        </p:nvSpPr>
        <p:spPr bwMode="auto">
          <a:xfrm>
            <a:off x="6605588" y="462121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099F454-3D56-BC88-D1C1-C38E631D2005}"/>
              </a:ext>
            </a:extLst>
          </p:cNvPr>
          <p:cNvSpPr/>
          <p:nvPr/>
        </p:nvSpPr>
        <p:spPr bwMode="auto">
          <a:xfrm>
            <a:off x="4608513" y="3359150"/>
            <a:ext cx="71437" cy="84138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314689B-B090-093F-6A96-36E9405FFB57}"/>
              </a:ext>
            </a:extLst>
          </p:cNvPr>
          <p:cNvSpPr/>
          <p:nvPr/>
        </p:nvSpPr>
        <p:spPr bwMode="auto">
          <a:xfrm>
            <a:off x="4722813" y="3300413"/>
            <a:ext cx="71437" cy="85725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108FD413-BB1E-4624-4F08-6BA10FFA2198}"/>
              </a:ext>
            </a:extLst>
          </p:cNvPr>
          <p:cNvSpPr/>
          <p:nvPr/>
        </p:nvSpPr>
        <p:spPr bwMode="auto">
          <a:xfrm>
            <a:off x="4652963" y="346551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ED40E65A-65F9-064F-1EE3-103C099A5BD4}"/>
              </a:ext>
            </a:extLst>
          </p:cNvPr>
          <p:cNvSpPr/>
          <p:nvPr/>
        </p:nvSpPr>
        <p:spPr bwMode="auto">
          <a:xfrm>
            <a:off x="6757988" y="4154488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8E81657A-550D-9530-A909-185C4E1F641B}"/>
              </a:ext>
            </a:extLst>
          </p:cNvPr>
          <p:cNvSpPr/>
          <p:nvPr/>
        </p:nvSpPr>
        <p:spPr bwMode="auto">
          <a:xfrm>
            <a:off x="6456363" y="4195763"/>
            <a:ext cx="71437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B82A40F9-4C7B-04CD-DCE8-57F3E972642B}"/>
              </a:ext>
            </a:extLst>
          </p:cNvPr>
          <p:cNvSpPr/>
          <p:nvPr/>
        </p:nvSpPr>
        <p:spPr bwMode="auto">
          <a:xfrm>
            <a:off x="2990850" y="4621213"/>
            <a:ext cx="71438" cy="84137"/>
          </a:xfrm>
          <a:prstGeom prst="ellipse">
            <a:avLst/>
          </a:prstGeom>
          <a:solidFill>
            <a:srgbClr val="99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Arial" charset="0"/>
            </a:endParaRPr>
          </a:p>
        </p:txBody>
      </p:sp>
      <p:sp>
        <p:nvSpPr>
          <p:cNvPr id="11321" name="Rectangle 2">
            <a:extLst>
              <a:ext uri="{FF2B5EF4-FFF2-40B4-BE49-F238E27FC236}">
                <a16:creationId xmlns:a16="http://schemas.microsoft.com/office/drawing/2014/main" id="{9E7A52D7-A93E-4432-EB67-09BD13ACB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SUNSET ENERGY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>
            <a:extLst>
              <a:ext uri="{FF2B5EF4-FFF2-40B4-BE49-F238E27FC236}">
                <a16:creationId xmlns:a16="http://schemas.microsoft.com/office/drawing/2014/main" id="{377D9E51-F778-2389-0E82-89367F51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276475"/>
            <a:ext cx="1873250" cy="3240088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87B162CC-1603-2E07-ADF0-C1E4456E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276475"/>
            <a:ext cx="1873250" cy="3240088"/>
          </a:xfrm>
          <a:prstGeom prst="rect">
            <a:avLst/>
          </a:prstGeom>
          <a:solidFill>
            <a:srgbClr val="000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0"/>
            </a:extrusionClr>
            <a:contourClr>
              <a:srgbClr val="0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64ABBE-494D-14E0-1612-F9327B458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OUR SECTORS</a:t>
            </a:r>
          </a:p>
        </p:txBody>
      </p:sp>
      <p:pic>
        <p:nvPicPr>
          <p:cNvPr id="23556" name="Picture 10" descr="Consumer">
            <a:extLst>
              <a:ext uri="{FF2B5EF4-FFF2-40B4-BE49-F238E27FC236}">
                <a16:creationId xmlns:a16="http://schemas.microsoft.com/office/drawing/2014/main" id="{EDB30B98-C1FB-9D12-E3AE-10C51C74B5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4270375"/>
            <a:ext cx="1620838" cy="109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1" descr="TH">
            <a:extLst>
              <a:ext uri="{FF2B5EF4-FFF2-40B4-BE49-F238E27FC236}">
                <a16:creationId xmlns:a16="http://schemas.microsoft.com/office/drawing/2014/main" id="{115B3D91-CC0F-7088-7167-E94D9D0FA30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584325" cy="109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 descr="PV">
            <a:extLst>
              <a:ext uri="{FF2B5EF4-FFF2-40B4-BE49-F238E27FC236}">
                <a16:creationId xmlns:a16="http://schemas.microsoft.com/office/drawing/2014/main" id="{AE591499-FA38-CE98-E07C-CC7C301A5D0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4292600"/>
            <a:ext cx="1638300" cy="109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3">
            <a:extLst>
              <a:ext uri="{FF2B5EF4-FFF2-40B4-BE49-F238E27FC236}">
                <a16:creationId xmlns:a16="http://schemas.microsoft.com/office/drawing/2014/main" id="{1222D255-5736-9370-7D4E-2C8C82BD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276475"/>
            <a:ext cx="1873250" cy="3240088"/>
          </a:xfrm>
          <a:prstGeom prst="rect">
            <a:avLst/>
          </a:prstGeom>
          <a:solidFill>
            <a:srgbClr val="99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  <a:contourClr>
              <a:srgbClr val="99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3560" name="Text Box 6">
            <a:extLst>
              <a:ext uri="{FF2B5EF4-FFF2-40B4-BE49-F238E27FC236}">
                <a16:creationId xmlns:a16="http://schemas.microsoft.com/office/drawing/2014/main" id="{5B256BD1-3BFB-56F3-5C69-7314361E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20938"/>
            <a:ext cx="172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POWER SYSTEMS</a:t>
            </a:r>
          </a:p>
        </p:txBody>
      </p:sp>
      <p:sp>
        <p:nvSpPr>
          <p:cNvPr id="23561" name="Text Box 7">
            <a:extLst>
              <a:ext uri="{FF2B5EF4-FFF2-40B4-BE49-F238E27FC236}">
                <a16:creationId xmlns:a16="http://schemas.microsoft.com/office/drawing/2014/main" id="{B3756ADE-9F7A-7D43-1BCF-895DC894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2420938"/>
            <a:ext cx="17287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HOT WATER SYSTEMS</a:t>
            </a:r>
          </a:p>
        </p:txBody>
      </p:sp>
      <p:sp>
        <p:nvSpPr>
          <p:cNvPr id="23562" name="Text Box 8">
            <a:extLst>
              <a:ext uri="{FF2B5EF4-FFF2-40B4-BE49-F238E27FC236}">
                <a16:creationId xmlns:a16="http://schemas.microsoft.com/office/drawing/2014/main" id="{BA978E04-4F04-2F39-099F-2B1847F2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2420938"/>
            <a:ext cx="2087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</a:rPr>
              <a:t>SOLAR CONSUMER PRODUCTS</a:t>
            </a:r>
          </a:p>
        </p:txBody>
      </p:sp>
      <p:sp>
        <p:nvSpPr>
          <p:cNvPr id="23563" name="Rectangle 13">
            <a:extLst>
              <a:ext uri="{FF2B5EF4-FFF2-40B4-BE49-F238E27FC236}">
                <a16:creationId xmlns:a16="http://schemas.microsoft.com/office/drawing/2014/main" id="{9692B3CA-F20C-83AA-DD17-DF91C499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628775"/>
            <a:ext cx="8280400" cy="4321175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grpSp>
        <p:nvGrpSpPr>
          <p:cNvPr id="23564" name="Group 17">
            <a:extLst>
              <a:ext uri="{FF2B5EF4-FFF2-40B4-BE49-F238E27FC236}">
                <a16:creationId xmlns:a16="http://schemas.microsoft.com/office/drawing/2014/main" id="{A36F008B-B935-DC06-C3A1-ECEE3964A11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276475"/>
            <a:ext cx="1873250" cy="3240088"/>
            <a:chOff x="431" y="1434"/>
            <a:chExt cx="1180" cy="2041"/>
          </a:xfrm>
        </p:grpSpPr>
        <p:sp>
          <p:nvSpPr>
            <p:cNvPr id="23565" name="Rectangle 14">
              <a:extLst>
                <a:ext uri="{FF2B5EF4-FFF2-40B4-BE49-F238E27FC236}">
                  <a16:creationId xmlns:a16="http://schemas.microsoft.com/office/drawing/2014/main" id="{0E878340-7254-6B56-FE1C-A7A856512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434"/>
              <a:ext cx="1180" cy="2041"/>
            </a:xfrm>
            <a:prstGeom prst="rect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00"/>
              </a:extrusionClr>
              <a:contourClr>
                <a:srgbClr val="99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:a16="http://schemas.microsoft.com/office/drawing/2014/main" id="{1F23ED1C-AB27-415C-9B6B-A543C060B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1525"/>
              <a:ext cx="108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 b="1">
                  <a:solidFill>
                    <a:schemeClr val="bg1"/>
                  </a:solidFill>
                </a:rPr>
                <a:t>SOLAR POWER SYSTEMS</a:t>
              </a:r>
            </a:p>
          </p:txBody>
        </p:sp>
        <p:pic>
          <p:nvPicPr>
            <p:cNvPr id="23567" name="Picture 16" descr="PV">
              <a:extLst>
                <a:ext uri="{FF2B5EF4-FFF2-40B4-BE49-F238E27FC236}">
                  <a16:creationId xmlns:a16="http://schemas.microsoft.com/office/drawing/2014/main" id="{B966BCD8-1962-AE92-244C-E5B7E6B54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2704"/>
              <a:ext cx="1032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42B9701-8663-A7B0-1258-F2E954DCA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ON GRID SYSTEMS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5B492E9-145D-1E26-96A3-90A52F07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6165850"/>
            <a:ext cx="38893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400">
                <a:solidFill>
                  <a:srgbClr val="962E34"/>
                </a:solidFill>
              </a:rPr>
              <a:t>for all different kind of roofs</a:t>
            </a:r>
            <a:endParaRPr lang="de-DE" altLang="de-DE" sz="2400">
              <a:solidFill>
                <a:srgbClr val="962E34"/>
              </a:solidFill>
            </a:endParaRPr>
          </a:p>
        </p:txBody>
      </p:sp>
      <p:pic>
        <p:nvPicPr>
          <p:cNvPr id="24579" name="Picture 4" descr="2024_18_bearbeitet">
            <a:extLst>
              <a:ext uri="{FF2B5EF4-FFF2-40B4-BE49-F238E27FC236}">
                <a16:creationId xmlns:a16="http://schemas.microsoft.com/office/drawing/2014/main" id="{C1AB6FBF-B82C-9662-9383-CB9F46E3913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12875"/>
            <a:ext cx="29543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Bieber">
            <a:extLst>
              <a:ext uri="{FF2B5EF4-FFF2-40B4-BE49-F238E27FC236}">
                <a16:creationId xmlns:a16="http://schemas.microsoft.com/office/drawing/2014/main" id="{0B7533A1-7D87-8C58-01CD-3832C8D50F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44900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DSC_0007">
            <a:extLst>
              <a:ext uri="{FF2B5EF4-FFF2-40B4-BE49-F238E27FC236}">
                <a16:creationId xmlns:a16="http://schemas.microsoft.com/office/drawing/2014/main" id="{FBBB49EA-7DC3-B2EE-F14F-106D415B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412875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148\Pictures\_BILDER_\_PV\OST_WEST\Bürgstadt-20141024-00023.jpg">
            <a:extLst>
              <a:ext uri="{FF2B5EF4-FFF2-40B4-BE49-F238E27FC236}">
                <a16:creationId xmlns:a16="http://schemas.microsoft.com/office/drawing/2014/main" id="{06C42452-928C-F75B-6BC3-B25A20E4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644900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C68038F-822D-247A-494D-93D92E572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ON GRID SYSTEMS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E831373-8EDF-3866-001D-4A0FE44E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919788"/>
            <a:ext cx="6985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800" b="1">
                <a:solidFill>
                  <a:srgbClr val="962E34"/>
                </a:solidFill>
              </a:rPr>
              <a:t>BIPV</a:t>
            </a:r>
          </a:p>
          <a:p>
            <a:pPr algn="ctr" eaLnBrk="1" hangingPunct="1"/>
            <a:r>
              <a:rPr lang="en-GB" altLang="de-DE" sz="2800">
                <a:solidFill>
                  <a:srgbClr val="962E34"/>
                </a:solidFill>
              </a:rPr>
              <a:t>“Building integrated PV”</a:t>
            </a:r>
            <a:endParaRPr lang="de-DE" altLang="de-DE" sz="2800">
              <a:solidFill>
                <a:srgbClr val="962E34"/>
              </a:solidFill>
            </a:endParaRPr>
          </a:p>
        </p:txBody>
      </p:sp>
      <p:pic>
        <p:nvPicPr>
          <p:cNvPr id="26627" name="Picture 6" descr="Photo0827">
            <a:extLst>
              <a:ext uri="{FF2B5EF4-FFF2-40B4-BE49-F238E27FC236}">
                <a16:creationId xmlns:a16="http://schemas.microsoft.com/office/drawing/2014/main" id="{6B977F2F-9BE1-A619-4E11-FF4210E7153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614738"/>
            <a:ext cx="2954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IMG_1725">
            <a:extLst>
              <a:ext uri="{FF2B5EF4-FFF2-40B4-BE49-F238E27FC236}">
                <a16:creationId xmlns:a16="http://schemas.microsoft.com/office/drawing/2014/main" id="{372CE944-83B0-907F-677F-9426BE3F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39863"/>
            <a:ext cx="2954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C:\Users\148\Pictures\_BILDER_\_PV\BIPV\Chiasso\Chiasso 4.jpg">
            <a:extLst>
              <a:ext uri="{FF2B5EF4-FFF2-40B4-BE49-F238E27FC236}">
                <a16:creationId xmlns:a16="http://schemas.microsoft.com/office/drawing/2014/main" id="{99576C2E-7278-69BC-5F79-96B47BDB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439863"/>
            <a:ext cx="3106737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150BF2-0953-562B-5C31-1686D6BBF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962E34"/>
                </a:solidFill>
              </a:rPr>
              <a:t>ON GRID SYSTEMS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0F8530BA-C670-6AA8-DACB-4540AD94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876925"/>
            <a:ext cx="59769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b="1">
                <a:solidFill>
                  <a:srgbClr val="962E34"/>
                </a:solidFill>
              </a:rPr>
              <a:t>SUNpremium</a:t>
            </a:r>
            <a:r>
              <a:rPr lang="de-DE" altLang="de-DE" sz="2800" b="1" baseline="30000">
                <a:solidFill>
                  <a:srgbClr val="962E34"/>
                </a:solidFill>
              </a:rPr>
              <a:t>®</a:t>
            </a:r>
            <a:r>
              <a:rPr lang="de-DE" altLang="de-DE" sz="2800" baseline="30000">
                <a:solidFill>
                  <a:srgbClr val="990033"/>
                </a:solidFill>
              </a:rPr>
              <a:t>         </a:t>
            </a:r>
            <a:r>
              <a:rPr lang="de-DE" altLang="de-DE" sz="2800"/>
              <a:t> </a:t>
            </a:r>
          </a:p>
          <a:p>
            <a:pPr algn="ctr" eaLnBrk="1" hangingPunct="1"/>
            <a:r>
              <a:rPr lang="de-DE" altLang="de-DE" sz="2800">
                <a:solidFill>
                  <a:srgbClr val="962E34"/>
                </a:solidFill>
              </a:rPr>
              <a:t>field structure</a:t>
            </a:r>
          </a:p>
        </p:txBody>
      </p:sp>
      <p:pic>
        <p:nvPicPr>
          <p:cNvPr id="28676" name="Picture 4" descr="CIMG2200">
            <a:extLst>
              <a:ext uri="{FF2B5EF4-FFF2-40B4-BE49-F238E27FC236}">
                <a16:creationId xmlns:a16="http://schemas.microsoft.com/office/drawing/2014/main" id="{D3C29F5E-A9EC-EE87-F2FD-3D90DEBB3C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412875"/>
            <a:ext cx="2954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IMG_1352">
            <a:extLst>
              <a:ext uri="{FF2B5EF4-FFF2-40B4-BE49-F238E27FC236}">
                <a16:creationId xmlns:a16="http://schemas.microsoft.com/office/drawing/2014/main" id="{0AC1F089-8A79-BEA6-CEA4-554C29C1C40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644900"/>
            <a:ext cx="2954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DSC_0009">
            <a:extLst>
              <a:ext uri="{FF2B5EF4-FFF2-40B4-BE49-F238E27FC236}">
                <a16:creationId xmlns:a16="http://schemas.microsoft.com/office/drawing/2014/main" id="{1699406D-FF6A-F744-1000-FF221708D1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659188"/>
            <a:ext cx="29543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180909_0698">
            <a:extLst>
              <a:ext uri="{FF2B5EF4-FFF2-40B4-BE49-F238E27FC236}">
                <a16:creationId xmlns:a16="http://schemas.microsoft.com/office/drawing/2014/main" id="{B6433B5E-92DA-2869-31C3-9F44261E855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484313"/>
            <a:ext cx="29543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370</Words>
  <Application>Microsoft Office PowerPoint</Application>
  <PresentationFormat>On-screen Show (4:3)</PresentationFormat>
  <Paragraphs>83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1_Standarddesign</vt:lpstr>
      <vt:lpstr>PowerPoint Presentation</vt:lpstr>
      <vt:lpstr>AT A GLANCE</vt:lpstr>
      <vt:lpstr>COMPANY PROFILE - Factory PV</vt:lpstr>
      <vt:lpstr>PRODUCTS</vt:lpstr>
      <vt:lpstr>SUNSET ENERGY GROUP</vt:lpstr>
      <vt:lpstr>OUR SECTORS</vt:lpstr>
      <vt:lpstr>ON GRID SYSTEMS</vt:lpstr>
      <vt:lpstr>ON GRID SYSTEMS</vt:lpstr>
      <vt:lpstr>ON GRID SYSTEMS</vt:lpstr>
      <vt:lpstr>STANDARD OFF GRID SYSTEM</vt:lpstr>
      <vt:lpstr>HYBRID SYSTEMS</vt:lpstr>
      <vt:lpstr>PowerPoint Presentation</vt:lpstr>
      <vt:lpstr>PV-DIESEL HYBRID SYSTEM</vt:lpstr>
      <vt:lpstr>PV-DIESEL HYBRID SYSTEM</vt:lpstr>
      <vt:lpstr>ON GRID SYSTEM – SUNpay®</vt:lpstr>
      <vt:lpstr>OUR SECTORS</vt:lpstr>
      <vt:lpstr>HOT WATER SYSTEMS</vt:lpstr>
      <vt:lpstr>FURTHER PRODUCTS</vt:lpstr>
      <vt:lpstr>From the beginning……</vt:lpstr>
    </vt:vector>
  </TitlesOfParts>
  <Company>SUNSET Energietechnik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SUNSET</dc:creator>
  <cp:lastModifiedBy>Ana-Maria Olteanu</cp:lastModifiedBy>
  <cp:revision>224</cp:revision>
  <cp:lastPrinted>2014-12-17T15:55:06Z</cp:lastPrinted>
  <dcterms:created xsi:type="dcterms:W3CDTF">2006-04-10T15:43:28Z</dcterms:created>
  <dcterms:modified xsi:type="dcterms:W3CDTF">2024-09-11T15:24:05Z</dcterms:modified>
</cp:coreProperties>
</file>