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</p:sldMasterIdLst>
  <p:notesMasterIdLst>
    <p:notesMasterId r:id="rId18"/>
  </p:notesMasterIdLst>
  <p:sldIdLst>
    <p:sldId id="276" r:id="rId5"/>
    <p:sldId id="289" r:id="rId6"/>
    <p:sldId id="285" r:id="rId7"/>
    <p:sldId id="286" r:id="rId8"/>
    <p:sldId id="287" r:id="rId9"/>
    <p:sldId id="288" r:id="rId10"/>
    <p:sldId id="290" r:id="rId11"/>
    <p:sldId id="280" r:id="rId12"/>
    <p:sldId id="6432" r:id="rId13"/>
    <p:sldId id="299" r:id="rId14"/>
    <p:sldId id="6336" r:id="rId15"/>
    <p:sldId id="6441" r:id="rId16"/>
    <p:sldId id="307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C16"/>
    <a:srgbClr val="919191"/>
    <a:srgbClr val="54575A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D0824E-A2CD-48A8-B562-456D8C1548A0}" v="1" dt="2024-09-04T08:18:02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876" y="-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1921D-54FB-4233-9733-213332D345E5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0876C-1974-470D-833B-BC3AB9206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286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>
                <a:solidFill>
                  <a:schemeClr val="accent4"/>
                </a:solidFill>
              </a:rPr>
              <a:t>Gateway: überträgt per LTE,  durch VPN-Tunnel gesichert, die Messdaten an die SMIGHT IoT-Plattform.</a:t>
            </a:r>
            <a:endParaRPr lang="en-US">
              <a:solidFill>
                <a:schemeClr val="accent4"/>
              </a:solidFill>
            </a:endParaRPr>
          </a:p>
          <a:p>
            <a:r>
              <a:rPr lang="de-DE" sz="1200">
                <a:solidFill>
                  <a:schemeClr val="accent4"/>
                </a:solidFill>
              </a:rPr>
              <a:t>Die Verbindung wird von SMIGHT konstant überwacht und kann für Over-</a:t>
            </a:r>
            <a:r>
              <a:rPr lang="de-DE" sz="1200" err="1">
                <a:solidFill>
                  <a:schemeClr val="accent4"/>
                </a:solidFill>
              </a:rPr>
              <a:t>the</a:t>
            </a:r>
            <a:r>
              <a:rPr lang="de-DE" sz="1200">
                <a:solidFill>
                  <a:schemeClr val="accent4"/>
                </a:solidFill>
              </a:rPr>
              <a:t>-Air Updates genutzt werden.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7AC00-5358-4EE9-8B46-6BECA0179D9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8627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Reduzierter Verkabelungsaufwand durch Funkübertragung zwischen Sensor &amp; Gateway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7AC00-5358-4EE9-8B46-6BECA0179D9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413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Hier </a:t>
            </a:r>
            <a:r>
              <a:rPr lang="de-DE" err="1"/>
              <a:t>ZwDiskussion</a:t>
            </a:r>
            <a:r>
              <a:rPr lang="de-DE"/>
              <a:t>: Eindrücke, Fragen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7AC00-5358-4EE9-8B46-6BECA0179D9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7253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3D673-12AA-5CC9-EB51-CCC918D74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94CCC7A-617D-3CCD-2DDD-80E53F903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364738B-64C7-A303-507B-FC17B66189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solidFill>
                  <a:srgbClr val="FFC000"/>
                </a:solidFill>
                <a:cs typeface="Calibri" panose="020F0502020204030204"/>
              </a:rPr>
              <a:t>Zweite Version bauen </a:t>
            </a:r>
          </a:p>
          <a:p>
            <a:endParaRPr lang="de-DE">
              <a:solidFill>
                <a:srgbClr val="FFC000"/>
              </a:solidFill>
              <a:cs typeface="Calibri" panose="020F0502020204030204"/>
            </a:endParaRPr>
          </a:p>
          <a:p>
            <a:r>
              <a:rPr lang="de-DE">
                <a:solidFill>
                  <a:srgbClr val="FFC000"/>
                </a:solidFill>
                <a:cs typeface="Calibri" panose="020F0502020204030204"/>
              </a:rPr>
              <a:t>IQ mit Portal und Dashboard und </a:t>
            </a:r>
            <a:r>
              <a:rPr lang="de-DE" err="1">
                <a:solidFill>
                  <a:srgbClr val="FFC000"/>
                </a:solidFill>
                <a:cs typeface="Calibri" panose="020F0502020204030204"/>
              </a:rPr>
              <a:t>reports</a:t>
            </a:r>
            <a:endParaRPr lang="de-DE" err="1">
              <a:solidFill>
                <a:srgbClr val="000000"/>
              </a:solidFill>
              <a:cs typeface="Calibri" panose="020F0502020204030204"/>
            </a:endParaRPr>
          </a:p>
          <a:p>
            <a:r>
              <a:rPr lang="de-DE">
                <a:solidFill>
                  <a:srgbClr val="FFC000"/>
                </a:solidFill>
                <a:cs typeface="Calibri" panose="020F0502020204030204"/>
              </a:rPr>
              <a:t>"Beratung" besseres </a:t>
            </a:r>
            <a:r>
              <a:rPr lang="de-DE" err="1">
                <a:solidFill>
                  <a:srgbClr val="FFC000"/>
                </a:solidFill>
                <a:cs typeface="Calibri" panose="020F0502020204030204"/>
              </a:rPr>
              <a:t>wort</a:t>
            </a:r>
            <a:r>
              <a:rPr lang="de-DE">
                <a:solidFill>
                  <a:srgbClr val="FFC000"/>
                </a:solidFill>
                <a:cs typeface="Calibri" panose="020F0502020204030204"/>
              </a:rPr>
              <a:t> finden – darunter fallen die </a:t>
            </a:r>
            <a:r>
              <a:rPr lang="de-DE" err="1">
                <a:solidFill>
                  <a:srgbClr val="FFC000"/>
                </a:solidFill>
                <a:cs typeface="Calibri" panose="020F0502020204030204"/>
              </a:rPr>
              <a:t>use</a:t>
            </a:r>
            <a:r>
              <a:rPr lang="de-DE">
                <a:solidFill>
                  <a:srgbClr val="FFC000"/>
                </a:solidFill>
                <a:cs typeface="Calibri" panose="020F0502020204030204"/>
              </a:rPr>
              <a:t> </a:t>
            </a:r>
            <a:r>
              <a:rPr lang="de-DE" err="1">
                <a:solidFill>
                  <a:srgbClr val="FFC000"/>
                </a:solidFill>
                <a:cs typeface="Calibri" panose="020F0502020204030204"/>
              </a:rPr>
              <a:t>cases</a:t>
            </a:r>
            <a:endParaRPr lang="de-DE" err="1">
              <a:solidFill>
                <a:srgbClr val="000000"/>
              </a:solidFill>
              <a:cs typeface="Calibri" panose="020F0502020204030204"/>
            </a:endParaRPr>
          </a:p>
          <a:p>
            <a:r>
              <a:rPr lang="de-DE">
                <a:solidFill>
                  <a:srgbClr val="FFC000"/>
                </a:solidFill>
                <a:cs typeface="Calibri" panose="020F0502020204030204"/>
              </a:rPr>
              <a:t>API – lassen wie et </a:t>
            </a:r>
            <a:r>
              <a:rPr lang="de-DE" err="1">
                <a:solidFill>
                  <a:srgbClr val="FFC000"/>
                </a:solidFill>
                <a:cs typeface="Calibri" panose="020F0502020204030204"/>
              </a:rPr>
              <a:t>is</a:t>
            </a:r>
            <a:r>
              <a:rPr lang="de-DE">
                <a:solidFill>
                  <a:srgbClr val="FFC000"/>
                </a:solidFill>
                <a:cs typeface="Calibri" panose="020F0502020204030204"/>
              </a:rPr>
              <a:t> </a:t>
            </a:r>
            <a:endParaRPr lang="de-DE">
              <a:cs typeface="Calibri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B0819F-A52D-0111-6E91-66743072A0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7AC00-5358-4EE9-8B46-6BECA0179D9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707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7AC00-5358-4EE9-8B46-6BECA0179D9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804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Himmel, draußen, Wasser, gelb enthält.&#10;&#10;Automatisch generierte Beschreibung">
            <a:extLst>
              <a:ext uri="{FF2B5EF4-FFF2-40B4-BE49-F238E27FC236}">
                <a16:creationId xmlns:a16="http://schemas.microsoft.com/office/drawing/2014/main" id="{69841B98-7EA9-45A3-B148-4FA3C6830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9" r="12093"/>
          <a:stretch/>
        </p:blipFill>
        <p:spPr>
          <a:xfrm>
            <a:off x="-1" y="-1"/>
            <a:ext cx="12192001" cy="687908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8B7BF71-227B-4763-B5C5-37338AA3B290}"/>
              </a:ext>
            </a:extLst>
          </p:cNvPr>
          <p:cNvSpPr/>
          <p:nvPr userDrawn="1"/>
        </p:nvSpPr>
        <p:spPr>
          <a:xfrm>
            <a:off x="1097621" y="3926012"/>
            <a:ext cx="9987231" cy="1889739"/>
          </a:xfrm>
          <a:prstGeom prst="rect">
            <a:avLst/>
          </a:prstGeom>
          <a:solidFill>
            <a:srgbClr val="525252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381E75E-856E-44D7-B15D-4524DA21AB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622" y="4004749"/>
            <a:ext cx="9987230" cy="643532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EnBW DIN Pro Light" panose="020B0504020101010102" pitchFamily="34" charset="0"/>
              <a:buNone/>
              <a:tabLst/>
              <a:defRPr lang="de-DE" sz="4000">
                <a:solidFill>
                  <a:schemeClr val="accent4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defRPr>
            </a:lvl1pPr>
            <a:lvl2pPr marL="914377" marR="0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tx1"/>
              </a:buClr>
              <a:buSzTx/>
              <a:buFont typeface="EnBW DIN Pro" panose="020B0504020101020102" pitchFamily="34" charset="0"/>
              <a:buChar char="›"/>
              <a:tabLst/>
              <a:def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defRPr>
            </a:lvl2pPr>
            <a:lvl3pPr marL="1523962" marR="0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FBBA00"/>
              </a:buClr>
              <a:buSzTx/>
              <a:buFont typeface="EnBW DIN Pro" panose="020B0504020101020102" pitchFamily="34" charset="0"/>
              <a:buChar char="›"/>
              <a:tabLst/>
              <a:defRPr sz="1400" baseline="0">
                <a:solidFill>
                  <a:schemeClr val="bg1"/>
                </a:solidFill>
                <a:latin typeface="EnBW DIN Pro"/>
              </a:defRPr>
            </a:lvl3pPr>
          </a:lstStyle>
          <a:p>
            <a:pPr lvl="0"/>
            <a:r>
              <a:rPr lang="de-DE"/>
              <a:t>TITEL(EINZEILIG)</a:t>
            </a:r>
          </a:p>
          <a:p>
            <a:pPr lvl="0"/>
            <a:br>
              <a:rPr lang="de-DE"/>
            </a:br>
            <a:endParaRPr lang="de-DE"/>
          </a:p>
          <a:p>
            <a:pPr marL="285750" indent="-285750">
              <a:buClr>
                <a:schemeClr val="accent1"/>
              </a:buClr>
              <a:buFont typeface="EnBW DIN Pro Light" panose="020B0504020101010102" pitchFamily="34" charset="0"/>
              <a:buChar char="›"/>
            </a:pPr>
            <a:endParaRPr lang="de-DE">
              <a:latin typeface="+mj-lt"/>
            </a:endParaRP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F6A1F6E9-F4B6-48C0-96AA-18FFBD5B0F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7622" y="4748550"/>
            <a:ext cx="9987229" cy="419024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EnBW DIN Pro Light" panose="020B0504020101010102" pitchFamily="34" charset="0"/>
              <a:buNone/>
              <a:tabLst/>
              <a:defRPr lang="de-DE" sz="2400">
                <a:solidFill>
                  <a:srgbClr val="F4BC16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defRPr>
            </a:lvl1pPr>
            <a:lvl2pPr marL="914377" marR="0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tx1"/>
              </a:buClr>
              <a:buSzTx/>
              <a:buFont typeface="EnBW DIN Pro" panose="020B0504020101020102" pitchFamily="34" charset="0"/>
              <a:buChar char="›"/>
              <a:tabLst/>
              <a:def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defRPr>
            </a:lvl2pPr>
            <a:lvl3pPr marL="1523962" marR="0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FBBA00"/>
              </a:buClr>
              <a:buSzTx/>
              <a:buFont typeface="EnBW DIN Pro" panose="020B0504020101020102" pitchFamily="34" charset="0"/>
              <a:buChar char="›"/>
              <a:tabLst/>
              <a:defRPr sz="1400" baseline="0">
                <a:solidFill>
                  <a:schemeClr val="bg1"/>
                </a:solidFill>
                <a:latin typeface="EnBW DIN Pro"/>
              </a:defRPr>
            </a:lvl3pPr>
          </a:lstStyle>
          <a:p>
            <a:pPr lvl="0"/>
            <a:r>
              <a:rPr lang="de-DE"/>
              <a:t>Untertitel</a:t>
            </a:r>
          </a:p>
          <a:p>
            <a:pPr lvl="0"/>
            <a:br>
              <a:rPr lang="de-DE"/>
            </a:br>
            <a:endParaRPr lang="de-DE"/>
          </a:p>
          <a:p>
            <a:pPr marL="285750" indent="-285750">
              <a:buClr>
                <a:schemeClr val="accent1"/>
              </a:buClr>
              <a:buFont typeface="EnBW DIN Pro Light" panose="020B0504020101010102" pitchFamily="34" charset="0"/>
              <a:buChar char="›"/>
            </a:pPr>
            <a:endParaRPr lang="de-DE">
              <a:latin typeface="+mj-lt"/>
            </a:endParaRP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01D31CA5-F40F-4B27-ADFE-4AC53C507D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7621" y="5330687"/>
            <a:ext cx="9987229" cy="419024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EnBW DIN Pro Light" panose="020B0504020101010102" pitchFamily="34" charset="0"/>
              <a:buNone/>
              <a:tabLst/>
              <a:defRPr lang="de-DE" sz="1800">
                <a:solidFill>
                  <a:schemeClr val="accent4"/>
                </a:solidFill>
                <a:latin typeface="+mj-lt"/>
                <a:cs typeface="EnBW DIN Pro Medium" panose="020B0604020101020102" pitchFamily="34" charset="0"/>
              </a:defRPr>
            </a:lvl1pPr>
            <a:lvl2pPr marL="914377" marR="0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tx1"/>
              </a:buClr>
              <a:buSzTx/>
              <a:buFont typeface="EnBW DIN Pro" panose="020B0504020101020102" pitchFamily="34" charset="0"/>
              <a:buChar char="›"/>
              <a:tabLst/>
              <a:def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defRPr>
            </a:lvl2pPr>
            <a:lvl3pPr marL="1523962" marR="0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FBBA00"/>
              </a:buClr>
              <a:buSzTx/>
              <a:buFont typeface="EnBW DIN Pro" panose="020B0504020101020102" pitchFamily="34" charset="0"/>
              <a:buChar char="›"/>
              <a:tabLst/>
              <a:defRPr sz="1400" baseline="0">
                <a:solidFill>
                  <a:schemeClr val="bg1"/>
                </a:solidFill>
                <a:latin typeface="EnBW DIN Pro"/>
              </a:defRPr>
            </a:lvl3pPr>
          </a:lstStyle>
          <a:p>
            <a:pPr lvl="0"/>
            <a:r>
              <a:rPr lang="de-DE"/>
              <a:t>Datum, Verfasser</a:t>
            </a:r>
          </a:p>
          <a:p>
            <a:pPr lvl="0"/>
            <a:br>
              <a:rPr lang="de-DE"/>
            </a:br>
            <a:endParaRPr lang="de-DE"/>
          </a:p>
          <a:p>
            <a:pPr marL="285750" indent="-285750">
              <a:buClr>
                <a:schemeClr val="accent1"/>
              </a:buClr>
              <a:buFont typeface="EnBW DIN Pro Light" panose="020B0504020101010102" pitchFamily="34" charset="0"/>
              <a:buChar char="›"/>
            </a:pPr>
            <a:endParaRPr lang="de-DE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692547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D316B4F-5BA4-47D9-ABDB-4885F05A71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05" y="1398240"/>
            <a:ext cx="2270148" cy="2263771"/>
          </a:xfrm>
          <a:prstGeom prst="rect">
            <a:avLst/>
          </a:prstGeom>
        </p:spPr>
      </p:pic>
      <p:sp>
        <p:nvSpPr>
          <p:cNvPr id="41" name="Textplatzhalter 8">
            <a:extLst>
              <a:ext uri="{FF2B5EF4-FFF2-40B4-BE49-F238E27FC236}">
                <a16:creationId xmlns:a16="http://schemas.microsoft.com/office/drawing/2014/main" id="{D018E98A-5CEF-4E44-8DFA-6989568886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08806" y="1458913"/>
            <a:ext cx="4654095" cy="703528"/>
          </a:xfrm>
          <a:prstGeom prst="rect">
            <a:avLst/>
          </a:prstGeom>
        </p:spPr>
        <p:txBody>
          <a:bodyPr lIns="0" tIns="0" rIns="0" bIns="0"/>
          <a:lstStyle>
            <a:lvl1pPr marL="959952" indent="-959952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4800" b="0" cap="none" baseline="0">
                <a:solidFill>
                  <a:srgbClr val="FBBA00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defRPr>
            </a:lvl1pPr>
            <a:lvl2pPr marL="959952" indent="0" algn="l">
              <a:spcBef>
                <a:spcPts val="467"/>
              </a:spcBef>
              <a:buFontTx/>
              <a:buNone/>
              <a:defRPr sz="1600" b="0" i="0" cap="all" baseline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atin typeface="EnBW DIN-Regular"/>
                <a:ea typeface="Wingdings"/>
                <a:cs typeface="EnBW DIN-Regular"/>
                <a:sym typeface="Wingdings"/>
              </a:defRPr>
            </a:lvl2pPr>
            <a:lvl3pPr marL="0" indent="0">
              <a:lnSpc>
                <a:spcPct val="100000"/>
              </a:lnSpc>
              <a:spcBef>
                <a:spcPts val="2667"/>
              </a:spcBef>
              <a:spcAft>
                <a:spcPts val="267"/>
              </a:spcAft>
              <a:buFontTx/>
              <a:buNone/>
              <a:defRPr sz="1600" baseline="0">
                <a:latin typeface="EnBW DIN-Regular"/>
              </a:defRPr>
            </a:lvl3pPr>
          </a:lstStyle>
          <a:p>
            <a:pPr lvl="0"/>
            <a:r>
              <a:rPr lang="de-DE"/>
              <a:t>Vielen Dank!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5874F27-3946-4D03-B027-1F2052D8D28F}"/>
              </a:ext>
            </a:extLst>
          </p:cNvPr>
          <p:cNvSpPr txBox="1"/>
          <p:nvPr userDrawn="1"/>
        </p:nvSpPr>
        <p:spPr>
          <a:xfrm>
            <a:off x="3308806" y="3928806"/>
            <a:ext cx="333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br>
              <a:rPr lang="de-DE" sz="1600">
                <a:solidFill>
                  <a:schemeClr val="accent4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</a:br>
            <a:r>
              <a:rPr lang="de-DE" sz="1600">
                <a:solidFill>
                  <a:schemeClr val="accent4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rPr>
              <a:t>SMIGHT GmbH</a:t>
            </a:r>
            <a:endParaRPr lang="de-DE" sz="1600">
              <a:solidFill>
                <a:schemeClr val="bg1"/>
              </a:solidFill>
              <a:latin typeface="EnBW DIN Pro Medium" panose="020B0604020101020102" pitchFamily="34" charset="0"/>
              <a:cs typeface="EnBW DIN Pro Medium" panose="020B0604020101020102" pitchFamily="34" charset="0"/>
            </a:endParaRPr>
          </a:p>
        </p:txBody>
      </p:sp>
      <p:sp>
        <p:nvSpPr>
          <p:cNvPr id="20" name="Textplatzhalter 6">
            <a:extLst>
              <a:ext uri="{FF2B5EF4-FFF2-40B4-BE49-F238E27FC236}">
                <a16:creationId xmlns:a16="http://schemas.microsoft.com/office/drawing/2014/main" id="{C6312BEE-6301-460D-A9C1-1FA1DC6F96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06727" y="2929786"/>
            <a:ext cx="3333749" cy="3492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67">
                <a:latin typeface="EnBW DIN Pro Light" panose="020B0504020101010102" pitchFamily="34" charset="0"/>
                <a:cs typeface="EnBW DIN Pro Light" panose="020B0504020101010102" pitchFamily="34" charset="0"/>
              </a:defRPr>
            </a:lvl1pPr>
            <a:lvl2pPr marL="609585" indent="0">
              <a:buNone/>
              <a:defRPr sz="2133">
                <a:latin typeface="EnBW DIN Pro" panose="020B0504020101020102" pitchFamily="34" charset="0"/>
                <a:cs typeface="EnBW DIN Pro" panose="020B0504020101020102" pitchFamily="34" charset="0"/>
              </a:defRPr>
            </a:lvl2pPr>
            <a:lvl3pPr marL="1219170" indent="0">
              <a:buNone/>
              <a:defRPr sz="2133">
                <a:latin typeface="EnBW DIN Pro" panose="020B0504020101020102" pitchFamily="34" charset="0"/>
                <a:cs typeface="EnBW DIN Pro" panose="020B0504020101020102" pitchFamily="34" charset="0"/>
              </a:defRPr>
            </a:lvl3pPr>
            <a:lvl4pPr marL="1828754" indent="0">
              <a:buNone/>
              <a:defRPr sz="2133">
                <a:latin typeface="EnBW DIN Pro" panose="020B0504020101020102" pitchFamily="34" charset="0"/>
                <a:cs typeface="EnBW DIN Pro" panose="020B0504020101020102" pitchFamily="34" charset="0"/>
              </a:defRPr>
            </a:lvl4pPr>
            <a:lvl5pPr marL="2438339" indent="0">
              <a:buNone/>
              <a:defRPr sz="2133">
                <a:latin typeface="EnBW DIN Pro" panose="020B0504020101020102" pitchFamily="34" charset="0"/>
                <a:cs typeface="EnBW DIN Pro" panose="020B0504020101020102" pitchFamily="34" charset="0"/>
              </a:defRPr>
            </a:lvl5pPr>
          </a:lstStyle>
          <a:p>
            <a:pPr lvl="0"/>
            <a:r>
              <a:rPr lang="de-DE"/>
              <a:t>Funktion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77B1CA4-2537-4D9E-B215-5DC9F9BF645E}"/>
              </a:ext>
            </a:extLst>
          </p:cNvPr>
          <p:cNvSpPr txBox="1"/>
          <p:nvPr userDrawn="1"/>
        </p:nvSpPr>
        <p:spPr>
          <a:xfrm>
            <a:off x="3308350" y="4410110"/>
            <a:ext cx="333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600">
                <a:solidFill>
                  <a:schemeClr val="accent4"/>
                </a:solidFill>
                <a:latin typeface="EnBW DIN Pro Light" panose="020B0504020101010102" pitchFamily="34" charset="0"/>
                <a:cs typeface="EnBW DIN Pro Light" panose="020B0504020101010102" pitchFamily="34" charset="0"/>
              </a:rPr>
              <a:t>Zeppelinstraße 7d</a:t>
            </a:r>
          </a:p>
          <a:p>
            <a:pPr lvl="0"/>
            <a:r>
              <a:rPr lang="de-DE" sz="1600">
                <a:solidFill>
                  <a:schemeClr val="accent4"/>
                </a:solidFill>
                <a:latin typeface="EnBW DIN Pro Light" panose="020B0504020101010102" pitchFamily="34" charset="0"/>
                <a:cs typeface="EnBW DIN Pro Light" panose="020B0504020101010102" pitchFamily="34" charset="0"/>
              </a:rPr>
              <a:t>76185 Karlsruhe</a:t>
            </a:r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415567F0-9E5B-4E87-A5C1-96F515360B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06727" y="2445780"/>
            <a:ext cx="3333749" cy="3909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133">
                <a:latin typeface="EnBW DIN Pro" panose="020B0504020101020102" pitchFamily="34" charset="0"/>
                <a:cs typeface="EnBW DIN Pro" panose="020B0504020101020102" pitchFamily="34" charset="0"/>
              </a:defRPr>
            </a:lvl1pPr>
            <a:lvl2pPr marL="609585" indent="0">
              <a:buNone/>
              <a:defRPr sz="2133">
                <a:latin typeface="EnBW DIN Pro" panose="020B0504020101020102" pitchFamily="34" charset="0"/>
                <a:cs typeface="EnBW DIN Pro" panose="020B0504020101020102" pitchFamily="34" charset="0"/>
              </a:defRPr>
            </a:lvl2pPr>
            <a:lvl3pPr marL="1219170" indent="0">
              <a:buNone/>
              <a:defRPr sz="2133">
                <a:latin typeface="EnBW DIN Pro" panose="020B0504020101020102" pitchFamily="34" charset="0"/>
                <a:cs typeface="EnBW DIN Pro" panose="020B0504020101020102" pitchFamily="34" charset="0"/>
              </a:defRPr>
            </a:lvl3pPr>
            <a:lvl4pPr marL="1828754" indent="0">
              <a:buNone/>
              <a:defRPr sz="2133">
                <a:latin typeface="EnBW DIN Pro" panose="020B0504020101020102" pitchFamily="34" charset="0"/>
                <a:cs typeface="EnBW DIN Pro" panose="020B0504020101020102" pitchFamily="34" charset="0"/>
              </a:defRPr>
            </a:lvl4pPr>
            <a:lvl5pPr marL="2438339" indent="0">
              <a:buNone/>
              <a:defRPr sz="2133">
                <a:latin typeface="EnBW DIN Pro" panose="020B0504020101020102" pitchFamily="34" charset="0"/>
                <a:cs typeface="EnBW DIN Pro" panose="020B0504020101020102" pitchFamily="34" charset="0"/>
              </a:defRPr>
            </a:lvl5pPr>
          </a:lstStyle>
          <a:p>
            <a:pPr lvl="0"/>
            <a:r>
              <a:rPr lang="de-DE" err="1"/>
              <a:t>M.Mustermann</a:t>
            </a:r>
            <a:endParaRPr lang="de-DE"/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65C2E677-1023-418B-88CA-EC56005485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06727" y="3369310"/>
            <a:ext cx="3333749" cy="4404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u="sng">
                <a:solidFill>
                  <a:schemeClr val="tx1"/>
                </a:solidFill>
                <a:latin typeface="EnBW DIN Pro Light" panose="020B0504020101010102" pitchFamily="34" charset="0"/>
                <a:cs typeface="EnBW DIN Pro Light" panose="020B0504020101010102" pitchFamily="34" charset="0"/>
              </a:defRPr>
            </a:lvl1pPr>
            <a:lvl2pPr marL="609585" indent="0">
              <a:buNone/>
              <a:defRPr sz="2133">
                <a:latin typeface="EnBW DIN Pro" panose="020B0504020101020102" pitchFamily="34" charset="0"/>
                <a:cs typeface="EnBW DIN Pro" panose="020B0504020101020102" pitchFamily="34" charset="0"/>
              </a:defRPr>
            </a:lvl2pPr>
            <a:lvl3pPr marL="1219170" indent="0">
              <a:buNone/>
              <a:defRPr sz="2133">
                <a:latin typeface="EnBW DIN Pro" panose="020B0504020101020102" pitchFamily="34" charset="0"/>
                <a:cs typeface="EnBW DIN Pro" panose="020B0504020101020102" pitchFamily="34" charset="0"/>
              </a:defRPr>
            </a:lvl3pPr>
            <a:lvl4pPr marL="1828754" indent="0">
              <a:buNone/>
              <a:defRPr sz="2133">
                <a:latin typeface="EnBW DIN Pro" panose="020B0504020101020102" pitchFamily="34" charset="0"/>
                <a:cs typeface="EnBW DIN Pro" panose="020B0504020101020102" pitchFamily="34" charset="0"/>
              </a:defRPr>
            </a:lvl4pPr>
            <a:lvl5pPr marL="2438339" indent="0">
              <a:buNone/>
              <a:defRPr sz="2133">
                <a:latin typeface="EnBW DIN Pro" panose="020B0504020101020102" pitchFamily="34" charset="0"/>
                <a:cs typeface="EnBW DIN Pro" panose="020B0504020101020102" pitchFamily="34" charset="0"/>
              </a:defRPr>
            </a:lvl5pPr>
          </a:lstStyle>
          <a:p>
            <a:pPr lvl="0"/>
            <a:r>
              <a:rPr lang="de-DE"/>
              <a:t>m.mustermann@smight.com</a:t>
            </a:r>
          </a:p>
        </p:txBody>
      </p:sp>
      <p:sp>
        <p:nvSpPr>
          <p:cNvPr id="26" name="Foliennummernplatzhalter 5">
            <a:extLst>
              <a:ext uri="{FF2B5EF4-FFF2-40B4-BE49-F238E27FC236}">
                <a16:creationId xmlns:a16="http://schemas.microsoft.com/office/drawing/2014/main" id="{E638B2FD-A103-4B79-8EDC-39D46C26DB9F}"/>
              </a:ext>
            </a:extLst>
          </p:cNvPr>
          <p:cNvSpPr txBox="1">
            <a:spLocks/>
          </p:cNvSpPr>
          <p:nvPr userDrawn="1"/>
        </p:nvSpPr>
        <p:spPr>
          <a:xfrm>
            <a:off x="8967537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33" kern="1200">
                <a:solidFill>
                  <a:schemeClr val="tx1">
                    <a:tint val="75000"/>
                  </a:schemeClr>
                </a:solidFill>
                <a:latin typeface="EnBW DIN Pro" panose="020B0504020101020102" pitchFamily="34" charset="0"/>
                <a:ea typeface="+mn-ea"/>
                <a:cs typeface="EnBW DIN Pro" panose="020B050402010102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3F886-7A0A-4056-BCE5-4796EF397E74}" type="slidenum">
              <a:rPr kumimoji="0" lang="de-DE" sz="1333" b="0" i="0" u="none" strike="noStrike" kern="1200" cap="none" spc="0" normalizeH="0" baseline="0" noProof="0" smtClean="0">
                <a:ln>
                  <a:noFill/>
                </a:ln>
                <a:solidFill>
                  <a:srgbClr val="3B3B3B">
                    <a:tint val="75000"/>
                  </a:srgbClr>
                </a:solidFill>
                <a:effectLst/>
                <a:uLnTx/>
                <a:uFillTx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333" b="0" i="0" u="none" strike="noStrike" kern="1200" cap="none" spc="0" normalizeH="0" baseline="0" noProof="0">
              <a:ln>
                <a:noFill/>
              </a:ln>
              <a:solidFill>
                <a:srgbClr val="3B3B3B">
                  <a:tint val="75000"/>
                </a:srgbClr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EnBW DIN Pro" panose="020B0504020101020102" pitchFamily="34" charset="0"/>
            </a:endParaRPr>
          </a:p>
        </p:txBody>
      </p:sp>
      <p:sp>
        <p:nvSpPr>
          <p:cNvPr id="27" name="Datumsplatzhalter 4">
            <a:extLst>
              <a:ext uri="{FF2B5EF4-FFF2-40B4-BE49-F238E27FC236}">
                <a16:creationId xmlns:a16="http://schemas.microsoft.com/office/drawing/2014/main" id="{43941333-51B1-48A7-8FC3-4FEE3C9007D1}"/>
              </a:ext>
            </a:extLst>
          </p:cNvPr>
          <p:cNvSpPr txBox="1">
            <a:spLocks/>
          </p:cNvSpPr>
          <p:nvPr userDrawn="1"/>
        </p:nvSpPr>
        <p:spPr>
          <a:xfrm>
            <a:off x="446617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33" kern="1200">
                <a:solidFill>
                  <a:schemeClr val="accent4"/>
                </a:solidFill>
                <a:latin typeface="EnBW DIN Pro" panose="020B0504020101020102" pitchFamily="34" charset="0"/>
                <a:ea typeface="+mn-ea"/>
                <a:cs typeface="EnBW DIN Pro" panose="020B050402010102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533A3-3FF6-4797-ABF7-50F1D003B8BD}" type="datetime1">
              <a:rPr kumimoji="0" lang="de-DE" sz="1333" b="0" i="0" u="none" strike="noStrike" kern="1200" cap="none" spc="0" normalizeH="0" baseline="0" noProof="0" smtClean="0">
                <a:ln>
                  <a:noFill/>
                </a:ln>
                <a:solidFill>
                  <a:srgbClr val="819999"/>
                </a:solidFill>
                <a:effectLst/>
                <a:uLnTx/>
                <a:uFillTx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04.09.2024</a:t>
            </a:fld>
            <a:endParaRPr kumimoji="0" lang="de-DE" sz="1333" b="0" i="0" u="none" strike="noStrike" kern="1200" cap="none" spc="0" normalizeH="0" baseline="0" noProof="0">
              <a:ln>
                <a:noFill/>
              </a:ln>
              <a:solidFill>
                <a:srgbClr val="819999"/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EnBW DIN Pro" panose="020B0504020101020102" pitchFamily="34" charset="0"/>
            </a:endParaRPr>
          </a:p>
        </p:txBody>
      </p:sp>
      <p:pic>
        <p:nvPicPr>
          <p:cNvPr id="16" name="Grafik 1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49800C4-94E1-4DB2-A6F9-9E4C268C65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975" y="5450253"/>
            <a:ext cx="2511907" cy="578331"/>
          </a:xfrm>
          <a:prstGeom prst="rect">
            <a:avLst/>
          </a:prstGeom>
        </p:spPr>
      </p:pic>
      <p:pic>
        <p:nvPicPr>
          <p:cNvPr id="18" name="Grafik 1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9CABBF5-3D34-4C8E-AE31-0EA15510A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76330" l="2699" r="86662">
                        <a14:foregroundMark x1="46184" y1="21126" x2="37163" y2="22128"/>
                        <a14:foregroundMark x1="37163" y1="22128" x2="19352" y2="40632"/>
                        <a14:foregroundMark x1="19352" y1="40632" x2="18119" y2="45567"/>
                        <a14:foregroundMark x1="44410" y1="4318" x2="36700" y2="7633"/>
                        <a14:foregroundMark x1="36700" y1="7633" x2="31457" y2="8404"/>
                        <a14:foregroundMark x1="48342" y1="1465" x2="45875" y2="1619"/>
                        <a14:foregroundMark x1="59445" y1="4626" x2="81958" y2="18196"/>
                        <a14:foregroundMark x1="81958" y1="18196" x2="83732" y2="20971"/>
                        <a14:foregroundMark x1="11180" y1="23285" x2="5320" y2="29915"/>
                        <a14:foregroundMark x1="5320" y1="29915" x2="2699" y2="45952"/>
                        <a14:foregroundMark x1="3392" y1="57980" x2="5705" y2="66153"/>
                        <a14:foregroundMark x1="5705" y1="66153" x2="11025" y2="75867"/>
                        <a14:foregroundMark x1="70162" y1="8944" x2="84194" y2="18813"/>
                        <a14:foregroundMark x1="84194" y1="18813" x2="86662" y2="26754"/>
                        <a14:foregroundMark x1="86662" y1="26754" x2="86662" y2="26754"/>
                        <a14:foregroundMark x1="44179" y1="2467" x2="48034" y2="0"/>
                        <a14:foregroundMark x1="6708" y1="60139" x2="12799" y2="76330"/>
                        <a14:foregroundMark x1="9869" y1="69699" x2="16114" y2="75019"/>
                        <a14:foregroundMark x1="16114" y1="75019" x2="16423" y2="75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" t="166" r="18609" b="26565"/>
          <a:stretch/>
        </p:blipFill>
        <p:spPr>
          <a:xfrm>
            <a:off x="7364896" y="2517494"/>
            <a:ext cx="4822692" cy="43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9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031BA7E2-6135-4C5B-8E63-2EA7F49AA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76330" l="2699" r="86662">
                        <a14:foregroundMark x1="46184" y1="21126" x2="37163" y2="22128"/>
                        <a14:foregroundMark x1="37163" y1="22128" x2="19352" y2="40632"/>
                        <a14:foregroundMark x1="19352" y1="40632" x2="18119" y2="45567"/>
                        <a14:foregroundMark x1="44410" y1="4318" x2="36700" y2="7633"/>
                        <a14:foregroundMark x1="36700" y1="7633" x2="31457" y2="8404"/>
                        <a14:foregroundMark x1="48342" y1="1465" x2="45875" y2="1619"/>
                        <a14:foregroundMark x1="59445" y1="4626" x2="81958" y2="18196"/>
                        <a14:foregroundMark x1="81958" y1="18196" x2="83732" y2="20971"/>
                        <a14:foregroundMark x1="11180" y1="23285" x2="5320" y2="29915"/>
                        <a14:foregroundMark x1="5320" y1="29915" x2="2699" y2="45952"/>
                        <a14:foregroundMark x1="3392" y1="57980" x2="5705" y2="66153"/>
                        <a14:foregroundMark x1="5705" y1="66153" x2="11025" y2="75867"/>
                        <a14:foregroundMark x1="70162" y1="8944" x2="84194" y2="18813"/>
                        <a14:foregroundMark x1="84194" y1="18813" x2="86662" y2="26754"/>
                        <a14:foregroundMark x1="86662" y1="26754" x2="86662" y2="26754"/>
                        <a14:foregroundMark x1="44179" y1="2467" x2="48034" y2="0"/>
                        <a14:foregroundMark x1="6708" y1="60139" x2="12799" y2="76330"/>
                        <a14:foregroundMark x1="9869" y1="69699" x2="16114" y2="75019"/>
                        <a14:foregroundMark x1="16114" y1="75019" x2="16423" y2="75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" t="166" r="18609" b="26565"/>
          <a:stretch/>
        </p:blipFill>
        <p:spPr>
          <a:xfrm>
            <a:off x="7364896" y="2517494"/>
            <a:ext cx="4822692" cy="4355584"/>
          </a:xfrm>
          <a:prstGeom prst="rect">
            <a:avLst/>
          </a:prstGeom>
        </p:spPr>
      </p:pic>
      <p:sp>
        <p:nvSpPr>
          <p:cNvPr id="8" name="Textplatzhalter 8">
            <a:extLst>
              <a:ext uri="{FF2B5EF4-FFF2-40B4-BE49-F238E27FC236}">
                <a16:creationId xmlns:a16="http://schemas.microsoft.com/office/drawing/2014/main" id="{6D42D504-D864-46DF-BC21-8829159CFB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508" y="473420"/>
            <a:ext cx="7210611" cy="1854747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accent4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defRPr>
            </a:lvl1pPr>
            <a:lvl2pPr marL="0" indent="0">
              <a:buFontTx/>
              <a:buNone/>
              <a:defRPr sz="2000" cap="all" baseline="0">
                <a:gradFill flip="none" rotWithShape="1">
                  <a:gsLst>
                    <a:gs pos="0">
                      <a:srgbClr val="FF9900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atin typeface="EnBW DIN Pro" panose="020B0504020101020102" pitchFamily="34" charset="0"/>
                <a:cs typeface="EnBW DIN Pro" panose="020B0504020101020102" pitchFamily="34" charset="0"/>
              </a:defRPr>
            </a:lvl2pPr>
            <a:lvl3pPr marL="0" marR="0" indent="0" algn="l" defTabSz="609570" rtl="0" eaLnBrk="1" fontAlgn="auto" latinLnBrk="0" hangingPunct="1">
              <a:lnSpc>
                <a:spcPct val="100000"/>
              </a:lnSpc>
              <a:spcBef>
                <a:spcPts val="2667"/>
              </a:spcBef>
              <a:spcAft>
                <a:spcPts val="267"/>
              </a:spcAft>
              <a:buClrTx/>
              <a:buSzTx/>
              <a:buFontTx/>
              <a:buNone/>
              <a:tabLst/>
              <a:defRPr sz="1600" baseline="0">
                <a:solidFill>
                  <a:schemeClr val="tx2"/>
                </a:solidFill>
                <a:latin typeface="EnBW DIN Pro"/>
              </a:defRPr>
            </a:lvl3pPr>
          </a:lstStyle>
          <a:p>
            <a:pPr lvl="0"/>
            <a:r>
              <a:rPr lang="de-DE"/>
              <a:t>TITEL DER PRÄSENTATION</a:t>
            </a:r>
          </a:p>
        </p:txBody>
      </p:sp>
      <p:sp>
        <p:nvSpPr>
          <p:cNvPr id="28" name="Textplatzhalter 13">
            <a:extLst>
              <a:ext uri="{FF2B5EF4-FFF2-40B4-BE49-F238E27FC236}">
                <a16:creationId xmlns:a16="http://schemas.microsoft.com/office/drawing/2014/main" id="{C33EC31E-9FE2-40BC-AE9C-440A00BB5D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179" y="2575001"/>
            <a:ext cx="5646821" cy="774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400" cap="none" baseline="0">
                <a:solidFill>
                  <a:schemeClr val="tx1"/>
                </a:solidFill>
                <a:latin typeface="+mj-lt"/>
                <a:cs typeface="EnBW DIN Pro Medium" panose="020B0604020101020102" pitchFamily="34" charset="0"/>
              </a:defRPr>
            </a:lvl1pPr>
            <a:lvl5pPr marL="2438339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33" name="Textplatzhalter 13">
            <a:extLst>
              <a:ext uri="{FF2B5EF4-FFF2-40B4-BE49-F238E27FC236}">
                <a16:creationId xmlns:a16="http://schemas.microsoft.com/office/drawing/2014/main" id="{493C57B0-88D1-4BDB-88AF-DFCE3A8BDA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509" y="3625155"/>
            <a:ext cx="5068321" cy="4780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cap="none" baseline="0">
                <a:solidFill>
                  <a:schemeClr val="accent4"/>
                </a:solidFill>
                <a:latin typeface="+mj-lt"/>
                <a:cs typeface="EnBW DIN Pro" panose="020B0504020101020102" pitchFamily="34" charset="0"/>
              </a:defRPr>
            </a:lvl1pPr>
            <a:lvl5pPr marL="2438339" indent="0">
              <a:buNone/>
              <a:defRPr/>
            </a:lvl5pPr>
          </a:lstStyle>
          <a:p>
            <a:pPr lvl="0"/>
            <a:r>
              <a:rPr lang="de-DE"/>
              <a:t>Datum, Verfasser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1DB33D8-D85F-497F-A064-D9BEB4E010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35" y="5297143"/>
            <a:ext cx="1031290" cy="102839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C516966-9B32-4C33-84DC-076FAB95C4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16" y="3615755"/>
            <a:ext cx="1031151" cy="1028255"/>
          </a:xfrm>
          <a:prstGeom prst="rect">
            <a:avLst/>
          </a:prstGeom>
        </p:spPr>
      </p:pic>
      <p:pic>
        <p:nvPicPr>
          <p:cNvPr id="26" name="Grafik 2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0FC28A7-6590-4411-8BD6-55B29062B05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975" y="5450253"/>
            <a:ext cx="2511907" cy="5783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99B89EA-E11B-458E-90F3-324DD6277E6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452" y="2259809"/>
            <a:ext cx="1030876" cy="102798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A825993-F46F-4CAA-B46D-E800B5814B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92" y="1401502"/>
            <a:ext cx="1031777" cy="10296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31234FD-37DC-4B6C-BBC1-C941011494E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786" y="1315193"/>
            <a:ext cx="1032500" cy="10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0678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1EC22A-4C61-48DB-8017-06F8F06D9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183" y="461435"/>
            <a:ext cx="8658717" cy="451411"/>
          </a:xfrm>
          <a:prstGeom prst="rect">
            <a:avLst/>
          </a:prstGeom>
        </p:spPr>
        <p:txBody>
          <a:bodyPr anchor="t"/>
          <a:lstStyle>
            <a:lvl1pPr>
              <a:defRPr sz="3200" cap="none" baseline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defRPr>
            </a:lvl1pPr>
          </a:lstStyle>
          <a:p>
            <a:r>
              <a:rPr lang="de-DE"/>
              <a:t>INHALT/AGENDA/ÜBERSICHT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83F5B8C-F4EB-4667-905D-02B3CB362E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617" y="912846"/>
            <a:ext cx="8659283" cy="389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cap="none" baseline="0">
                <a:solidFill>
                  <a:schemeClr val="accent4"/>
                </a:solidFill>
                <a:latin typeface="EnBW DIN Pro" panose="020B0504020101020102" pitchFamily="34" charset="0"/>
                <a:cs typeface="EnBW DIN Pro Light" panose="020B0504020101010102" pitchFamily="34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9A16D383-0A2D-48C1-B2A5-CC969DA170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616" y="1912537"/>
            <a:ext cx="11245849" cy="4208427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457200" marR="0" indent="-45720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 lang="de-DE" sz="2400">
                <a:solidFill>
                  <a:schemeClr val="accent4"/>
                </a:solidFill>
                <a:latin typeface="+mj-lt"/>
              </a:defRPr>
            </a:lvl1pPr>
            <a:lvl2pPr marL="609585" marR="0" indent="0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FBBA00"/>
              </a:buClr>
              <a:buSzTx/>
              <a:buFont typeface="+mj-lt"/>
              <a:buNone/>
              <a:tabLst/>
              <a:def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</a:defRPr>
            </a:lvl2pPr>
            <a:lvl3pPr marL="1219170" marR="0" indent="0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FBBA00"/>
              </a:buClr>
              <a:buSzTx/>
              <a:buFont typeface="EnBW DIN Pro" panose="020B0504020101020102" pitchFamily="34" charset="0"/>
              <a:buNone/>
              <a:tabLst/>
              <a:defRPr sz="1400" baseline="0">
                <a:solidFill>
                  <a:schemeClr val="accent4"/>
                </a:solidFill>
                <a:latin typeface="+mj-lt"/>
              </a:defRPr>
            </a:lvl3pPr>
          </a:lstStyle>
          <a:p>
            <a:pPr lvl="0"/>
            <a:r>
              <a:rPr lang="de-DE"/>
              <a:t>Erster Programmpunkt</a:t>
            </a:r>
          </a:p>
          <a:p>
            <a:pPr lvl="1"/>
            <a:r>
              <a:rPr lang="de-DE"/>
              <a:t>   Zweite Ebene</a:t>
            </a:r>
          </a:p>
          <a:p>
            <a:pPr lvl="2"/>
            <a:r>
              <a:rPr lang="de-DE"/>
              <a:t>Dritte Ebene</a:t>
            </a:r>
          </a:p>
          <a:p>
            <a:pPr lvl="0"/>
            <a:r>
              <a:rPr lang="de-DE"/>
              <a:t>Zweiter Programmpunkt</a:t>
            </a:r>
          </a:p>
          <a:p>
            <a:pPr lvl="1"/>
            <a:r>
              <a:rPr lang="de-DE"/>
              <a:t>   Zweite Ebene</a:t>
            </a:r>
          </a:p>
          <a:p>
            <a:pPr lvl="2"/>
            <a:r>
              <a:rPr lang="de-DE"/>
              <a:t>Dritte Ebene</a:t>
            </a:r>
          </a:p>
          <a:p>
            <a:pPr lvl="0"/>
            <a:r>
              <a:rPr lang="de-DE"/>
              <a:t>Dritter Programmpunkt</a:t>
            </a:r>
          </a:p>
          <a:p>
            <a:pPr lvl="1"/>
            <a:r>
              <a:rPr lang="de-DE"/>
              <a:t>   Zweite Ebene</a:t>
            </a:r>
          </a:p>
          <a:p>
            <a:pPr lvl="2"/>
            <a:r>
              <a:rPr lang="de-DE"/>
              <a:t>Dritte Ebene</a:t>
            </a:r>
          </a:p>
          <a:p>
            <a:pPr marL="285750" indent="-285750">
              <a:buClr>
                <a:schemeClr val="accent1"/>
              </a:buClr>
              <a:buFont typeface="EnBW DIN Pro Light" panose="020B0504020101010102" pitchFamily="34" charset="0"/>
              <a:buChar char="›"/>
            </a:pPr>
            <a:endParaRPr lang="de-DE">
              <a:latin typeface="+mj-lt"/>
            </a:endParaRP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741FBF01-55E5-4024-804D-EAE0CBA773E2}"/>
              </a:ext>
            </a:extLst>
          </p:cNvPr>
          <p:cNvSpPr txBox="1">
            <a:spLocks/>
          </p:cNvSpPr>
          <p:nvPr userDrawn="1"/>
        </p:nvSpPr>
        <p:spPr>
          <a:xfrm>
            <a:off x="8967537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33" kern="1200">
                <a:solidFill>
                  <a:schemeClr val="tx1">
                    <a:tint val="75000"/>
                  </a:schemeClr>
                </a:solidFill>
                <a:latin typeface="EnBW DIN Pro" panose="020B0504020101020102" pitchFamily="34" charset="0"/>
                <a:ea typeface="+mn-ea"/>
                <a:cs typeface="EnBW DIN Pro" panose="020B050402010102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3F886-7A0A-4056-BCE5-4796EF397E74}" type="slidenum">
              <a:rPr kumimoji="0" lang="de-DE" sz="1333" b="0" i="0" u="none" strike="noStrike" kern="1200" cap="none" spc="0" normalizeH="0" baseline="0" noProof="0" smtClean="0">
                <a:ln>
                  <a:noFill/>
                </a:ln>
                <a:solidFill>
                  <a:srgbClr val="3B3B3B">
                    <a:tint val="75000"/>
                  </a:srgbClr>
                </a:solidFill>
                <a:effectLst/>
                <a:uLnTx/>
                <a:uFillTx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333" b="0" i="0" u="none" strike="noStrike" kern="1200" cap="none" spc="0" normalizeH="0" baseline="0" noProof="0">
              <a:ln>
                <a:noFill/>
              </a:ln>
              <a:solidFill>
                <a:srgbClr val="3B3B3B">
                  <a:tint val="75000"/>
                </a:srgbClr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EnBW DIN Pro" panose="020B0504020101020102" pitchFamily="34" charset="0"/>
            </a:endParaRPr>
          </a:p>
        </p:txBody>
      </p:sp>
      <p:sp>
        <p:nvSpPr>
          <p:cNvPr id="13" name="Datumsplatzhalter 4">
            <a:extLst>
              <a:ext uri="{FF2B5EF4-FFF2-40B4-BE49-F238E27FC236}">
                <a16:creationId xmlns:a16="http://schemas.microsoft.com/office/drawing/2014/main" id="{772EA14F-77CA-48D3-A604-72F1D9399005}"/>
              </a:ext>
            </a:extLst>
          </p:cNvPr>
          <p:cNvSpPr txBox="1">
            <a:spLocks/>
          </p:cNvSpPr>
          <p:nvPr userDrawn="1"/>
        </p:nvSpPr>
        <p:spPr>
          <a:xfrm>
            <a:off x="446617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33" kern="1200">
                <a:solidFill>
                  <a:schemeClr val="accent4"/>
                </a:solidFill>
                <a:latin typeface="EnBW DIN Pro" panose="020B0504020101020102" pitchFamily="34" charset="0"/>
                <a:ea typeface="+mn-ea"/>
                <a:cs typeface="EnBW DIN Pro" panose="020B050402010102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533A3-3FF6-4797-ABF7-50F1D003B8BD}" type="datetime1">
              <a:rPr kumimoji="0" lang="de-DE" sz="1333" b="0" i="0" u="none" strike="noStrike" kern="1200" cap="none" spc="0" normalizeH="0" baseline="0" noProof="0" smtClean="0">
                <a:ln>
                  <a:noFill/>
                </a:ln>
                <a:solidFill>
                  <a:srgbClr val="819999"/>
                </a:solidFill>
                <a:effectLst/>
                <a:uLnTx/>
                <a:uFillTx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04.09.2024</a:t>
            </a:fld>
            <a:endParaRPr kumimoji="0" lang="de-DE" sz="1333" b="0" i="0" u="none" strike="noStrike" kern="1200" cap="none" spc="0" normalizeH="0" baseline="0" noProof="0">
              <a:ln>
                <a:noFill/>
              </a:ln>
              <a:solidFill>
                <a:srgbClr val="819999"/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EnBW DIN Pro" panose="020B0504020101020102" pitchFamily="34" charset="0"/>
            </a:endParaRPr>
          </a:p>
        </p:txBody>
      </p:sp>
      <p:pic>
        <p:nvPicPr>
          <p:cNvPr id="4" name="Grafik 3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533B8AB8-F1F3-45D5-AA8B-2E655B331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205" y="396975"/>
            <a:ext cx="2197612" cy="5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22857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D5452D23-648C-4E6A-B9F0-6E411DFB1A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183" y="470960"/>
            <a:ext cx="8658717" cy="451411"/>
          </a:xfrm>
          <a:prstGeom prst="rect">
            <a:avLst/>
          </a:prstGeom>
        </p:spPr>
        <p:txBody>
          <a:bodyPr anchor="t"/>
          <a:lstStyle>
            <a:lvl1pPr>
              <a:defRPr sz="3200" cap="none" baseline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84CFD254-9D76-431F-9DDA-DA023B0EEC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617" y="922371"/>
            <a:ext cx="8659283" cy="389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cap="none" baseline="0">
                <a:solidFill>
                  <a:schemeClr val="accent4"/>
                </a:solidFill>
                <a:latin typeface="EnBW DIN Pro" panose="020B0504020101020102" pitchFamily="34" charset="0"/>
                <a:cs typeface="EnBW DIN Pro Light" panose="020B0504020101010102" pitchFamily="34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EF023427-B687-41E1-A1BC-9FED49E60F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617" y="1905001"/>
            <a:ext cx="11245849" cy="4210050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85750" marR="0" indent="-28575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EnBW DIN Pro Light" panose="020B0504020101010102" pitchFamily="34" charset="0"/>
              <a:buChar char="›"/>
              <a:tabLst/>
              <a:defRPr lang="de-DE" sz="2400">
                <a:solidFill>
                  <a:schemeClr val="accent4"/>
                </a:solidFill>
                <a:latin typeface="+mj-lt"/>
              </a:defRPr>
            </a:lvl1pPr>
            <a:lvl2pPr marL="914377" marR="0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tx1"/>
              </a:buClr>
              <a:buSzTx/>
              <a:buFont typeface="EnBW DIN Pro" panose="020B0504020101020102" pitchFamily="34" charset="0"/>
              <a:buChar char="›"/>
              <a:tabLst/>
              <a:def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</a:defRPr>
            </a:lvl2pPr>
            <a:lvl3pPr marL="1523962" marR="0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FBBA00"/>
              </a:buClr>
              <a:buSzTx/>
              <a:buFont typeface="EnBW DIN Pro" panose="020B0504020101020102" pitchFamily="34" charset="0"/>
              <a:buChar char="›"/>
              <a:tabLst/>
              <a:defRPr sz="1400" baseline="0">
                <a:solidFill>
                  <a:schemeClr val="accent4"/>
                </a:solidFill>
                <a:latin typeface="EnBW DIN Pro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41712D21-5BCD-4995-BC39-AC52DAA7B77E}"/>
              </a:ext>
            </a:extLst>
          </p:cNvPr>
          <p:cNvSpPr txBox="1">
            <a:spLocks/>
          </p:cNvSpPr>
          <p:nvPr userDrawn="1"/>
        </p:nvSpPr>
        <p:spPr>
          <a:xfrm>
            <a:off x="8967537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33" kern="1200">
                <a:solidFill>
                  <a:schemeClr val="tx1">
                    <a:tint val="75000"/>
                  </a:schemeClr>
                </a:solidFill>
                <a:latin typeface="EnBW DIN Pro" panose="020B0504020101020102" pitchFamily="34" charset="0"/>
                <a:ea typeface="+mn-ea"/>
                <a:cs typeface="EnBW DIN Pro" panose="020B050402010102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3F886-7A0A-4056-BCE5-4796EF397E74}" type="slidenum">
              <a:rPr kumimoji="0" lang="de-DE" sz="1333" b="0" i="0" u="none" strike="noStrike" kern="1200" cap="none" spc="0" normalizeH="0" baseline="0" noProof="0" smtClean="0">
                <a:ln>
                  <a:noFill/>
                </a:ln>
                <a:solidFill>
                  <a:srgbClr val="3B3B3B">
                    <a:tint val="75000"/>
                  </a:srgbClr>
                </a:solidFill>
                <a:effectLst/>
                <a:uLnTx/>
                <a:uFillTx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333" b="0" i="0" u="none" strike="noStrike" kern="1200" cap="none" spc="0" normalizeH="0" baseline="0" noProof="0">
              <a:ln>
                <a:noFill/>
              </a:ln>
              <a:solidFill>
                <a:srgbClr val="3B3B3B">
                  <a:tint val="75000"/>
                </a:srgbClr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EnBW DIN Pro" panose="020B0504020101020102" pitchFamily="34" charset="0"/>
            </a:endParaRPr>
          </a:p>
        </p:txBody>
      </p:sp>
      <p:sp>
        <p:nvSpPr>
          <p:cNvPr id="13" name="Datumsplatzhalter 4">
            <a:extLst>
              <a:ext uri="{FF2B5EF4-FFF2-40B4-BE49-F238E27FC236}">
                <a16:creationId xmlns:a16="http://schemas.microsoft.com/office/drawing/2014/main" id="{0A1A87A2-2B68-47F9-9ACF-D0D40A2230E9}"/>
              </a:ext>
            </a:extLst>
          </p:cNvPr>
          <p:cNvSpPr txBox="1">
            <a:spLocks/>
          </p:cNvSpPr>
          <p:nvPr userDrawn="1"/>
        </p:nvSpPr>
        <p:spPr>
          <a:xfrm>
            <a:off x="446617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33" kern="1200">
                <a:solidFill>
                  <a:schemeClr val="accent4"/>
                </a:solidFill>
                <a:latin typeface="EnBW DIN Pro" panose="020B0504020101020102" pitchFamily="34" charset="0"/>
                <a:ea typeface="+mn-ea"/>
                <a:cs typeface="EnBW DIN Pro" panose="020B050402010102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533A3-3FF6-4797-ABF7-50F1D003B8BD}" type="datetime1">
              <a:rPr kumimoji="0" lang="de-DE" sz="1333" b="0" i="0" u="none" strike="noStrike" kern="1200" cap="none" spc="0" normalizeH="0" baseline="0" noProof="0" smtClean="0">
                <a:ln>
                  <a:noFill/>
                </a:ln>
                <a:solidFill>
                  <a:srgbClr val="819999"/>
                </a:solidFill>
                <a:effectLst/>
                <a:uLnTx/>
                <a:uFillTx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04.09.2024</a:t>
            </a:fld>
            <a:endParaRPr kumimoji="0" lang="de-DE" sz="1333" b="0" i="0" u="none" strike="noStrike" kern="1200" cap="none" spc="0" normalizeH="0" baseline="0" noProof="0">
              <a:ln>
                <a:noFill/>
              </a:ln>
              <a:solidFill>
                <a:srgbClr val="819999"/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EnBW DIN Pro" panose="020B0504020101020102" pitchFamily="34" charset="0"/>
            </a:endParaRPr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1E6CD63-B8AC-4457-B48D-D99211C73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205" y="396975"/>
            <a:ext cx="2197612" cy="5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33678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66652E-7B3A-401A-8BA5-240653EC9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618" y="1904923"/>
            <a:ext cx="5538538" cy="5660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  <a:latin typeface="+mj-lt"/>
                <a:cs typeface="EnBW DIN Pro Light" panose="020B0504020101010102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308518F-59DC-441B-8CE0-69ACD53D06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8181" y="1904923"/>
            <a:ext cx="5538537" cy="56605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  <a:latin typeface="+mj-lt"/>
                <a:cs typeface="EnBW DIN Pro Light" panose="020B0504020101010102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F0D67F70-5C8E-497F-B40C-C33B808324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183" y="470960"/>
            <a:ext cx="8658717" cy="451411"/>
          </a:xfrm>
          <a:prstGeom prst="rect">
            <a:avLst/>
          </a:prstGeom>
        </p:spPr>
        <p:txBody>
          <a:bodyPr anchor="t"/>
          <a:lstStyle>
            <a:lvl1pPr>
              <a:defRPr sz="3200" cap="none" baseline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15" name="Textplatzhalter 19">
            <a:extLst>
              <a:ext uri="{FF2B5EF4-FFF2-40B4-BE49-F238E27FC236}">
                <a16:creationId xmlns:a16="http://schemas.microsoft.com/office/drawing/2014/main" id="{2FC59952-86F1-4AD1-B9FB-242244D99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617" y="922371"/>
            <a:ext cx="8659283" cy="389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cap="none" baseline="0">
                <a:solidFill>
                  <a:schemeClr val="accent4"/>
                </a:solidFill>
                <a:latin typeface="EnBW DIN Pro" panose="020B0504020101020102" pitchFamily="34" charset="0"/>
                <a:cs typeface="EnBW DIN Pro Light" panose="020B0504020101010102" pitchFamily="34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13EEC9B1-97EB-4379-B15D-9C407CE294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3163" y="2464347"/>
            <a:ext cx="5538537" cy="3650703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85750" marR="0" indent="-28575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F4BC16"/>
              </a:buClr>
              <a:buSzTx/>
              <a:buFont typeface="EnBW DIN Pro Light" panose="020B0504020101010102" pitchFamily="34" charset="0"/>
              <a:buChar char="›"/>
              <a:tabLst/>
              <a:defRPr lang="de-DE" sz="1800">
                <a:solidFill>
                  <a:schemeClr val="accent4"/>
                </a:solidFill>
                <a:latin typeface="+mj-lt"/>
              </a:defRPr>
            </a:lvl1pPr>
            <a:lvl2pPr marL="914377" marR="0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F4BC16"/>
              </a:buClr>
              <a:buSzTx/>
              <a:buFont typeface="EnBW DIN Pro" panose="020B0504020101020102" pitchFamily="34" charset="0"/>
              <a:buChar char="›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</a:defRPr>
            </a:lvl2pPr>
            <a:lvl3pPr marL="1523962" marR="0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FBBA00"/>
              </a:buClr>
              <a:buSzTx/>
              <a:buFont typeface="EnBW DIN Pro" panose="020B0504020101020102" pitchFamily="34" charset="0"/>
              <a:buChar char="›"/>
              <a:tabLst/>
              <a:defRPr sz="1600" baseline="0">
                <a:solidFill>
                  <a:schemeClr val="tx2"/>
                </a:solidFill>
                <a:latin typeface="EnBW DIN Pro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>
              <a:latin typeface="+mj-lt"/>
            </a:endParaRP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9D430925-1A4B-4AF1-B07E-83CCA7F07E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4725" y="2464346"/>
            <a:ext cx="5538537" cy="3650703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85750" marR="0" indent="-28575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EnBW DIN Pro Light" panose="020B0504020101010102" pitchFamily="34" charset="0"/>
              <a:buChar char="›"/>
              <a:tabLst/>
              <a:defRPr lang="de-DE" sz="1800">
                <a:solidFill>
                  <a:schemeClr val="accent4"/>
                </a:solidFill>
                <a:latin typeface="+mj-lt"/>
              </a:defRPr>
            </a:lvl1pPr>
            <a:lvl2pPr marL="914377" marR="0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tx1"/>
              </a:buClr>
              <a:buSzTx/>
              <a:buFont typeface="EnBW DIN Pro" panose="020B0504020101020102" pitchFamily="34" charset="0"/>
              <a:buChar char="›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</a:defRPr>
            </a:lvl2pPr>
            <a:lvl3pPr marL="1523962" marR="0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FBBA00"/>
              </a:buClr>
              <a:buSzTx/>
              <a:buFont typeface="EnBW DIN Pro" panose="020B0504020101020102" pitchFamily="34" charset="0"/>
              <a:buChar char="›"/>
              <a:tabLst/>
              <a:defRPr sz="1600" baseline="0">
                <a:solidFill>
                  <a:schemeClr val="tx2"/>
                </a:solidFill>
                <a:latin typeface="EnBW DIN Pro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>
              <a:latin typeface="+mj-lt"/>
            </a:endParaRP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3EB4A06D-2A06-476B-943F-D4F193C06462}"/>
              </a:ext>
            </a:extLst>
          </p:cNvPr>
          <p:cNvSpPr txBox="1">
            <a:spLocks/>
          </p:cNvSpPr>
          <p:nvPr userDrawn="1"/>
        </p:nvSpPr>
        <p:spPr>
          <a:xfrm>
            <a:off x="8967537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33" kern="1200">
                <a:solidFill>
                  <a:schemeClr val="tx1">
                    <a:tint val="75000"/>
                  </a:schemeClr>
                </a:solidFill>
                <a:latin typeface="EnBW DIN Pro" panose="020B0504020101020102" pitchFamily="34" charset="0"/>
                <a:ea typeface="+mn-ea"/>
                <a:cs typeface="EnBW DIN Pro" panose="020B050402010102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3F886-7A0A-4056-BCE5-4796EF397E74}" type="slidenum">
              <a:rPr kumimoji="0" lang="de-DE" sz="1333" b="0" i="0" u="none" strike="noStrike" kern="1200" cap="none" spc="0" normalizeH="0" baseline="0" noProof="0" smtClean="0">
                <a:ln>
                  <a:noFill/>
                </a:ln>
                <a:solidFill>
                  <a:srgbClr val="3B3B3B">
                    <a:tint val="75000"/>
                  </a:srgbClr>
                </a:solidFill>
                <a:effectLst/>
                <a:uLnTx/>
                <a:uFillTx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333" b="0" i="0" u="none" strike="noStrike" kern="1200" cap="none" spc="0" normalizeH="0" baseline="0" noProof="0">
              <a:ln>
                <a:noFill/>
              </a:ln>
              <a:solidFill>
                <a:srgbClr val="3B3B3B">
                  <a:tint val="75000"/>
                </a:srgbClr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EnBW DIN Pro" panose="020B0504020101020102" pitchFamily="34" charset="0"/>
            </a:endParaRPr>
          </a:p>
        </p:txBody>
      </p:sp>
      <p:sp>
        <p:nvSpPr>
          <p:cNvPr id="17" name="Datumsplatzhalter 4">
            <a:extLst>
              <a:ext uri="{FF2B5EF4-FFF2-40B4-BE49-F238E27FC236}">
                <a16:creationId xmlns:a16="http://schemas.microsoft.com/office/drawing/2014/main" id="{51144C74-BF7E-4091-AACE-7BBC8764C163}"/>
              </a:ext>
            </a:extLst>
          </p:cNvPr>
          <p:cNvSpPr txBox="1">
            <a:spLocks/>
          </p:cNvSpPr>
          <p:nvPr userDrawn="1"/>
        </p:nvSpPr>
        <p:spPr>
          <a:xfrm>
            <a:off x="446617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33" kern="1200">
                <a:solidFill>
                  <a:schemeClr val="accent4"/>
                </a:solidFill>
                <a:latin typeface="EnBW DIN Pro" panose="020B0504020101020102" pitchFamily="34" charset="0"/>
                <a:ea typeface="+mn-ea"/>
                <a:cs typeface="EnBW DIN Pro" panose="020B050402010102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533A3-3FF6-4797-ABF7-50F1D003B8BD}" type="datetime1">
              <a:rPr kumimoji="0" lang="de-DE" sz="1333" b="0" i="0" u="none" strike="noStrike" kern="1200" cap="none" spc="0" normalizeH="0" baseline="0" noProof="0" smtClean="0">
                <a:ln>
                  <a:noFill/>
                </a:ln>
                <a:solidFill>
                  <a:srgbClr val="819999"/>
                </a:solidFill>
                <a:effectLst/>
                <a:uLnTx/>
                <a:uFillTx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04.09.2024</a:t>
            </a:fld>
            <a:endParaRPr kumimoji="0" lang="de-DE" sz="1333" b="0" i="0" u="none" strike="noStrike" kern="1200" cap="none" spc="0" normalizeH="0" baseline="0" noProof="0">
              <a:ln>
                <a:noFill/>
              </a:ln>
              <a:solidFill>
                <a:srgbClr val="819999"/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EnBW DIN Pro" panose="020B0504020101020102" pitchFamily="34" charset="0"/>
            </a:endParaRPr>
          </a:p>
        </p:txBody>
      </p:sp>
      <p:pic>
        <p:nvPicPr>
          <p:cNvPr id="19" name="Grafik 1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4C29F13-1288-4389-8CBA-519DB522F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205" y="396975"/>
            <a:ext cx="2197612" cy="5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718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_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3F062279-C354-4C28-8919-72B0B8FC0F4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6616" y="1647825"/>
            <a:ext cx="7535333" cy="44456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de-DE"/>
              <a:t>Bild / IQ Screenshot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ECAA441-1E25-4EE3-9B33-BF5E8E691B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183" y="470960"/>
            <a:ext cx="8658717" cy="451411"/>
          </a:xfrm>
          <a:prstGeom prst="rect">
            <a:avLst/>
          </a:prstGeom>
        </p:spPr>
        <p:txBody>
          <a:bodyPr anchor="t"/>
          <a:lstStyle>
            <a:lvl1pPr>
              <a:defRPr sz="3200" cap="none" baseline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14" name="Textplatzhalter 19">
            <a:extLst>
              <a:ext uri="{FF2B5EF4-FFF2-40B4-BE49-F238E27FC236}">
                <a16:creationId xmlns:a16="http://schemas.microsoft.com/office/drawing/2014/main" id="{7DE26B51-5C99-4EEC-83AE-2B73419A45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617" y="922371"/>
            <a:ext cx="8659283" cy="389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cap="none" baseline="0">
                <a:solidFill>
                  <a:schemeClr val="accent4"/>
                </a:solidFill>
                <a:latin typeface="EnBW DIN Pro" panose="020B0504020101020102" pitchFamily="34" charset="0"/>
                <a:cs typeface="EnBW DIN Pro Light" panose="020B0504020101010102" pitchFamily="34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63F29421-C9AB-42F8-AD78-C07D97A4AB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3399" y="1647824"/>
            <a:ext cx="3557337" cy="4434063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85750" marR="0" indent="-28575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EnBW DIN Pro Light" panose="020B0504020101010102" pitchFamily="34" charset="0"/>
              <a:buChar char="›"/>
              <a:tabLst/>
              <a:defRPr lang="de-DE" sz="2400">
                <a:solidFill>
                  <a:schemeClr val="accent4"/>
                </a:solidFill>
                <a:latin typeface="+mj-lt"/>
              </a:defRPr>
            </a:lvl1pPr>
            <a:lvl2pPr marL="914377" marR="0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tx1"/>
              </a:buClr>
              <a:buSzTx/>
              <a:buFont typeface="EnBW DIN Pro" panose="020B0504020101020102" pitchFamily="34" charset="0"/>
              <a:buChar char="›"/>
              <a:tabLst/>
              <a:def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</a:defRPr>
            </a:lvl2pPr>
            <a:lvl3pPr marL="1523962" marR="0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FBBA00"/>
              </a:buClr>
              <a:buSzTx/>
              <a:buFont typeface="EnBW DIN Pro" panose="020B0504020101020102" pitchFamily="34" charset="0"/>
              <a:buChar char="›"/>
              <a:tabLst/>
              <a:defRPr sz="1600" baseline="0">
                <a:solidFill>
                  <a:schemeClr val="tx2"/>
                </a:solidFill>
                <a:latin typeface="EnBW DIN Pro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2027E2DD-3233-4BF3-83F0-DF3F1CCD7948}"/>
              </a:ext>
            </a:extLst>
          </p:cNvPr>
          <p:cNvSpPr txBox="1">
            <a:spLocks/>
          </p:cNvSpPr>
          <p:nvPr userDrawn="1"/>
        </p:nvSpPr>
        <p:spPr>
          <a:xfrm>
            <a:off x="8967537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33" kern="1200">
                <a:solidFill>
                  <a:schemeClr val="tx1">
                    <a:tint val="75000"/>
                  </a:schemeClr>
                </a:solidFill>
                <a:latin typeface="EnBW DIN Pro" panose="020B0504020101020102" pitchFamily="34" charset="0"/>
                <a:ea typeface="+mn-ea"/>
                <a:cs typeface="EnBW DIN Pro" panose="020B050402010102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3F886-7A0A-4056-BCE5-4796EF397E74}" type="slidenum">
              <a:rPr kumimoji="0" lang="de-DE" sz="1333" b="0" i="0" u="none" strike="noStrike" kern="1200" cap="none" spc="0" normalizeH="0" baseline="0" noProof="0" smtClean="0">
                <a:ln>
                  <a:noFill/>
                </a:ln>
                <a:solidFill>
                  <a:srgbClr val="3B3B3B">
                    <a:tint val="75000"/>
                  </a:srgbClr>
                </a:solidFill>
                <a:effectLst/>
                <a:uLnTx/>
                <a:uFillTx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333" b="0" i="0" u="none" strike="noStrike" kern="1200" cap="none" spc="0" normalizeH="0" baseline="0" noProof="0">
              <a:ln>
                <a:noFill/>
              </a:ln>
              <a:solidFill>
                <a:srgbClr val="3B3B3B">
                  <a:tint val="75000"/>
                </a:srgbClr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EnBW DIN Pro" panose="020B0504020101020102" pitchFamily="34" charset="0"/>
            </a:endParaRPr>
          </a:p>
        </p:txBody>
      </p:sp>
      <p:sp>
        <p:nvSpPr>
          <p:cNvPr id="15" name="Datumsplatzhalter 4">
            <a:extLst>
              <a:ext uri="{FF2B5EF4-FFF2-40B4-BE49-F238E27FC236}">
                <a16:creationId xmlns:a16="http://schemas.microsoft.com/office/drawing/2014/main" id="{7828A706-EED7-4856-82DC-5552305254BA}"/>
              </a:ext>
            </a:extLst>
          </p:cNvPr>
          <p:cNvSpPr txBox="1">
            <a:spLocks/>
          </p:cNvSpPr>
          <p:nvPr userDrawn="1"/>
        </p:nvSpPr>
        <p:spPr>
          <a:xfrm>
            <a:off x="446617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33" kern="1200">
                <a:solidFill>
                  <a:schemeClr val="accent4"/>
                </a:solidFill>
                <a:latin typeface="EnBW DIN Pro" panose="020B0504020101020102" pitchFamily="34" charset="0"/>
                <a:ea typeface="+mn-ea"/>
                <a:cs typeface="EnBW DIN Pro" panose="020B050402010102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533A3-3FF6-4797-ABF7-50F1D003B8BD}" type="datetime1">
              <a:rPr kumimoji="0" lang="de-DE" sz="1333" b="0" i="0" u="none" strike="noStrike" kern="1200" cap="none" spc="0" normalizeH="0" baseline="0" noProof="0" smtClean="0">
                <a:ln>
                  <a:noFill/>
                </a:ln>
                <a:solidFill>
                  <a:srgbClr val="819999"/>
                </a:solidFill>
                <a:effectLst/>
                <a:uLnTx/>
                <a:uFillTx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04.09.2024</a:t>
            </a:fld>
            <a:endParaRPr kumimoji="0" lang="de-DE" sz="1333" b="0" i="0" u="none" strike="noStrike" kern="1200" cap="none" spc="0" normalizeH="0" baseline="0" noProof="0">
              <a:ln>
                <a:noFill/>
              </a:ln>
              <a:solidFill>
                <a:srgbClr val="819999"/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EnBW DIN Pro" panose="020B0504020101020102" pitchFamily="34" charset="0"/>
            </a:endParaRPr>
          </a:p>
        </p:txBody>
      </p:sp>
      <p:pic>
        <p:nvPicPr>
          <p:cNvPr id="17" name="Grafik 1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9CB3D2B5-37FA-418F-A4F2-B57665184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205" y="396975"/>
            <a:ext cx="2197612" cy="5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8915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_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3F062279-C354-4C28-8919-72B0B8FC0F4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6618" y="1605806"/>
            <a:ext cx="6834715" cy="296619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de-DE"/>
              <a:t>Bild 1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D2EECDC-F866-45DD-8F15-564ECEDA4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183" y="470960"/>
            <a:ext cx="8658717" cy="451411"/>
          </a:xfrm>
          <a:prstGeom prst="rect">
            <a:avLst/>
          </a:prstGeom>
        </p:spPr>
        <p:txBody>
          <a:bodyPr anchor="t"/>
          <a:lstStyle>
            <a:lvl1pPr>
              <a:defRPr sz="3200" cap="none" baseline="0">
                <a:solidFill>
                  <a:schemeClr val="tx1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defRPr>
            </a:lvl1pPr>
          </a:lstStyle>
          <a:p>
            <a:r>
              <a:rPr lang="de-DE"/>
              <a:t>FOLIENÜBERSCHRIFT</a:t>
            </a:r>
          </a:p>
        </p:txBody>
      </p:sp>
      <p:sp>
        <p:nvSpPr>
          <p:cNvPr id="15" name="Textplatzhalter 19">
            <a:extLst>
              <a:ext uri="{FF2B5EF4-FFF2-40B4-BE49-F238E27FC236}">
                <a16:creationId xmlns:a16="http://schemas.microsoft.com/office/drawing/2014/main" id="{DB70837A-BE0F-4D21-A7A3-1B888EF713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617" y="922371"/>
            <a:ext cx="8659283" cy="389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cap="none" baseline="0">
                <a:solidFill>
                  <a:schemeClr val="accent4"/>
                </a:solidFill>
                <a:latin typeface="EnBW DIN Pro" panose="020B0504020101020102" pitchFamily="34" charset="0"/>
                <a:cs typeface="EnBW DIN Pro Light" panose="020B0504020101010102" pitchFamily="34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D86D5E27-811C-4C18-B6AD-49D682F433FA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459133" y="1604030"/>
            <a:ext cx="4233333" cy="296619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de-DE"/>
              <a:t>Optional Bild 2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F11142C0-A8F0-45C2-87FC-4235C167AC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6617" y="4732149"/>
            <a:ext cx="11264120" cy="1349738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85750" marR="0" indent="-28575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EnBW DIN Pro Light" panose="020B0504020101010102" pitchFamily="34" charset="0"/>
              <a:buChar char="›"/>
              <a:tabLst/>
              <a:defRPr lang="de-DE" sz="2400">
                <a:solidFill>
                  <a:schemeClr val="accent4"/>
                </a:solidFill>
                <a:latin typeface="+mj-lt"/>
              </a:defRPr>
            </a:lvl1pPr>
            <a:lvl2pPr marL="914377" marR="0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tx1"/>
              </a:buClr>
              <a:buSzTx/>
              <a:buFont typeface="EnBW DIN Pro" panose="020B0504020101020102" pitchFamily="34" charset="0"/>
              <a:buChar char="›"/>
              <a:tabLst/>
              <a:def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</a:defRPr>
            </a:lvl2pPr>
            <a:lvl3pPr marL="1523962" marR="0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FBBA00"/>
              </a:buClr>
              <a:buSzTx/>
              <a:buFont typeface="EnBW DIN Pro" panose="020B0504020101020102" pitchFamily="34" charset="0"/>
              <a:buChar char="›"/>
              <a:tabLst/>
              <a:defRPr sz="1600" baseline="0">
                <a:solidFill>
                  <a:schemeClr val="tx2"/>
                </a:solidFill>
                <a:latin typeface="EnBW DIN Pro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B951D9C7-E37F-4045-86FB-9D0D35BD17DA}"/>
              </a:ext>
            </a:extLst>
          </p:cNvPr>
          <p:cNvSpPr txBox="1">
            <a:spLocks/>
          </p:cNvSpPr>
          <p:nvPr userDrawn="1"/>
        </p:nvSpPr>
        <p:spPr>
          <a:xfrm>
            <a:off x="8967537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33" kern="1200">
                <a:solidFill>
                  <a:schemeClr val="tx1">
                    <a:tint val="75000"/>
                  </a:schemeClr>
                </a:solidFill>
                <a:latin typeface="EnBW DIN Pro" panose="020B0504020101020102" pitchFamily="34" charset="0"/>
                <a:ea typeface="+mn-ea"/>
                <a:cs typeface="EnBW DIN Pro" panose="020B050402010102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3F886-7A0A-4056-BCE5-4796EF397E74}" type="slidenum">
              <a:rPr kumimoji="0" lang="de-DE" sz="1333" b="0" i="0" u="none" strike="noStrike" kern="1200" cap="none" spc="0" normalizeH="0" baseline="0" noProof="0" smtClean="0">
                <a:ln>
                  <a:noFill/>
                </a:ln>
                <a:solidFill>
                  <a:srgbClr val="3B3B3B">
                    <a:tint val="75000"/>
                  </a:srgbClr>
                </a:solidFill>
                <a:effectLst/>
                <a:uLnTx/>
                <a:uFillTx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333" b="0" i="0" u="none" strike="noStrike" kern="1200" cap="none" spc="0" normalizeH="0" baseline="0" noProof="0">
              <a:ln>
                <a:noFill/>
              </a:ln>
              <a:solidFill>
                <a:srgbClr val="3B3B3B">
                  <a:tint val="75000"/>
                </a:srgbClr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EnBW DIN Pro" panose="020B0504020101020102" pitchFamily="34" charset="0"/>
            </a:endParaRPr>
          </a:p>
        </p:txBody>
      </p:sp>
      <p:sp>
        <p:nvSpPr>
          <p:cNvPr id="18" name="Datumsplatzhalter 4">
            <a:extLst>
              <a:ext uri="{FF2B5EF4-FFF2-40B4-BE49-F238E27FC236}">
                <a16:creationId xmlns:a16="http://schemas.microsoft.com/office/drawing/2014/main" id="{1F3E213B-4388-4983-AE2C-071F46CD9C1E}"/>
              </a:ext>
            </a:extLst>
          </p:cNvPr>
          <p:cNvSpPr txBox="1">
            <a:spLocks/>
          </p:cNvSpPr>
          <p:nvPr userDrawn="1"/>
        </p:nvSpPr>
        <p:spPr>
          <a:xfrm>
            <a:off x="446617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33" kern="1200">
                <a:solidFill>
                  <a:schemeClr val="accent4"/>
                </a:solidFill>
                <a:latin typeface="EnBW DIN Pro" panose="020B0504020101020102" pitchFamily="34" charset="0"/>
                <a:ea typeface="+mn-ea"/>
                <a:cs typeface="EnBW DIN Pro" panose="020B050402010102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533A3-3FF6-4797-ABF7-50F1D003B8BD}" type="datetime1">
              <a:rPr kumimoji="0" lang="de-DE" sz="1333" b="0" i="0" u="none" strike="noStrike" kern="1200" cap="none" spc="0" normalizeH="0" baseline="0" noProof="0" smtClean="0">
                <a:ln>
                  <a:noFill/>
                </a:ln>
                <a:solidFill>
                  <a:srgbClr val="819999"/>
                </a:solidFill>
                <a:effectLst/>
                <a:uLnTx/>
                <a:uFillTx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04.09.2024</a:t>
            </a:fld>
            <a:endParaRPr kumimoji="0" lang="de-DE" sz="1333" b="0" i="0" u="none" strike="noStrike" kern="1200" cap="none" spc="0" normalizeH="0" baseline="0" noProof="0">
              <a:ln>
                <a:noFill/>
              </a:ln>
              <a:solidFill>
                <a:srgbClr val="819999"/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EnBW DIN Pro" panose="020B0504020101020102" pitchFamily="34" charset="0"/>
            </a:endParaRPr>
          </a:p>
        </p:txBody>
      </p:sp>
      <p:pic>
        <p:nvPicPr>
          <p:cNvPr id="12" name="Grafik 1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C75295EA-FE60-4BEC-9753-A0FDFFBC0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205" y="396975"/>
            <a:ext cx="2197612" cy="5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6565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79A055AB-2533-4468-92CC-CA9A1EA957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/>
            </a:lvl1pPr>
          </a:lstStyle>
          <a:p>
            <a:r>
              <a:rPr lang="de-DE"/>
              <a:t>Folie nur mit Bild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62363B1-9929-4C06-A8A9-7CB7EBA3CCD9}"/>
              </a:ext>
            </a:extLst>
          </p:cNvPr>
          <p:cNvSpPr txBox="1">
            <a:spLocks/>
          </p:cNvSpPr>
          <p:nvPr userDrawn="1"/>
        </p:nvSpPr>
        <p:spPr>
          <a:xfrm>
            <a:off x="8967537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33" kern="1200">
                <a:solidFill>
                  <a:schemeClr val="tx1">
                    <a:tint val="75000"/>
                  </a:schemeClr>
                </a:solidFill>
                <a:latin typeface="EnBW DIN Pro" panose="020B0504020101020102" pitchFamily="34" charset="0"/>
                <a:ea typeface="+mn-ea"/>
                <a:cs typeface="EnBW DIN Pro" panose="020B050402010102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3F886-7A0A-4056-BCE5-4796EF397E74}" type="slidenum">
              <a:rPr kumimoji="0" lang="de-DE" sz="1333" b="0" i="0" u="none" strike="noStrike" kern="1200" cap="none" spc="0" normalizeH="0" baseline="0" noProof="0" smtClean="0">
                <a:ln>
                  <a:noFill/>
                </a:ln>
                <a:solidFill>
                  <a:srgbClr val="3B3B3B">
                    <a:tint val="75000"/>
                  </a:srgbClr>
                </a:solidFill>
                <a:effectLst/>
                <a:uLnTx/>
                <a:uFillTx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333" b="0" i="0" u="none" strike="noStrike" kern="1200" cap="none" spc="0" normalizeH="0" baseline="0" noProof="0">
              <a:ln>
                <a:noFill/>
              </a:ln>
              <a:solidFill>
                <a:srgbClr val="3B3B3B">
                  <a:tint val="75000"/>
                </a:srgbClr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EnBW DIN Pro" panose="020B0504020101020102" pitchFamily="34" charset="0"/>
            </a:endParaRPr>
          </a:p>
        </p:txBody>
      </p:sp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4A7C1374-8CAC-4BEB-8041-EB834734F4EC}"/>
              </a:ext>
            </a:extLst>
          </p:cNvPr>
          <p:cNvSpPr txBox="1">
            <a:spLocks/>
          </p:cNvSpPr>
          <p:nvPr userDrawn="1"/>
        </p:nvSpPr>
        <p:spPr>
          <a:xfrm>
            <a:off x="446617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33" kern="1200">
                <a:solidFill>
                  <a:schemeClr val="accent4"/>
                </a:solidFill>
                <a:latin typeface="EnBW DIN Pro" panose="020B0504020101020102" pitchFamily="34" charset="0"/>
                <a:ea typeface="+mn-ea"/>
                <a:cs typeface="EnBW DIN Pro" panose="020B050402010102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533A3-3FF6-4797-ABF7-50F1D003B8BD}" type="datetime1">
              <a:rPr kumimoji="0" lang="de-DE" sz="1333" b="0" i="0" u="none" strike="noStrike" kern="1200" cap="none" spc="0" normalizeH="0" baseline="0" noProof="0" smtClean="0">
                <a:ln>
                  <a:noFill/>
                </a:ln>
                <a:solidFill>
                  <a:srgbClr val="819999"/>
                </a:solidFill>
                <a:effectLst/>
                <a:uLnTx/>
                <a:uFillTx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04.09.2024</a:t>
            </a:fld>
            <a:endParaRPr kumimoji="0" lang="de-DE" sz="1333" b="0" i="0" u="none" strike="noStrike" kern="1200" cap="none" spc="0" normalizeH="0" baseline="0" noProof="0">
              <a:ln>
                <a:noFill/>
              </a:ln>
              <a:solidFill>
                <a:srgbClr val="819999"/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EnBW DIN Pro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96695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ha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5F6DD2B-9407-463E-A0D5-AA87F07FDB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76330" l="2699" r="86662">
                        <a14:foregroundMark x1="46184" y1="21126" x2="37163" y2="22128"/>
                        <a14:foregroundMark x1="37163" y1="22128" x2="19352" y2="40632"/>
                        <a14:foregroundMark x1="19352" y1="40632" x2="18119" y2="45567"/>
                        <a14:foregroundMark x1="44410" y1="4318" x2="36700" y2="7633"/>
                        <a14:foregroundMark x1="36700" y1="7633" x2="31457" y2="8404"/>
                        <a14:foregroundMark x1="48342" y1="1465" x2="45875" y2="1619"/>
                        <a14:foregroundMark x1="59445" y1="4626" x2="81958" y2="18196"/>
                        <a14:foregroundMark x1="81958" y1="18196" x2="83732" y2="20971"/>
                        <a14:foregroundMark x1="11180" y1="23285" x2="5320" y2="29915"/>
                        <a14:foregroundMark x1="5320" y1="29915" x2="2699" y2="45952"/>
                        <a14:foregroundMark x1="3392" y1="57980" x2="5705" y2="66153"/>
                        <a14:foregroundMark x1="5705" y1="66153" x2="11025" y2="75867"/>
                        <a14:foregroundMark x1="70162" y1="8944" x2="84194" y2="18813"/>
                        <a14:foregroundMark x1="84194" y1="18813" x2="86662" y2="26754"/>
                        <a14:foregroundMark x1="86662" y1="26754" x2="86662" y2="26754"/>
                        <a14:foregroundMark x1="44179" y1="2467" x2="48034" y2="0"/>
                        <a14:foregroundMark x1="6708" y1="60139" x2="12799" y2="76330"/>
                        <a14:foregroundMark x1="9869" y1="69699" x2="16114" y2="75019"/>
                        <a14:foregroundMark x1="16114" y1="75019" x2="16423" y2="75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" r="17701" b="26565"/>
          <a:stretch/>
        </p:blipFill>
        <p:spPr>
          <a:xfrm>
            <a:off x="7327739" y="2522633"/>
            <a:ext cx="4864260" cy="433056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7357C16F-3583-4EE0-8B60-519AD6719E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183" y="470960"/>
            <a:ext cx="8658717" cy="451411"/>
          </a:xfrm>
          <a:prstGeom prst="rect">
            <a:avLst/>
          </a:prstGeom>
        </p:spPr>
        <p:txBody>
          <a:bodyPr anchor="t"/>
          <a:lstStyle>
            <a:lvl1pPr>
              <a:defRPr sz="3200" cap="none" baseline="0">
                <a:solidFill>
                  <a:schemeClr val="bg2"/>
                </a:solidFill>
                <a:latin typeface="EnBW DIN Pro Medium" panose="020B0604020101020102" pitchFamily="34" charset="0"/>
                <a:cs typeface="EnBW DIN Pro Medium" panose="020B0604020101020102" pitchFamily="34" charset="0"/>
              </a:defRPr>
            </a:lvl1pPr>
          </a:lstStyle>
          <a:p>
            <a:r>
              <a:rPr lang="de-DE"/>
              <a:t>ANHANG</a:t>
            </a:r>
          </a:p>
        </p:txBody>
      </p:sp>
      <p:sp>
        <p:nvSpPr>
          <p:cNvPr id="15" name="Textplatzhalter 19">
            <a:extLst>
              <a:ext uri="{FF2B5EF4-FFF2-40B4-BE49-F238E27FC236}">
                <a16:creationId xmlns:a16="http://schemas.microsoft.com/office/drawing/2014/main" id="{58F2EAFE-A346-4152-8FB6-51378113E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617" y="922371"/>
            <a:ext cx="8659283" cy="389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cap="none" baseline="0">
                <a:solidFill>
                  <a:schemeClr val="tx1"/>
                </a:solidFill>
                <a:latin typeface="EnBW DIN Pro" panose="020B0504020101020102" pitchFamily="34" charset="0"/>
                <a:cs typeface="EnBW DIN Pro Light" panose="020B0504020101010102" pitchFamily="34" charset="0"/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de-DE"/>
              <a:t>Untertitel</a:t>
            </a:r>
          </a:p>
        </p:txBody>
      </p:sp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C116D33F-A880-43A5-A254-B4E9CCAD3247}"/>
              </a:ext>
            </a:extLst>
          </p:cNvPr>
          <p:cNvSpPr txBox="1">
            <a:spLocks/>
          </p:cNvSpPr>
          <p:nvPr userDrawn="1"/>
        </p:nvSpPr>
        <p:spPr>
          <a:xfrm>
            <a:off x="8967537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333" kern="1200">
                <a:solidFill>
                  <a:schemeClr val="tx1">
                    <a:tint val="75000"/>
                  </a:schemeClr>
                </a:solidFill>
                <a:latin typeface="EnBW DIN Pro" panose="020B0504020101020102" pitchFamily="34" charset="0"/>
                <a:ea typeface="+mn-ea"/>
                <a:cs typeface="EnBW DIN Pro" panose="020B050402010102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3F886-7A0A-4056-BCE5-4796EF397E74}" type="slidenum">
              <a:rPr kumimoji="0" lang="de-DE" sz="1333" b="0" i="0" u="none" strike="noStrike" kern="1200" cap="none" spc="0" normalizeH="0" baseline="0" noProof="0" smtClean="0">
                <a:ln>
                  <a:noFill/>
                </a:ln>
                <a:solidFill>
                  <a:srgbClr val="3B3B3B">
                    <a:tint val="75000"/>
                  </a:srgbClr>
                </a:solidFill>
                <a:effectLst/>
                <a:uLnTx/>
                <a:uFillTx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333" b="0" i="0" u="none" strike="noStrike" kern="1200" cap="none" spc="0" normalizeH="0" baseline="0" noProof="0">
              <a:ln>
                <a:noFill/>
              </a:ln>
              <a:solidFill>
                <a:srgbClr val="3B3B3B">
                  <a:tint val="75000"/>
                </a:srgbClr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EnBW DIN Pro" panose="020B0504020101020102" pitchFamily="34" charset="0"/>
            </a:endParaRPr>
          </a:p>
        </p:txBody>
      </p:sp>
      <p:sp>
        <p:nvSpPr>
          <p:cNvPr id="18" name="Datumsplatzhalter 4">
            <a:extLst>
              <a:ext uri="{FF2B5EF4-FFF2-40B4-BE49-F238E27FC236}">
                <a16:creationId xmlns:a16="http://schemas.microsoft.com/office/drawing/2014/main" id="{C6731192-C25B-4667-A063-9949F7918933}"/>
              </a:ext>
            </a:extLst>
          </p:cNvPr>
          <p:cNvSpPr txBox="1">
            <a:spLocks/>
          </p:cNvSpPr>
          <p:nvPr userDrawn="1"/>
        </p:nvSpPr>
        <p:spPr>
          <a:xfrm>
            <a:off x="446617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333" kern="1200">
                <a:solidFill>
                  <a:schemeClr val="accent4"/>
                </a:solidFill>
                <a:latin typeface="EnBW DIN Pro" panose="020B0504020101020102" pitchFamily="34" charset="0"/>
                <a:ea typeface="+mn-ea"/>
                <a:cs typeface="EnBW DIN Pro" panose="020B0504020101020102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533A3-3FF6-4797-ABF7-50F1D003B8BD}" type="datetime1">
              <a:rPr kumimoji="0" lang="de-DE" sz="1333" b="0" i="0" u="none" strike="noStrike" kern="1200" cap="none" spc="0" normalizeH="0" baseline="0" noProof="0" smtClean="0">
                <a:ln>
                  <a:noFill/>
                </a:ln>
                <a:solidFill>
                  <a:srgbClr val="819999"/>
                </a:solidFill>
                <a:effectLst/>
                <a:uLnTx/>
                <a:uFillTx/>
                <a:latin typeface="EnBW DIN Pro" panose="020B0504020101020102" pitchFamily="34" charset="0"/>
                <a:ea typeface="+mn-ea"/>
                <a:cs typeface="EnBW DIN Pro" panose="020B0504020101020102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04.09.2024</a:t>
            </a:fld>
            <a:endParaRPr kumimoji="0" lang="de-DE" sz="1333" b="0" i="0" u="none" strike="noStrike" kern="1200" cap="none" spc="0" normalizeH="0" baseline="0" noProof="0">
              <a:ln>
                <a:noFill/>
              </a:ln>
              <a:solidFill>
                <a:srgbClr val="819999"/>
              </a:solidFill>
              <a:effectLst/>
              <a:uLnTx/>
              <a:uFillTx/>
              <a:latin typeface="EnBW DIN Pro" panose="020B0504020101020102" pitchFamily="34" charset="0"/>
              <a:ea typeface="+mn-ea"/>
              <a:cs typeface="EnBW DIN Pro" panose="020B0504020101020102" pitchFamily="34" charset="0"/>
            </a:endParaRPr>
          </a:p>
        </p:txBody>
      </p:sp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19AB0C43-5A77-4ECE-8911-E6EF6CE71D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331" y="5459809"/>
            <a:ext cx="2470406" cy="568776"/>
          </a:xfrm>
          <a:prstGeom prst="rect">
            <a:avLst/>
          </a:prstGeom>
        </p:spPr>
      </p:pic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6CBBAA06-DC79-415E-94B2-FAD3849143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617" y="1905001"/>
            <a:ext cx="11245849" cy="4210050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85750" marR="0" indent="-28575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EnBW DIN Pro Light" panose="020B0504020101010102" pitchFamily="34" charset="0"/>
              <a:buChar char="›"/>
              <a:tabLst/>
              <a:defRPr lang="de-DE" sz="2400">
                <a:solidFill>
                  <a:schemeClr val="bg1"/>
                </a:solidFill>
                <a:latin typeface="+mj-lt"/>
              </a:defRPr>
            </a:lvl1pPr>
            <a:lvl2pPr marL="914377" marR="0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tx1"/>
              </a:buClr>
              <a:buSzTx/>
              <a:buFont typeface="EnBW DIN Pro" panose="020B0504020101020102" pitchFamily="34" charset="0"/>
              <a:buChar char="›"/>
              <a:tabLst/>
              <a:def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defRPr>
            </a:lvl2pPr>
            <a:lvl3pPr marL="1523962" marR="0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FBBA00"/>
              </a:buClr>
              <a:buSzTx/>
              <a:buFont typeface="EnBW DIN Pro" panose="020B0504020101020102" pitchFamily="34" charset="0"/>
              <a:buChar char="›"/>
              <a:tabLst/>
              <a:defRPr sz="1400" baseline="0">
                <a:solidFill>
                  <a:schemeClr val="bg1"/>
                </a:solidFill>
                <a:latin typeface="EnBW DIN Pro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70046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leichschenkliges Dreieck 6">
            <a:extLst>
              <a:ext uri="{FF2B5EF4-FFF2-40B4-BE49-F238E27FC236}">
                <a16:creationId xmlns:a16="http://schemas.microsoft.com/office/drawing/2014/main" id="{DA954DB2-C19D-4F8D-9F7B-1BE3C8881FCD}"/>
              </a:ext>
            </a:extLst>
          </p:cNvPr>
          <p:cNvSpPr/>
          <p:nvPr userDrawn="1"/>
        </p:nvSpPr>
        <p:spPr>
          <a:xfrm flipV="1">
            <a:off x="359667" y="-267411"/>
            <a:ext cx="240000" cy="24000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0">
              <a:latin typeface="+mj-lt"/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9069B11A-715D-4286-A83B-D67785C8D8B7}"/>
              </a:ext>
            </a:extLst>
          </p:cNvPr>
          <p:cNvSpPr/>
          <p:nvPr userDrawn="1"/>
        </p:nvSpPr>
        <p:spPr>
          <a:xfrm flipV="1">
            <a:off x="4101988" y="-267411"/>
            <a:ext cx="240000" cy="24000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0">
              <a:latin typeface="+mj-lt"/>
            </a:endParaRP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B11BC232-741B-473D-997D-1DA8C2E20E0E}"/>
              </a:ext>
            </a:extLst>
          </p:cNvPr>
          <p:cNvSpPr/>
          <p:nvPr userDrawn="1"/>
        </p:nvSpPr>
        <p:spPr>
          <a:xfrm flipV="1">
            <a:off x="7845471" y="-267411"/>
            <a:ext cx="240000" cy="24000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0">
              <a:latin typeface="+mj-lt"/>
            </a:endParaRPr>
          </a:p>
        </p:txBody>
      </p:sp>
      <p:sp>
        <p:nvSpPr>
          <p:cNvPr id="10" name="Gleichschenkliges Dreieck 9">
            <a:extLst>
              <a:ext uri="{FF2B5EF4-FFF2-40B4-BE49-F238E27FC236}">
                <a16:creationId xmlns:a16="http://schemas.microsoft.com/office/drawing/2014/main" id="{D11FC52C-80A2-43C0-813A-502E9D0EECA5}"/>
              </a:ext>
            </a:extLst>
          </p:cNvPr>
          <p:cNvSpPr/>
          <p:nvPr userDrawn="1"/>
        </p:nvSpPr>
        <p:spPr>
          <a:xfrm flipV="1">
            <a:off x="11592393" y="-267411"/>
            <a:ext cx="240000" cy="24000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0">
              <a:latin typeface="+mj-lt"/>
            </a:endParaRPr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31A45BB3-7C2F-4713-A3B1-C550B6DF8DE1}"/>
              </a:ext>
            </a:extLst>
          </p:cNvPr>
          <p:cNvSpPr/>
          <p:nvPr userDrawn="1"/>
        </p:nvSpPr>
        <p:spPr>
          <a:xfrm>
            <a:off x="358367" y="6885411"/>
            <a:ext cx="240000" cy="24000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0">
              <a:latin typeface="+mj-lt"/>
            </a:endParaRPr>
          </a:p>
        </p:txBody>
      </p:sp>
      <p:sp>
        <p:nvSpPr>
          <p:cNvPr id="12" name="Gleichschenkliges Dreieck 11">
            <a:extLst>
              <a:ext uri="{FF2B5EF4-FFF2-40B4-BE49-F238E27FC236}">
                <a16:creationId xmlns:a16="http://schemas.microsoft.com/office/drawing/2014/main" id="{F184D592-CBCC-4A24-A258-2D7AFC7A804F}"/>
              </a:ext>
            </a:extLst>
          </p:cNvPr>
          <p:cNvSpPr/>
          <p:nvPr userDrawn="1"/>
        </p:nvSpPr>
        <p:spPr>
          <a:xfrm>
            <a:off x="4103228" y="6885411"/>
            <a:ext cx="240000" cy="24000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0">
              <a:latin typeface="+mj-lt"/>
            </a:endParaRPr>
          </a:p>
        </p:txBody>
      </p:sp>
      <p:sp>
        <p:nvSpPr>
          <p:cNvPr id="13" name="Gleichschenkliges Dreieck 12">
            <a:extLst>
              <a:ext uri="{FF2B5EF4-FFF2-40B4-BE49-F238E27FC236}">
                <a16:creationId xmlns:a16="http://schemas.microsoft.com/office/drawing/2014/main" id="{AC4A569C-A5B4-47F5-8658-967C7389BC17}"/>
              </a:ext>
            </a:extLst>
          </p:cNvPr>
          <p:cNvSpPr/>
          <p:nvPr userDrawn="1"/>
        </p:nvSpPr>
        <p:spPr>
          <a:xfrm>
            <a:off x="7846711" y="6885411"/>
            <a:ext cx="240000" cy="24000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0">
              <a:latin typeface="+mj-lt"/>
            </a:endParaRPr>
          </a:p>
        </p:txBody>
      </p:sp>
      <p:sp>
        <p:nvSpPr>
          <p:cNvPr id="14" name="Gleichschenkliges Dreieck 13">
            <a:extLst>
              <a:ext uri="{FF2B5EF4-FFF2-40B4-BE49-F238E27FC236}">
                <a16:creationId xmlns:a16="http://schemas.microsoft.com/office/drawing/2014/main" id="{E8998171-B413-4DE8-882D-B4F4793F06AA}"/>
              </a:ext>
            </a:extLst>
          </p:cNvPr>
          <p:cNvSpPr/>
          <p:nvPr userDrawn="1"/>
        </p:nvSpPr>
        <p:spPr>
          <a:xfrm>
            <a:off x="11593633" y="6885411"/>
            <a:ext cx="240000" cy="24000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0">
              <a:latin typeface="+mj-lt"/>
            </a:endParaRPr>
          </a:p>
        </p:txBody>
      </p:sp>
      <p:sp>
        <p:nvSpPr>
          <p:cNvPr id="15" name="Gleichschenkliges Dreieck 14">
            <a:extLst>
              <a:ext uri="{FF2B5EF4-FFF2-40B4-BE49-F238E27FC236}">
                <a16:creationId xmlns:a16="http://schemas.microsoft.com/office/drawing/2014/main" id="{C4F6713B-E9E7-4B30-8DC9-A3BCF6F7369E}"/>
              </a:ext>
            </a:extLst>
          </p:cNvPr>
          <p:cNvSpPr/>
          <p:nvPr userDrawn="1"/>
        </p:nvSpPr>
        <p:spPr>
          <a:xfrm rot="5400000">
            <a:off x="-288709" y="330653"/>
            <a:ext cx="240000" cy="24000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0">
              <a:latin typeface="+mj-lt"/>
            </a:endParaRPr>
          </a:p>
        </p:txBody>
      </p: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id="{0793FC12-FD5B-4D5C-A739-8C381D0CBFC2}"/>
              </a:ext>
            </a:extLst>
          </p:cNvPr>
          <p:cNvSpPr/>
          <p:nvPr userDrawn="1"/>
        </p:nvSpPr>
        <p:spPr>
          <a:xfrm rot="5400000">
            <a:off x="-288709" y="1774417"/>
            <a:ext cx="240000" cy="24000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0">
              <a:latin typeface="+mj-lt"/>
            </a:endParaRPr>
          </a:p>
        </p:txBody>
      </p:sp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B125A292-3A29-4C55-B0CF-AADABB44AEA6}"/>
              </a:ext>
            </a:extLst>
          </p:cNvPr>
          <p:cNvSpPr/>
          <p:nvPr userDrawn="1"/>
        </p:nvSpPr>
        <p:spPr>
          <a:xfrm rot="5400000">
            <a:off x="-288709" y="3309000"/>
            <a:ext cx="240000" cy="24000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0">
              <a:latin typeface="+mj-lt"/>
            </a:endParaRPr>
          </a:p>
        </p:txBody>
      </p:sp>
      <p:sp>
        <p:nvSpPr>
          <p:cNvPr id="18" name="Gleichschenkliges Dreieck 17">
            <a:extLst>
              <a:ext uri="{FF2B5EF4-FFF2-40B4-BE49-F238E27FC236}">
                <a16:creationId xmlns:a16="http://schemas.microsoft.com/office/drawing/2014/main" id="{1057EF64-782E-4F99-881F-2F2C8963190A}"/>
              </a:ext>
            </a:extLst>
          </p:cNvPr>
          <p:cNvSpPr/>
          <p:nvPr userDrawn="1"/>
        </p:nvSpPr>
        <p:spPr>
          <a:xfrm rot="5400000">
            <a:off x="-288709" y="4841044"/>
            <a:ext cx="240000" cy="24000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0">
              <a:latin typeface="+mj-lt"/>
            </a:endParaRPr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7FF4761-07F6-4E87-8CE9-574D84F0215D}"/>
              </a:ext>
            </a:extLst>
          </p:cNvPr>
          <p:cNvSpPr/>
          <p:nvPr userDrawn="1"/>
        </p:nvSpPr>
        <p:spPr>
          <a:xfrm rot="5400000">
            <a:off x="-288709" y="6426427"/>
            <a:ext cx="240000" cy="24000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0">
              <a:latin typeface="+mj-lt"/>
            </a:endParaRPr>
          </a:p>
        </p:txBody>
      </p:sp>
      <p:sp>
        <p:nvSpPr>
          <p:cNvPr id="20" name="Gleichschenkliges Dreieck 19">
            <a:extLst>
              <a:ext uri="{FF2B5EF4-FFF2-40B4-BE49-F238E27FC236}">
                <a16:creationId xmlns:a16="http://schemas.microsoft.com/office/drawing/2014/main" id="{B65198B3-DE44-4390-9CAB-84D1131BC504}"/>
              </a:ext>
            </a:extLst>
          </p:cNvPr>
          <p:cNvSpPr/>
          <p:nvPr userDrawn="1"/>
        </p:nvSpPr>
        <p:spPr>
          <a:xfrm rot="16200000" flipH="1">
            <a:off x="12240709" y="330653"/>
            <a:ext cx="240000" cy="24000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0">
              <a:latin typeface="+mj-lt"/>
            </a:endParaRPr>
          </a:p>
        </p:txBody>
      </p:sp>
      <p:sp>
        <p:nvSpPr>
          <p:cNvPr id="21" name="Gleichschenkliges Dreieck 20">
            <a:extLst>
              <a:ext uri="{FF2B5EF4-FFF2-40B4-BE49-F238E27FC236}">
                <a16:creationId xmlns:a16="http://schemas.microsoft.com/office/drawing/2014/main" id="{79F5A51E-42C8-4958-9E6E-D42EC250F12F}"/>
              </a:ext>
            </a:extLst>
          </p:cNvPr>
          <p:cNvSpPr/>
          <p:nvPr userDrawn="1"/>
        </p:nvSpPr>
        <p:spPr>
          <a:xfrm rot="16200000" flipH="1">
            <a:off x="12240709" y="1772075"/>
            <a:ext cx="240000" cy="24000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0">
              <a:latin typeface="+mj-lt"/>
            </a:endParaRPr>
          </a:p>
        </p:txBody>
      </p:sp>
      <p:sp>
        <p:nvSpPr>
          <p:cNvPr id="22" name="Gleichschenkliges Dreieck 21">
            <a:extLst>
              <a:ext uri="{FF2B5EF4-FFF2-40B4-BE49-F238E27FC236}">
                <a16:creationId xmlns:a16="http://schemas.microsoft.com/office/drawing/2014/main" id="{B0C60910-B902-4A04-9234-CD897A3C5614}"/>
              </a:ext>
            </a:extLst>
          </p:cNvPr>
          <p:cNvSpPr/>
          <p:nvPr userDrawn="1"/>
        </p:nvSpPr>
        <p:spPr>
          <a:xfrm rot="16200000" flipH="1">
            <a:off x="12240709" y="3309000"/>
            <a:ext cx="240000" cy="24000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0">
              <a:latin typeface="+mj-lt"/>
            </a:endParaRPr>
          </a:p>
        </p:txBody>
      </p:sp>
      <p:sp>
        <p:nvSpPr>
          <p:cNvPr id="23" name="Gleichschenkliges Dreieck 22">
            <a:extLst>
              <a:ext uri="{FF2B5EF4-FFF2-40B4-BE49-F238E27FC236}">
                <a16:creationId xmlns:a16="http://schemas.microsoft.com/office/drawing/2014/main" id="{2F7B8500-F6E8-4BE7-9E37-FD964FB7B1F5}"/>
              </a:ext>
            </a:extLst>
          </p:cNvPr>
          <p:cNvSpPr/>
          <p:nvPr userDrawn="1"/>
        </p:nvSpPr>
        <p:spPr>
          <a:xfrm rot="16200000" flipH="1">
            <a:off x="12240709" y="4841044"/>
            <a:ext cx="240000" cy="24000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0">
              <a:latin typeface="+mj-lt"/>
            </a:endParaRPr>
          </a:p>
        </p:txBody>
      </p:sp>
      <p:sp>
        <p:nvSpPr>
          <p:cNvPr id="24" name="Gleichschenkliges Dreieck 23">
            <a:extLst>
              <a:ext uri="{FF2B5EF4-FFF2-40B4-BE49-F238E27FC236}">
                <a16:creationId xmlns:a16="http://schemas.microsoft.com/office/drawing/2014/main" id="{CF33C106-4563-4D5D-AF93-CA5B6D5A9997}"/>
              </a:ext>
            </a:extLst>
          </p:cNvPr>
          <p:cNvSpPr/>
          <p:nvPr userDrawn="1"/>
        </p:nvSpPr>
        <p:spPr>
          <a:xfrm rot="16200000" flipH="1">
            <a:off x="12240709" y="6426427"/>
            <a:ext cx="240000" cy="240000"/>
          </a:xfrm>
          <a:prstGeom prst="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0">
              <a:latin typeface="+mj-lt"/>
            </a:endParaRP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943E6309-83B7-43B9-A1A4-A4C3C2432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263" y="1826684"/>
            <a:ext cx="11229475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77737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2" r:id="rId2"/>
    <p:sldLayoutId id="2147483668" r:id="rId3"/>
    <p:sldLayoutId id="2147483698" r:id="rId4"/>
    <p:sldLayoutId id="2147483673" r:id="rId5"/>
    <p:sldLayoutId id="2147483674" r:id="rId6"/>
    <p:sldLayoutId id="2147483693" r:id="rId7"/>
    <p:sldLayoutId id="2147483676" r:id="rId8"/>
    <p:sldLayoutId id="2147483702" r:id="rId9"/>
    <p:sldLayoutId id="2147483681" r:id="rId10"/>
  </p:sldLayoutIdLst>
  <p:transition spd="slow">
    <p:push dir="u"/>
  </p:transition>
  <p:hf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rgbClr val="3B3B3B"/>
          </a:solidFill>
          <a:latin typeface="EnBW DIN Pro Light" panose="020B0504020101010102" pitchFamily="34" charset="0"/>
          <a:ea typeface="+mj-ea"/>
          <a:cs typeface="EnBW DIN Pro Light" panose="020B0504020101010102" pitchFamily="34" charset="0"/>
        </a:defRPr>
      </a:lvl1pPr>
    </p:titleStyle>
    <p:bodyStyle>
      <a:lvl1pPr marL="304792" marR="0" indent="-304792" algn="l" defTabSz="1219170" rtl="0" eaLnBrk="1" fontAlgn="auto" latinLnBrk="0" hangingPunct="1">
        <a:lnSpc>
          <a:spcPct val="90000"/>
        </a:lnSpc>
        <a:spcBef>
          <a:spcPts val="1333"/>
        </a:spcBef>
        <a:spcAft>
          <a:spcPts val="0"/>
        </a:spcAft>
        <a:buClr>
          <a:srgbClr val="FBBA00"/>
        </a:buClr>
        <a:buSzTx/>
        <a:buFont typeface="EnBW DIN Pro" panose="020B0504020101020102" pitchFamily="34" charset="0"/>
        <a:buChar char="›"/>
        <a:tabLst/>
        <a:defRPr sz="2400" kern="1200" baseline="0">
          <a:solidFill>
            <a:schemeClr val="accent4"/>
          </a:solidFill>
          <a:latin typeface="EnBW DIN Pro" panose="020B0504020101020102" pitchFamily="34" charset="0"/>
          <a:ea typeface="+mn-ea"/>
          <a:cs typeface="+mn-cs"/>
        </a:defRPr>
      </a:lvl1pPr>
      <a:lvl2pPr marL="914377" marR="0" indent="-304792" algn="l" defTabSz="1219170" rtl="0" eaLnBrk="1" fontAlgn="auto" latinLnBrk="0" hangingPunct="1">
        <a:lnSpc>
          <a:spcPct val="90000"/>
        </a:lnSpc>
        <a:spcBef>
          <a:spcPts val="667"/>
        </a:spcBef>
        <a:spcAft>
          <a:spcPts val="0"/>
        </a:spcAft>
        <a:buClr>
          <a:srgbClr val="FBBA00"/>
        </a:buClr>
        <a:buSzTx/>
        <a:buFont typeface="EnBW DIN Pro" panose="020B0504020101020102" pitchFamily="34" charset="0"/>
        <a:buChar char="›"/>
        <a:tabLst/>
        <a:defRPr sz="1800" kern="1200">
          <a:solidFill>
            <a:schemeClr val="accent4"/>
          </a:solidFill>
          <a:latin typeface="+mj-lt"/>
          <a:ea typeface="+mn-ea"/>
          <a:cs typeface="+mn-cs"/>
        </a:defRPr>
      </a:lvl2pPr>
      <a:lvl3pPr marL="1523962" marR="0" indent="-304792" algn="l" defTabSz="1219170" rtl="0" eaLnBrk="1" fontAlgn="auto" latinLnBrk="0" hangingPunct="1">
        <a:lnSpc>
          <a:spcPct val="90000"/>
        </a:lnSpc>
        <a:spcBef>
          <a:spcPts val="667"/>
        </a:spcBef>
        <a:spcAft>
          <a:spcPts val="0"/>
        </a:spcAft>
        <a:buClr>
          <a:srgbClr val="FBBA00"/>
        </a:buClr>
        <a:buSzTx/>
        <a:buFont typeface="EnBW DIN Pro" panose="020B0504020101020102" pitchFamily="34" charset="0"/>
        <a:buChar char="›"/>
        <a:tabLst/>
        <a:defRPr sz="1400" kern="1200" baseline="0">
          <a:solidFill>
            <a:schemeClr val="accent4"/>
          </a:solidFill>
          <a:latin typeface="EnBW DIN Pro" panose="020B0504020101020102" pitchFamily="34" charset="0"/>
          <a:ea typeface="+mn-ea"/>
          <a:cs typeface="EnBW DIN Pro" panose="020B0504020101020102" pitchFamily="34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Clr>
          <a:srgbClr val="FBBA00"/>
        </a:buClr>
        <a:buFont typeface="EnBW DIN Pro" panose="020B0504020101020102" pitchFamily="34" charset="0"/>
        <a:buChar char="›"/>
        <a:defRPr sz="2400" kern="1200" baseline="0">
          <a:solidFill>
            <a:schemeClr val="tx1"/>
          </a:solidFill>
          <a:latin typeface="EnBW DIN Pro" panose="020B0504020101020102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Clr>
          <a:srgbClr val="FBBA00"/>
        </a:buClr>
        <a:buFont typeface="EnBW DIN Pro" panose="020B0504020101020102" pitchFamily="34" charset="0"/>
        <a:buChar char="›"/>
        <a:defRPr sz="2400" kern="1200">
          <a:solidFill>
            <a:schemeClr val="tx1"/>
          </a:solidFill>
          <a:latin typeface="EnBW DIN Pro" panose="020B0504020101020102" pitchFamily="34" charset="0"/>
          <a:ea typeface="+mn-ea"/>
          <a:cs typeface="EnBW DIN Pro" panose="020B0504020101020102" pitchFamily="34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jpeg"/><Relationship Id="rId18" Type="http://schemas.openxmlformats.org/officeDocument/2006/relationships/image" Target="../media/image56.png"/><Relationship Id="rId3" Type="http://schemas.openxmlformats.org/officeDocument/2006/relationships/image" Target="../media/image27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jpe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gif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jpeg"/><Relationship Id="rId19" Type="http://schemas.openxmlformats.org/officeDocument/2006/relationships/image" Target="../media/image57.jpeg"/><Relationship Id="rId4" Type="http://schemas.openxmlformats.org/officeDocument/2006/relationships/image" Target="../media/image6.png"/><Relationship Id="rId9" Type="http://schemas.openxmlformats.org/officeDocument/2006/relationships/image" Target="../media/image47.jpeg"/><Relationship Id="rId14" Type="http://schemas.openxmlformats.org/officeDocument/2006/relationships/image" Target="../media/image52.png"/><Relationship Id="rId22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goqatar.com/2020/05/qatar-advances-11-ranks-in-clean-energy-transition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0B9BA44-9E3F-499B-8416-3755F40F8B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508" y="473420"/>
            <a:ext cx="9071396" cy="1854747"/>
          </a:xfrm>
        </p:spPr>
        <p:txBody>
          <a:bodyPr>
            <a:normAutofit/>
          </a:bodyPr>
          <a:lstStyle/>
          <a:p>
            <a:r>
              <a:rPr lang="en-US" dirty="0"/>
              <a:t>How Low Voltage Network Monitoring Enables and Accelerates the Energy Transition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4C75B1-4E4E-7C43-EE1B-997200A62E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err="1"/>
              <a:t>Energie-Geschäftsreise</a:t>
            </a:r>
            <a:r>
              <a:rPr lang="en-GB"/>
              <a:t> </a:t>
            </a:r>
            <a:r>
              <a:rPr lang="en-GB" err="1"/>
              <a:t>Rumänien</a:t>
            </a:r>
            <a:endParaRPr lang="en-GB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5CE6B42-3034-497D-BAA9-E20CDCE373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/>
              <a:t>September 2024, Dirk ter Haar</a:t>
            </a:r>
          </a:p>
        </p:txBody>
      </p:sp>
    </p:spTree>
    <p:extLst>
      <p:ext uri="{BB962C8B-B14F-4D97-AF65-F5344CB8AC3E}">
        <p14:creationId xmlns:p14="http://schemas.microsoft.com/office/powerpoint/2010/main" val="337178194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432F60-4905-4362-A64A-F94E0C13D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1, 2, 3, … UPGRADE!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5BC93E-604C-4303-9D47-FE4754380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617" y="921682"/>
            <a:ext cx="8659283" cy="389900"/>
          </a:xfrm>
        </p:spPr>
        <p:txBody>
          <a:bodyPr>
            <a:normAutofit lnSpcReduction="10000"/>
          </a:bodyPr>
          <a:lstStyle/>
          <a:p>
            <a:r>
              <a:rPr lang="en-US"/>
              <a:t>Make existing infrastructure intelligent in only 4 steps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B3A619D-7A70-431D-97C6-099137923ECE}"/>
              </a:ext>
            </a:extLst>
          </p:cNvPr>
          <p:cNvSpPr txBox="1"/>
          <p:nvPr/>
        </p:nvSpPr>
        <p:spPr>
          <a:xfrm>
            <a:off x="388925" y="2405950"/>
            <a:ext cx="2488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/>
              <a:t>#1 </a:t>
            </a:r>
          </a:p>
          <a:p>
            <a:r>
              <a:rPr lang="en-US">
                <a:solidFill>
                  <a:schemeClr val="accent4"/>
                </a:solidFill>
              </a:rPr>
              <a:t>Adding stations and users in Device admin</a:t>
            </a:r>
          </a:p>
          <a:p>
            <a:endParaRPr lang="de-DE" b="1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20D6C42-EC6C-4CE2-98FB-43932CCBFD52}"/>
              </a:ext>
            </a:extLst>
          </p:cNvPr>
          <p:cNvSpPr txBox="1"/>
          <p:nvPr/>
        </p:nvSpPr>
        <p:spPr>
          <a:xfrm>
            <a:off x="3558094" y="4181379"/>
            <a:ext cx="2664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/>
              <a:t>#2</a:t>
            </a:r>
          </a:p>
          <a:p>
            <a:r>
              <a:rPr lang="en-US">
                <a:solidFill>
                  <a:schemeClr val="accent4"/>
                </a:solidFill>
              </a:rPr>
              <a:t>Technician installs gateway and sensors </a:t>
            </a:r>
          </a:p>
          <a:p>
            <a:endParaRPr lang="de-DE" b="1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551A1ED-EF1E-44EF-AD1E-48CEED5FA15A}"/>
              </a:ext>
            </a:extLst>
          </p:cNvPr>
          <p:cNvSpPr txBox="1"/>
          <p:nvPr/>
        </p:nvSpPr>
        <p:spPr>
          <a:xfrm>
            <a:off x="6308440" y="1715147"/>
            <a:ext cx="24384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/>
              <a:t>#3</a:t>
            </a:r>
          </a:p>
          <a:p>
            <a:r>
              <a:rPr lang="en-US">
                <a:solidFill>
                  <a:schemeClr val="accent4"/>
                </a:solidFill>
              </a:rPr>
              <a:t>Technician activates station with app and QR code </a:t>
            </a:r>
          </a:p>
          <a:p>
            <a:r>
              <a:rPr lang="de-DE">
                <a:solidFill>
                  <a:schemeClr val="accent4"/>
                </a:solidFill>
              </a:rPr>
              <a:t>            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380D732-68C1-4E47-B068-47B682BFBB1E}"/>
              </a:ext>
            </a:extLst>
          </p:cNvPr>
          <p:cNvSpPr txBox="1"/>
          <p:nvPr/>
        </p:nvSpPr>
        <p:spPr>
          <a:xfrm>
            <a:off x="9045771" y="4257440"/>
            <a:ext cx="27519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/>
              <a:t>#4</a:t>
            </a:r>
            <a:endParaRPr lang="de-DE">
              <a:solidFill>
                <a:schemeClr val="accent4"/>
              </a:solidFill>
            </a:endParaRPr>
          </a:p>
          <a:p>
            <a:r>
              <a:rPr lang="en-US">
                <a:solidFill>
                  <a:schemeClr val="accent4"/>
                </a:solidFill>
              </a:rPr>
              <a:t>Measurement data are available: Current per feeder and phase</a:t>
            </a:r>
          </a:p>
          <a:p>
            <a:endParaRPr lang="de-DE"/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D05C63FE-27C7-4AD3-A4E1-C14C62846C56}"/>
              </a:ext>
            </a:extLst>
          </p:cNvPr>
          <p:cNvSpPr/>
          <p:nvPr/>
        </p:nvSpPr>
        <p:spPr>
          <a:xfrm>
            <a:off x="278365" y="3806163"/>
            <a:ext cx="11652891" cy="22404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Ein Bild, das Text, Person enthält.&#10;&#10;Automatisch generierte Beschreibung">
            <a:extLst>
              <a:ext uri="{FF2B5EF4-FFF2-40B4-BE49-F238E27FC236}">
                <a16:creationId xmlns:a16="http://schemas.microsoft.com/office/drawing/2014/main" id="{65EE61D0-FCD1-48C9-B92E-4FF4B1726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156" y="1635646"/>
            <a:ext cx="2940942" cy="19633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6BF6BB9A-95C8-42DC-BB92-AE47A62FA7ED}"/>
              </a:ext>
            </a:extLst>
          </p:cNvPr>
          <p:cNvCxnSpPr>
            <a:cxnSpLocks/>
          </p:cNvCxnSpPr>
          <p:nvPr/>
        </p:nvCxnSpPr>
        <p:spPr>
          <a:xfrm>
            <a:off x="3758196" y="3607517"/>
            <a:ext cx="1" cy="2981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C75A094-1AB2-4B16-AC7F-7324073BAFC9}"/>
              </a:ext>
            </a:extLst>
          </p:cNvPr>
          <p:cNvCxnSpPr>
            <a:cxnSpLocks/>
          </p:cNvCxnSpPr>
          <p:nvPr/>
        </p:nvCxnSpPr>
        <p:spPr>
          <a:xfrm>
            <a:off x="6691845" y="3953989"/>
            <a:ext cx="0" cy="4228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 descr="Ein Bild, das Text, ClipArt, Vektorgrafiken enthält.&#10;&#10;Automatisch generierte Beschreibung">
            <a:extLst>
              <a:ext uri="{FF2B5EF4-FFF2-40B4-BE49-F238E27FC236}">
                <a16:creationId xmlns:a16="http://schemas.microsoft.com/office/drawing/2014/main" id="{0A1FAFEE-0666-471D-8AB5-829C3F8E1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86" y="5469091"/>
            <a:ext cx="532851" cy="531354"/>
          </a:xfrm>
          <a:prstGeom prst="rect">
            <a:avLst/>
          </a:prstGeom>
        </p:spPr>
      </p:pic>
      <p:pic>
        <p:nvPicPr>
          <p:cNvPr id="21" name="Grafik 20" descr="Ein Bild, das Text, ClipArt, Vektorgrafiken enthält.&#10;&#10;Automatisch generierte Beschreibung">
            <a:extLst>
              <a:ext uri="{FF2B5EF4-FFF2-40B4-BE49-F238E27FC236}">
                <a16:creationId xmlns:a16="http://schemas.microsoft.com/office/drawing/2014/main" id="{3A4A701A-1DB5-48FF-9805-7D9306E48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21" y="3025764"/>
            <a:ext cx="532851" cy="531354"/>
          </a:xfrm>
          <a:prstGeom prst="rect">
            <a:avLst/>
          </a:prstGeom>
        </p:spPr>
      </p:pic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85453BCE-FDF5-4953-A945-1B7D90E98C15}"/>
              </a:ext>
            </a:extLst>
          </p:cNvPr>
          <p:cNvCxnSpPr>
            <a:cxnSpLocks/>
          </p:cNvCxnSpPr>
          <p:nvPr/>
        </p:nvCxnSpPr>
        <p:spPr>
          <a:xfrm>
            <a:off x="599422" y="3949518"/>
            <a:ext cx="1" cy="2981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fik 28" descr="Ein Bild, das Text, ClipArt, Vektorgrafiken enthält.&#10;&#10;Automatisch generierte Beschreibung">
            <a:extLst>
              <a:ext uri="{FF2B5EF4-FFF2-40B4-BE49-F238E27FC236}">
                <a16:creationId xmlns:a16="http://schemas.microsoft.com/office/drawing/2014/main" id="{2BD8405F-0798-4F16-BD1F-2C973CFC4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449" y="5613089"/>
            <a:ext cx="532851" cy="53135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35903FF-DB9B-48FE-8D34-E13DAAEAF8E0}"/>
              </a:ext>
            </a:extLst>
          </p:cNvPr>
          <p:cNvSpPr txBox="1"/>
          <p:nvPr/>
        </p:nvSpPr>
        <p:spPr>
          <a:xfrm>
            <a:off x="4231571" y="5552572"/>
            <a:ext cx="1212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accent4"/>
                </a:solidFill>
              </a:rPr>
              <a:t>40-50 min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FF3F7BE-CF5A-4770-87F2-303A1A95D672}"/>
              </a:ext>
            </a:extLst>
          </p:cNvPr>
          <p:cNvSpPr txBox="1"/>
          <p:nvPr/>
        </p:nvSpPr>
        <p:spPr>
          <a:xfrm>
            <a:off x="7046850" y="3099772"/>
            <a:ext cx="1212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accent4"/>
                </a:solidFill>
              </a:rPr>
              <a:t>5 min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A043143-D701-42DA-81A6-E0E2F7BC1FF9}"/>
              </a:ext>
            </a:extLst>
          </p:cNvPr>
          <p:cNvSpPr txBox="1"/>
          <p:nvPr/>
        </p:nvSpPr>
        <p:spPr>
          <a:xfrm>
            <a:off x="9724388" y="5528934"/>
            <a:ext cx="1713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accent4"/>
                </a:solidFill>
              </a:rPr>
              <a:t>after </a:t>
            </a:r>
            <a:r>
              <a:rPr lang="de-DE" err="1">
                <a:solidFill>
                  <a:schemeClr val="accent4"/>
                </a:solidFill>
              </a:rPr>
              <a:t>approx</a:t>
            </a:r>
            <a:r>
              <a:rPr lang="de-DE">
                <a:solidFill>
                  <a:schemeClr val="accent4"/>
                </a:solidFill>
              </a:rPr>
              <a:t>. </a:t>
            </a:r>
          </a:p>
          <a:p>
            <a:r>
              <a:rPr lang="de-DE">
                <a:solidFill>
                  <a:schemeClr val="accent4"/>
                </a:solidFill>
              </a:rPr>
              <a:t>15 min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329D5F06-BC50-42B0-80AB-1047F531E4AC}"/>
              </a:ext>
            </a:extLst>
          </p:cNvPr>
          <p:cNvCxnSpPr>
            <a:cxnSpLocks/>
          </p:cNvCxnSpPr>
          <p:nvPr/>
        </p:nvCxnSpPr>
        <p:spPr>
          <a:xfrm>
            <a:off x="9308563" y="3161118"/>
            <a:ext cx="0" cy="792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DEAD52CF-3C1B-4D0D-9DD4-BD6A133E51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38" r="18234" b="1037"/>
          <a:stretch/>
        </p:blipFill>
        <p:spPr>
          <a:xfrm>
            <a:off x="318640" y="4281788"/>
            <a:ext cx="2883526" cy="20193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8580CEA-4B74-4277-8AB9-3BDE32DE8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642" y="1636129"/>
            <a:ext cx="2438406" cy="15563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Grafik 3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D1C8BC27-53CC-42C3-7C89-0AFDA21AF3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2" t="35945" r="25883" b="18272"/>
          <a:stretch/>
        </p:blipFill>
        <p:spPr>
          <a:xfrm flipH="1">
            <a:off x="6081852" y="4290293"/>
            <a:ext cx="2691882" cy="20259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41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leidung, Person, draußen, Blue Collar enthält.&#10;&#10;Automatisch generierte Beschreibung">
            <a:extLst>
              <a:ext uri="{FF2B5EF4-FFF2-40B4-BE49-F238E27FC236}">
                <a16:creationId xmlns:a16="http://schemas.microsoft.com/office/drawing/2014/main" id="{7796E2E3-0F98-69D8-E9EB-DA48CA2572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 t="7559" r="6335" b="9939"/>
          <a:stretch/>
        </p:blipFill>
        <p:spPr>
          <a:xfrm>
            <a:off x="6668807" y="3635829"/>
            <a:ext cx="5117309" cy="3058882"/>
          </a:xfrm>
          <a:prstGeom prst="rect">
            <a:avLst/>
          </a:prstGeom>
        </p:spPr>
      </p:pic>
      <p:pic>
        <p:nvPicPr>
          <p:cNvPr id="8" name="Grafik 7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832707ED-3378-33CB-F6FC-33470DBC86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b="6418"/>
          <a:stretch/>
        </p:blipFill>
        <p:spPr>
          <a:xfrm>
            <a:off x="340524" y="93129"/>
            <a:ext cx="5938781" cy="333587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A197E91-92C5-4A84-E006-51B3B91743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9" b="620"/>
          <a:stretch/>
        </p:blipFill>
        <p:spPr>
          <a:xfrm>
            <a:off x="6668807" y="93128"/>
            <a:ext cx="5117308" cy="3335871"/>
          </a:xfrm>
          <a:prstGeom prst="rect">
            <a:avLst/>
          </a:prstGeom>
        </p:spPr>
      </p:pic>
      <p:pic>
        <p:nvPicPr>
          <p:cNvPr id="10" name="Grafik 9" descr="Ein Bild, das Person, Gelände, draußen enthält.&#10;&#10;Automatisch generierte Beschreibung">
            <a:extLst>
              <a:ext uri="{FF2B5EF4-FFF2-40B4-BE49-F238E27FC236}">
                <a16:creationId xmlns:a16="http://schemas.microsoft.com/office/drawing/2014/main" id="{32921238-6AB0-95BF-B95E-F4677D5CA6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2" t="26094" r="33" b="8175"/>
          <a:stretch/>
        </p:blipFill>
        <p:spPr>
          <a:xfrm>
            <a:off x="340524" y="3635829"/>
            <a:ext cx="5938781" cy="31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4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2E467-4BE2-F62D-4FB9-0D18E9024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hteck 61">
            <a:extLst>
              <a:ext uri="{FF2B5EF4-FFF2-40B4-BE49-F238E27FC236}">
                <a16:creationId xmlns:a16="http://schemas.microsoft.com/office/drawing/2014/main" id="{150A389D-3D78-0C63-555E-1DD46AD3E49A}"/>
              </a:ext>
            </a:extLst>
          </p:cNvPr>
          <p:cNvSpPr/>
          <p:nvPr/>
        </p:nvSpPr>
        <p:spPr>
          <a:xfrm>
            <a:off x="7252328" y="1341484"/>
            <a:ext cx="4546380" cy="1218233"/>
          </a:xfrm>
          <a:prstGeom prst="rect">
            <a:avLst/>
          </a:prstGeom>
          <a:solidFill>
            <a:schemeClr val="accent5">
              <a:lumMod val="85000"/>
              <a:lumOff val="1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457450" lvl="5" indent="-171450" algn="ctr">
              <a:buFont typeface="Arial" panose="020B0604020202020204" pitchFamily="34" charset="0"/>
              <a:buChar char="•"/>
            </a:pPr>
            <a:endParaRPr lang="de-DE" sz="1100">
              <a:solidFill>
                <a:srgbClr val="FFFFFF"/>
              </a:solidFill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B58819C7-5FFA-8864-F326-AA63E39BB9BB}"/>
              </a:ext>
            </a:extLst>
          </p:cNvPr>
          <p:cNvSpPr/>
          <p:nvPr/>
        </p:nvSpPr>
        <p:spPr>
          <a:xfrm>
            <a:off x="7252328" y="3035037"/>
            <a:ext cx="4546381" cy="1218233"/>
          </a:xfrm>
          <a:prstGeom prst="rect">
            <a:avLst/>
          </a:prstGeom>
          <a:solidFill>
            <a:schemeClr val="accent5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ACDFD-6A42-4997-87D3-299FB0139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de-DE">
                <a:latin typeface="EnBW DIN Pro Medium"/>
              </a:rPr>
              <a:t>SMIGHT GRID2 DATA FLOWS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09933C-85FC-0F91-F14A-C4CBBD3159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Data Usage Possibilities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E3AEEB0-0B40-5454-2847-103DD217DBAE}"/>
              </a:ext>
            </a:extLst>
          </p:cNvPr>
          <p:cNvSpPr/>
          <p:nvPr/>
        </p:nvSpPr>
        <p:spPr>
          <a:xfrm>
            <a:off x="529371" y="1718507"/>
            <a:ext cx="5310996" cy="28898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de-DE" sz="2400" b="1"/>
              <a:t>SMIGHT IQ Cloud</a:t>
            </a:r>
            <a:endParaRPr lang="de-DE" sz="1050" b="1"/>
          </a:p>
          <a:p>
            <a:pPr algn="ctr">
              <a:lnSpc>
                <a:spcPct val="150000"/>
              </a:lnSpc>
            </a:pPr>
            <a:r>
              <a:rPr lang="de-DE" sz="1400"/>
              <a:t>ISO 27001 Certified Data </a:t>
            </a:r>
            <a:r>
              <a:rPr lang="de-DE" sz="1400" err="1"/>
              <a:t>Centre</a:t>
            </a:r>
            <a:r>
              <a:rPr lang="de-DE" sz="1400"/>
              <a:t> in Frankfurt</a:t>
            </a:r>
          </a:p>
          <a:p>
            <a:pPr algn="ctr"/>
            <a:endParaRPr lang="de-DE" sz="1400"/>
          </a:p>
          <a:p>
            <a:pPr algn="ctr"/>
            <a:endParaRPr lang="de-DE" sz="1400"/>
          </a:p>
          <a:p>
            <a:pPr algn="ctr"/>
            <a:endParaRPr lang="de-DE" sz="1400"/>
          </a:p>
          <a:p>
            <a:pPr algn="ctr"/>
            <a:endParaRPr lang="de-DE" sz="1400"/>
          </a:p>
          <a:p>
            <a:pPr algn="ctr"/>
            <a:endParaRPr lang="de-DE" sz="1400"/>
          </a:p>
          <a:p>
            <a:pPr algn="ctr"/>
            <a:endParaRPr lang="de-DE" sz="1400"/>
          </a:p>
        </p:txBody>
      </p:sp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C436FA6C-5747-8FC8-9D6B-BB09E350274F}"/>
              </a:ext>
            </a:extLst>
          </p:cNvPr>
          <p:cNvSpPr/>
          <p:nvPr/>
        </p:nvSpPr>
        <p:spPr>
          <a:xfrm>
            <a:off x="5448300" y="1810348"/>
            <a:ext cx="1804028" cy="389900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ea typeface="+mn-ea"/>
                <a:cs typeface="+mn-cs"/>
              </a:rPr>
              <a:t>Without an IT Project</a:t>
            </a:r>
          </a:p>
        </p:txBody>
      </p:sp>
      <p:pic>
        <p:nvPicPr>
          <p:cNvPr id="33" name="Picture 8">
            <a:extLst>
              <a:ext uri="{FF2B5EF4-FFF2-40B4-BE49-F238E27FC236}">
                <a16:creationId xmlns:a16="http://schemas.microsoft.com/office/drawing/2014/main" id="{D2013E9D-558E-FD5C-F5EC-C4B0F00B4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815" y="1394194"/>
            <a:ext cx="2149703" cy="1114725"/>
          </a:xfrm>
          <a:prstGeom prst="rect">
            <a:avLst/>
          </a:prstGeom>
          <a:ln>
            <a:noFill/>
          </a:ln>
        </p:spPr>
      </p:pic>
      <p:sp>
        <p:nvSpPr>
          <p:cNvPr id="17" name="Flussdiagramm: Magnetplattenspeicher 16">
            <a:extLst>
              <a:ext uri="{FF2B5EF4-FFF2-40B4-BE49-F238E27FC236}">
                <a16:creationId xmlns:a16="http://schemas.microsoft.com/office/drawing/2014/main" id="{9A437298-DE22-9B86-316D-52C627BB1FC3}"/>
              </a:ext>
            </a:extLst>
          </p:cNvPr>
          <p:cNvSpPr/>
          <p:nvPr/>
        </p:nvSpPr>
        <p:spPr>
          <a:xfrm>
            <a:off x="1439879" y="3080055"/>
            <a:ext cx="1220338" cy="1035169"/>
          </a:xfrm>
          <a:prstGeom prst="flowChartMagneticDisk">
            <a:avLst/>
          </a:prstGeom>
          <a:solidFill>
            <a:schemeClr val="tx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ea typeface="+mn-ea"/>
                <a:cs typeface="+mn-cs"/>
              </a:rPr>
              <a:t>Sensor </a:t>
            </a: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ea typeface="+mn-ea"/>
                <a:cs typeface="+mn-cs"/>
              </a:rPr>
              <a:t>data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EnBW DIN Pro"/>
              <a:ea typeface="+mn-ea"/>
              <a:cs typeface="+mn-cs"/>
            </a:endParaRPr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BF9C89E2-271D-CD67-411D-1DC185446AEA}"/>
              </a:ext>
            </a:extLst>
          </p:cNvPr>
          <p:cNvSpPr/>
          <p:nvPr/>
        </p:nvSpPr>
        <p:spPr>
          <a:xfrm rot="16200000">
            <a:off x="1606329" y="4517161"/>
            <a:ext cx="923329" cy="258842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EnBW DIN Pro"/>
              <a:ea typeface="+mn-ea"/>
              <a:cs typeface="+mn-cs"/>
            </a:endParaRPr>
          </a:p>
        </p:txBody>
      </p:sp>
      <p:sp>
        <p:nvSpPr>
          <p:cNvPr id="27" name="Flussdiagramm: Magnetplattenspeicher 26">
            <a:extLst>
              <a:ext uri="{FF2B5EF4-FFF2-40B4-BE49-F238E27FC236}">
                <a16:creationId xmlns:a16="http://schemas.microsoft.com/office/drawing/2014/main" id="{D45D6689-D32D-33B7-294E-3FF67E1E6163}"/>
              </a:ext>
            </a:extLst>
          </p:cNvPr>
          <p:cNvSpPr/>
          <p:nvPr/>
        </p:nvSpPr>
        <p:spPr>
          <a:xfrm>
            <a:off x="3709520" y="3080054"/>
            <a:ext cx="1220338" cy="1035169"/>
          </a:xfrm>
          <a:prstGeom prst="flowChartMagneticDisk">
            <a:avLst/>
          </a:prstGeom>
          <a:solidFill>
            <a:schemeClr val="tx1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ea typeface="+mn-ea"/>
                <a:cs typeface="+mn-cs"/>
              </a:rPr>
              <a:t>Device </a:t>
            </a: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ea typeface="+mn-ea"/>
                <a:cs typeface="+mn-cs"/>
              </a:rPr>
              <a:t>data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EnBW DIN Pro"/>
              <a:ea typeface="+mn-ea"/>
              <a:cs typeface="+mn-cs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8D9121A-10C9-33B3-C013-24EFA0539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683" y="5405945"/>
            <a:ext cx="1047902" cy="65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feld 17">
            <a:extLst>
              <a:ext uri="{FF2B5EF4-FFF2-40B4-BE49-F238E27FC236}">
                <a16:creationId xmlns:a16="http://schemas.microsoft.com/office/drawing/2014/main" id="{42E506A1-B616-9816-5A3F-B69999420F17}"/>
              </a:ext>
            </a:extLst>
          </p:cNvPr>
          <p:cNvSpPr txBox="1"/>
          <p:nvPr/>
        </p:nvSpPr>
        <p:spPr>
          <a:xfrm>
            <a:off x="2804420" y="5110230"/>
            <a:ext cx="446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BA00"/>
              </a:buClr>
              <a:buSzTx/>
              <a:buFont typeface="EnBW DIN Pro" panose="020B0504020101020102" pitchFamily="34" charset="0"/>
              <a:buChar char="›"/>
              <a:tabLst/>
              <a:defRPr/>
            </a:pPr>
            <a:r>
              <a:rPr kumimoji="0" lang="de-DE" sz="5400" b="0" i="0" u="none" strike="noStrike" kern="1200" cap="none" spc="0" normalizeH="0" baseline="0" noProof="0">
                <a:ln>
                  <a:noFill/>
                </a:ln>
                <a:solidFill>
                  <a:srgbClr val="FBBA00"/>
                </a:solidFill>
                <a:effectLst/>
                <a:uLnTx/>
                <a:uFillTx/>
                <a:latin typeface="EnBW DIN Pro"/>
                <a:ea typeface="+mn-ea"/>
                <a:cs typeface="+mn-cs"/>
              </a:rPr>
              <a:t> </a:t>
            </a:r>
          </a:p>
        </p:txBody>
      </p:sp>
      <p:sp>
        <p:nvSpPr>
          <p:cNvPr id="37" name="Textfeld 18">
            <a:extLst>
              <a:ext uri="{FF2B5EF4-FFF2-40B4-BE49-F238E27FC236}">
                <a16:creationId xmlns:a16="http://schemas.microsoft.com/office/drawing/2014/main" id="{0792097E-F177-8CB8-7064-CAB4A9152849}"/>
              </a:ext>
            </a:extLst>
          </p:cNvPr>
          <p:cNvSpPr txBox="1"/>
          <p:nvPr/>
        </p:nvSpPr>
        <p:spPr>
          <a:xfrm flipV="1">
            <a:off x="3355016" y="5602087"/>
            <a:ext cx="35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buClr>
                <a:srgbClr val="E3E3E3"/>
              </a:buClr>
              <a:buFont typeface="EnBW DIN Pro" panose="020B0504020101020102" pitchFamily="34" charset="0"/>
              <a:buChar char="›"/>
              <a:defRPr/>
            </a:pPr>
            <a:r>
              <a:rPr kumimoji="0" lang="de-DE" sz="5400" b="0" i="0" u="none" strike="noStrike" kern="1200" cap="none" spc="0" normalizeH="0" baseline="0" noProof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EnBW DIN Pro"/>
                <a:ea typeface="+mn-ea"/>
                <a:cs typeface="+mn-cs"/>
              </a:rPr>
              <a:t> 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1AABCFA2-2406-BB05-56DA-1C75D9B15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47661" y="5285081"/>
            <a:ext cx="770494" cy="899534"/>
          </a:xfrm>
          <a:prstGeom prst="rect">
            <a:avLst/>
          </a:prstGeom>
        </p:spPr>
      </p:pic>
      <p:sp>
        <p:nvSpPr>
          <p:cNvPr id="39" name="Pfeil: nach rechts 38">
            <a:extLst>
              <a:ext uri="{FF2B5EF4-FFF2-40B4-BE49-F238E27FC236}">
                <a16:creationId xmlns:a16="http://schemas.microsoft.com/office/drawing/2014/main" id="{4AEFD6E2-618C-53BD-2D51-E1CB4B5D9381}"/>
              </a:ext>
            </a:extLst>
          </p:cNvPr>
          <p:cNvSpPr/>
          <p:nvPr/>
        </p:nvSpPr>
        <p:spPr>
          <a:xfrm rot="16200000">
            <a:off x="3875971" y="4517160"/>
            <a:ext cx="923329" cy="258843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EnBW DIN Pro"/>
              <a:ea typeface="+mn-ea"/>
              <a:cs typeface="+mn-cs"/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981A2D07-E28C-4AC3-B1C7-9E2E4BC44D79}"/>
              </a:ext>
            </a:extLst>
          </p:cNvPr>
          <p:cNvSpPr/>
          <p:nvPr/>
        </p:nvSpPr>
        <p:spPr>
          <a:xfrm>
            <a:off x="7252803" y="973438"/>
            <a:ext cx="2325740" cy="389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>
                <a:solidFill>
                  <a:schemeClr val="accent4"/>
                </a:solidFill>
              </a:rPr>
              <a:t>SMIGHT IQ Cockpit</a:t>
            </a:r>
          </a:p>
        </p:txBody>
      </p:sp>
      <p:pic>
        <p:nvPicPr>
          <p:cNvPr id="4104" name="Picture 8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05D4E037-5D96-497A-1264-919CC86B5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740" y="3171750"/>
            <a:ext cx="1257300" cy="40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9CAC22DB-BB4E-E86B-EC9C-94611A707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52" y="3818189"/>
            <a:ext cx="9048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67F22358-5183-A2DD-E278-46F58C70A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435" y="3291727"/>
            <a:ext cx="781050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EE00AE7E-D8E1-A828-C61E-C1BFD0BB4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31" y="3274205"/>
            <a:ext cx="1056516" cy="56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hteck 40">
            <a:extLst>
              <a:ext uri="{FF2B5EF4-FFF2-40B4-BE49-F238E27FC236}">
                <a16:creationId xmlns:a16="http://schemas.microsoft.com/office/drawing/2014/main" id="{921FBAFB-14CD-7E24-D0D5-03A7DE1A722E}"/>
              </a:ext>
            </a:extLst>
          </p:cNvPr>
          <p:cNvSpPr/>
          <p:nvPr/>
        </p:nvSpPr>
        <p:spPr>
          <a:xfrm>
            <a:off x="7233269" y="2646468"/>
            <a:ext cx="2577142" cy="389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>
                <a:solidFill>
                  <a:schemeClr val="accent4"/>
                </a:solidFill>
              </a:rPr>
              <a:t>Other Systems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5735D1F7-34E0-3190-84B3-41AF86D4E17D}"/>
              </a:ext>
            </a:extLst>
          </p:cNvPr>
          <p:cNvSpPr/>
          <p:nvPr/>
        </p:nvSpPr>
        <p:spPr>
          <a:xfrm>
            <a:off x="7076766" y="3886101"/>
            <a:ext cx="2325740" cy="194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err="1">
                <a:solidFill>
                  <a:schemeClr val="accent4"/>
                </a:solidFill>
              </a:rPr>
              <a:t>NePlan</a:t>
            </a:r>
            <a:r>
              <a:rPr lang="de-DE" sz="1000">
                <a:solidFill>
                  <a:schemeClr val="accent4"/>
                </a:solidFill>
              </a:rPr>
              <a:t>, </a:t>
            </a:r>
            <a:r>
              <a:rPr lang="de-DE" sz="1000" err="1">
                <a:solidFill>
                  <a:schemeClr val="accent4"/>
                </a:solidFill>
              </a:rPr>
              <a:t>PowerFactory</a:t>
            </a:r>
            <a:r>
              <a:rPr lang="de-DE" sz="1000">
                <a:solidFill>
                  <a:schemeClr val="accent4"/>
                </a:solidFill>
              </a:rPr>
              <a:t>, etc.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B260E27D-1201-4F4B-F65B-F62ED4D8D28B}"/>
              </a:ext>
            </a:extLst>
          </p:cNvPr>
          <p:cNvSpPr/>
          <p:nvPr/>
        </p:nvSpPr>
        <p:spPr>
          <a:xfrm>
            <a:off x="10380091" y="3498488"/>
            <a:ext cx="2325740" cy="194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>
                <a:solidFill>
                  <a:srgbClr val="FFFFFF"/>
                </a:solidFill>
              </a:rPr>
              <a:t>…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2B3E397C-16D3-1339-C97C-38C05E2D7DBC}"/>
              </a:ext>
            </a:extLst>
          </p:cNvPr>
          <p:cNvSpPr/>
          <p:nvPr/>
        </p:nvSpPr>
        <p:spPr>
          <a:xfrm>
            <a:off x="7233269" y="4728590"/>
            <a:ext cx="4546380" cy="1218233"/>
          </a:xfrm>
          <a:prstGeom prst="rect">
            <a:avLst/>
          </a:prstGeom>
          <a:solidFill>
            <a:schemeClr val="accent5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FFFF"/>
                </a:solidFill>
              </a:rPr>
              <a:t>Flexibility Platforms</a:t>
            </a:r>
          </a:p>
        </p:txBody>
      </p:sp>
      <p:sp>
        <p:nvSpPr>
          <p:cNvPr id="51" name="Pfeil: nach rechts 50">
            <a:extLst>
              <a:ext uri="{FF2B5EF4-FFF2-40B4-BE49-F238E27FC236}">
                <a16:creationId xmlns:a16="http://schemas.microsoft.com/office/drawing/2014/main" id="{746D7D49-5853-B204-BF92-93F7E797AA47}"/>
              </a:ext>
            </a:extLst>
          </p:cNvPr>
          <p:cNvSpPr/>
          <p:nvPr/>
        </p:nvSpPr>
        <p:spPr>
          <a:xfrm>
            <a:off x="6120315" y="3401013"/>
            <a:ext cx="1044000" cy="38990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EnBW DIN Pro"/>
                <a:ea typeface="+mn-ea"/>
                <a:cs typeface="+mn-cs"/>
              </a:rPr>
              <a:t>API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50533AE1-7A10-936F-F486-F0DF5337157A}"/>
              </a:ext>
            </a:extLst>
          </p:cNvPr>
          <p:cNvSpPr/>
          <p:nvPr/>
        </p:nvSpPr>
        <p:spPr>
          <a:xfrm>
            <a:off x="6464459" y="3751210"/>
            <a:ext cx="187200" cy="18775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F0E004AF-9800-E1C5-7ED5-59BCA176CEE1}"/>
              </a:ext>
            </a:extLst>
          </p:cNvPr>
          <p:cNvSpPr/>
          <p:nvPr/>
        </p:nvSpPr>
        <p:spPr>
          <a:xfrm>
            <a:off x="6464459" y="4001302"/>
            <a:ext cx="187200" cy="18775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02C7756-2802-A0EC-1924-39BA929DEB76}"/>
              </a:ext>
            </a:extLst>
          </p:cNvPr>
          <p:cNvSpPr/>
          <p:nvPr/>
        </p:nvSpPr>
        <p:spPr>
          <a:xfrm>
            <a:off x="6464459" y="4251394"/>
            <a:ext cx="187200" cy="18775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22179B69-4201-B49C-490F-32D608119A89}"/>
              </a:ext>
            </a:extLst>
          </p:cNvPr>
          <p:cNvSpPr/>
          <p:nvPr/>
        </p:nvSpPr>
        <p:spPr>
          <a:xfrm>
            <a:off x="6464459" y="4501486"/>
            <a:ext cx="187200" cy="18775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C4655C08-773D-20DA-DE63-483DBD5AE870}"/>
              </a:ext>
            </a:extLst>
          </p:cNvPr>
          <p:cNvSpPr/>
          <p:nvPr/>
        </p:nvSpPr>
        <p:spPr>
          <a:xfrm>
            <a:off x="6464459" y="4751578"/>
            <a:ext cx="187200" cy="18775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114A9D39-06EF-4CBB-36AE-91491B9AE875}"/>
              </a:ext>
            </a:extLst>
          </p:cNvPr>
          <p:cNvSpPr/>
          <p:nvPr/>
        </p:nvSpPr>
        <p:spPr>
          <a:xfrm>
            <a:off x="6464459" y="5001670"/>
            <a:ext cx="187200" cy="18775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274B327A-1DAD-B144-D434-D4A65C78DB21}"/>
              </a:ext>
            </a:extLst>
          </p:cNvPr>
          <p:cNvSpPr/>
          <p:nvPr/>
        </p:nvSpPr>
        <p:spPr>
          <a:xfrm>
            <a:off x="6464459" y="5251760"/>
            <a:ext cx="187200" cy="18775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61" name="Pfeil: nach rechts 60">
            <a:extLst>
              <a:ext uri="{FF2B5EF4-FFF2-40B4-BE49-F238E27FC236}">
                <a16:creationId xmlns:a16="http://schemas.microsoft.com/office/drawing/2014/main" id="{F018C8FD-9B9C-2B6E-92A6-1528E82A2F03}"/>
              </a:ext>
            </a:extLst>
          </p:cNvPr>
          <p:cNvSpPr/>
          <p:nvPr/>
        </p:nvSpPr>
        <p:spPr>
          <a:xfrm>
            <a:off x="6732315" y="5150690"/>
            <a:ext cx="432000" cy="389900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EnBW DIN Pro"/>
              <a:ea typeface="+mn-ea"/>
              <a:cs typeface="+mn-cs"/>
            </a:endParaRP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A7BF469D-40D0-43C9-7E3D-6209A4FE791F}"/>
              </a:ext>
            </a:extLst>
          </p:cNvPr>
          <p:cNvSpPr txBox="1"/>
          <p:nvPr/>
        </p:nvSpPr>
        <p:spPr>
          <a:xfrm>
            <a:off x="9704244" y="1535101"/>
            <a:ext cx="1982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FFFFFF"/>
                </a:solidFill>
              </a:rPr>
              <a:t>Schwellwert-benachrichtigung</a:t>
            </a:r>
          </a:p>
          <a:p>
            <a:endParaRPr lang="de-DE" sz="120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FFFFFF"/>
                </a:solidFill>
              </a:rPr>
              <a:t>Monats Report</a:t>
            </a:r>
          </a:p>
        </p:txBody>
      </p:sp>
    </p:spTree>
    <p:extLst>
      <p:ext uri="{BB962C8B-B14F-4D97-AF65-F5344CB8AC3E}">
        <p14:creationId xmlns:p14="http://schemas.microsoft.com/office/powerpoint/2010/main" val="220062502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A25FB5-33CB-4A70-AAEF-DA91210B1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IoT Expertise &amp; Grid Operator DNA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40F4AF-9743-4171-BE71-13BBC7CBE6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We are helping DSOs enable the energy transition</a:t>
            </a:r>
          </a:p>
          <a:p>
            <a:endParaRPr lang="de-DE"/>
          </a:p>
        </p:txBody>
      </p:sp>
      <p:pic>
        <p:nvPicPr>
          <p:cNvPr id="10" name="Grafik 9" descr="Ein Bild, das Text, ClipArt, Vektorgrafiken enthält.&#10;&#10;Automatisch generierte Beschreibung">
            <a:extLst>
              <a:ext uri="{FF2B5EF4-FFF2-40B4-BE49-F238E27FC236}">
                <a16:creationId xmlns:a16="http://schemas.microsoft.com/office/drawing/2014/main" id="{F6767877-D64D-48BE-92ED-31E9ECA92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6" y="1527408"/>
            <a:ext cx="1080253" cy="107721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B0E5528-818A-4BDD-8B87-080C7C343EAC}"/>
              </a:ext>
            </a:extLst>
          </p:cNvPr>
          <p:cNvSpPr txBox="1"/>
          <p:nvPr/>
        </p:nvSpPr>
        <p:spPr>
          <a:xfrm>
            <a:off x="76341" y="2644083"/>
            <a:ext cx="3178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4"/>
                </a:solidFill>
              </a:rPr>
              <a:t>experience with </a:t>
            </a:r>
            <a:br>
              <a:rPr lang="en-US" sz="2000">
                <a:solidFill>
                  <a:schemeClr val="accent4"/>
                </a:solidFill>
              </a:rPr>
            </a:br>
            <a:r>
              <a:rPr lang="en-US" sz="2000">
                <a:solidFill>
                  <a:schemeClr val="accent4"/>
                </a:solidFill>
              </a:rPr>
              <a:t>sensors &amp; IoT </a:t>
            </a:r>
            <a:br>
              <a:rPr lang="en-US" sz="2000">
                <a:solidFill>
                  <a:schemeClr val="accent4"/>
                </a:solidFill>
              </a:rPr>
            </a:br>
            <a:r>
              <a:rPr lang="en-US" sz="2000">
                <a:solidFill>
                  <a:schemeClr val="accent4"/>
                </a:solidFill>
              </a:rPr>
              <a:t>technology</a:t>
            </a:r>
            <a:endParaRPr lang="de-DE" sz="2000">
              <a:solidFill>
                <a:schemeClr val="accent4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0009555-4ED3-4FA8-A3EF-CA4B5A222E72}"/>
              </a:ext>
            </a:extLst>
          </p:cNvPr>
          <p:cNvSpPr txBox="1"/>
          <p:nvPr/>
        </p:nvSpPr>
        <p:spPr>
          <a:xfrm>
            <a:off x="5441542" y="2692160"/>
            <a:ext cx="3605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4"/>
                </a:solidFill>
              </a:rPr>
              <a:t>in 4000 substations of European grid operators</a:t>
            </a:r>
            <a:endParaRPr lang="de-DE" sz="2000">
              <a:solidFill>
                <a:schemeClr val="accent4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5243CC0-89E4-4C98-8E42-62C97902A8E5}"/>
              </a:ext>
            </a:extLst>
          </p:cNvPr>
          <p:cNvSpPr txBox="1"/>
          <p:nvPr/>
        </p:nvSpPr>
        <p:spPr>
          <a:xfrm>
            <a:off x="2461792" y="2655025"/>
            <a:ext cx="2669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4"/>
                </a:solidFill>
              </a:rPr>
              <a:t>with grid history &amp; grid know-how</a:t>
            </a:r>
            <a:endParaRPr lang="de-DE" sz="2000">
              <a:solidFill>
                <a:schemeClr val="accent4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A65CCD7-0791-483D-9BA0-DE5E38E63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297" y="1533233"/>
            <a:ext cx="1080253" cy="107721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5605861-C486-4C80-AD65-6B5634441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43" y="1527408"/>
            <a:ext cx="1080253" cy="1077218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6C178C2A-2B2B-4124-95FE-1F0315C5D72B}"/>
              </a:ext>
            </a:extLst>
          </p:cNvPr>
          <p:cNvSpPr txBox="1"/>
          <p:nvPr/>
        </p:nvSpPr>
        <p:spPr>
          <a:xfrm>
            <a:off x="1285896" y="1676480"/>
            <a:ext cx="1327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chemeClr val="accent4"/>
                </a:solidFill>
              </a:rPr>
              <a:t>8</a:t>
            </a:r>
          </a:p>
          <a:p>
            <a:r>
              <a:rPr lang="de-DE" sz="2400" b="1" err="1">
                <a:solidFill>
                  <a:schemeClr val="accent4"/>
                </a:solidFill>
              </a:rPr>
              <a:t>years</a:t>
            </a:r>
            <a:endParaRPr lang="de-DE" sz="2400" b="1">
              <a:solidFill>
                <a:schemeClr val="accent4"/>
              </a:solidFill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95C15014-392E-46AB-A5FE-90497CB20028}"/>
              </a:ext>
            </a:extLst>
          </p:cNvPr>
          <p:cNvSpPr txBox="1"/>
          <p:nvPr/>
        </p:nvSpPr>
        <p:spPr>
          <a:xfrm>
            <a:off x="6505300" y="1535976"/>
            <a:ext cx="2931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chemeClr val="accent4"/>
                </a:solidFill>
              </a:rPr>
              <a:t>100.000 </a:t>
            </a:r>
          </a:p>
          <a:p>
            <a:r>
              <a:rPr lang="de-DE" sz="2400" b="1" err="1">
                <a:solidFill>
                  <a:schemeClr val="accent4"/>
                </a:solidFill>
              </a:rPr>
              <a:t>measuring</a:t>
            </a:r>
            <a:r>
              <a:rPr lang="de-DE" sz="2400" b="1">
                <a:solidFill>
                  <a:schemeClr val="accent4"/>
                </a:solidFill>
              </a:rPr>
              <a:t> </a:t>
            </a:r>
            <a:br>
              <a:rPr lang="de-DE" sz="2400" b="1">
                <a:solidFill>
                  <a:schemeClr val="accent4"/>
                </a:solidFill>
              </a:rPr>
            </a:br>
            <a:r>
              <a:rPr lang="de-DE" sz="2400" b="1" err="1">
                <a:solidFill>
                  <a:schemeClr val="accent4"/>
                </a:solidFill>
              </a:rPr>
              <a:t>points</a:t>
            </a:r>
            <a:r>
              <a:rPr lang="de-DE" sz="2400" b="1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DA43E4D1-4928-4DA9-96A5-F7DC4B879558}"/>
              </a:ext>
            </a:extLst>
          </p:cNvPr>
          <p:cNvSpPr txBox="1"/>
          <p:nvPr/>
        </p:nvSpPr>
        <p:spPr>
          <a:xfrm>
            <a:off x="3911610" y="1676480"/>
            <a:ext cx="2074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chemeClr val="accent4"/>
                </a:solidFill>
              </a:rPr>
              <a:t>38 </a:t>
            </a:r>
          </a:p>
          <a:p>
            <a:r>
              <a:rPr lang="de-DE" sz="2400" b="1" err="1">
                <a:solidFill>
                  <a:schemeClr val="accent4"/>
                </a:solidFill>
              </a:rPr>
              <a:t>experts</a:t>
            </a:r>
            <a:endParaRPr lang="de-DE" sz="2400" b="1">
              <a:solidFill>
                <a:schemeClr val="accent4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F84D3D1-E1A0-9D2F-4FED-A7444BBE8E45}"/>
              </a:ext>
            </a:extLst>
          </p:cNvPr>
          <p:cNvSpPr/>
          <p:nvPr/>
        </p:nvSpPr>
        <p:spPr>
          <a:xfrm>
            <a:off x="0" y="3764128"/>
            <a:ext cx="12192000" cy="30938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E9F668E-4B41-984B-086A-A072350C4D6C}"/>
              </a:ext>
            </a:extLst>
          </p:cNvPr>
          <p:cNvGrpSpPr>
            <a:grpSpLocks noChangeAspect="1"/>
          </p:cNvGrpSpPr>
          <p:nvPr/>
        </p:nvGrpSpPr>
        <p:grpSpPr>
          <a:xfrm>
            <a:off x="10096241" y="6217188"/>
            <a:ext cx="1925894" cy="371495"/>
            <a:chOff x="7140539" y="2312916"/>
            <a:chExt cx="3791164" cy="928844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60A5820C-0896-82ED-584C-39052F026354}"/>
                </a:ext>
              </a:extLst>
            </p:cNvPr>
            <p:cNvSpPr/>
            <p:nvPr/>
          </p:nvSpPr>
          <p:spPr>
            <a:xfrm>
              <a:off x="7140539" y="2312916"/>
              <a:ext cx="3791164" cy="92884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4C8A2ED7-410C-AD9A-7B3C-78357358D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3579" y="2485076"/>
              <a:ext cx="3191600" cy="625740"/>
            </a:xfrm>
            <a:prstGeom prst="rect">
              <a:avLst/>
            </a:prstGeom>
          </p:spPr>
        </p:pic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943122A7-8458-85E1-3A96-82AD48D1CB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294" y="6249713"/>
            <a:ext cx="1541754" cy="302125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5DFFFEF8-1B32-6026-7731-0A0E40A553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65" y="4026627"/>
            <a:ext cx="842095" cy="842095"/>
          </a:xfrm>
          <a:prstGeom prst="rect">
            <a:avLst/>
          </a:prstGeom>
        </p:spPr>
      </p:pic>
      <p:pic>
        <p:nvPicPr>
          <p:cNvPr id="16" name="Picture 27">
            <a:extLst>
              <a:ext uri="{FF2B5EF4-FFF2-40B4-BE49-F238E27FC236}">
                <a16:creationId xmlns:a16="http://schemas.microsoft.com/office/drawing/2014/main" id="{7FE64199-1392-F01C-859B-AF27051B87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4484" y="5896828"/>
            <a:ext cx="1373660" cy="90846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641EDCE-7FCC-45AB-D197-40FD2610EE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28" y="5013519"/>
            <a:ext cx="961496" cy="81518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18CF79C-A1AC-B764-D501-733025C74A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6" y="5162830"/>
            <a:ext cx="901262" cy="52273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1780CBB-3471-BD73-9CAD-6E4C8B8704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30" y="5173127"/>
            <a:ext cx="1476368" cy="498372"/>
          </a:xfrm>
          <a:prstGeom prst="rect">
            <a:avLst/>
          </a:prstGeom>
        </p:spPr>
      </p:pic>
      <p:pic>
        <p:nvPicPr>
          <p:cNvPr id="21" name="Picture 29">
            <a:extLst>
              <a:ext uri="{FF2B5EF4-FFF2-40B4-BE49-F238E27FC236}">
                <a16:creationId xmlns:a16="http://schemas.microsoft.com/office/drawing/2014/main" id="{369D4157-ACCE-8873-A47C-5340F46663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8464" r="374" b="33229"/>
          <a:stretch/>
        </p:blipFill>
        <p:spPr>
          <a:xfrm>
            <a:off x="5838215" y="5070154"/>
            <a:ext cx="1816469" cy="700725"/>
          </a:xfrm>
          <a:prstGeom prst="rect">
            <a:avLst/>
          </a:prstGeom>
        </p:spPr>
      </p:pic>
      <p:pic>
        <p:nvPicPr>
          <p:cNvPr id="22" name="Picture 48">
            <a:extLst>
              <a:ext uri="{FF2B5EF4-FFF2-40B4-BE49-F238E27FC236}">
                <a16:creationId xmlns:a16="http://schemas.microsoft.com/office/drawing/2014/main" id="{F8A5FD1C-8FE8-A8CC-8394-296E88F651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05535" y="5106195"/>
            <a:ext cx="1085336" cy="62162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62E480E-FA01-267F-BC3C-9CF27BA8FA9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61" b="30736"/>
          <a:stretch/>
        </p:blipFill>
        <p:spPr>
          <a:xfrm>
            <a:off x="474192" y="4189249"/>
            <a:ext cx="1745653" cy="511529"/>
          </a:xfrm>
          <a:prstGeom prst="rect">
            <a:avLst/>
          </a:prstGeom>
        </p:spPr>
      </p:pic>
      <p:pic>
        <p:nvPicPr>
          <p:cNvPr id="24" name="Grafik 23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DD6C901-3C07-CD24-D235-2C14F8FCEB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197" y="6154980"/>
            <a:ext cx="2050343" cy="491419"/>
          </a:xfrm>
          <a:prstGeom prst="rect">
            <a:avLst/>
          </a:prstGeom>
        </p:spPr>
      </p:pic>
      <p:pic>
        <p:nvPicPr>
          <p:cNvPr id="25" name="Grafik 24" descr="Ein Bild, das Text enthält.&#10;&#10;Automatisch generierte Beschreibung">
            <a:extLst>
              <a:ext uri="{FF2B5EF4-FFF2-40B4-BE49-F238E27FC236}">
                <a16:creationId xmlns:a16="http://schemas.microsoft.com/office/drawing/2014/main" id="{310342FF-0D7B-2DF2-5A92-22EE8E6A97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17" y="6049920"/>
            <a:ext cx="1647845" cy="707886"/>
          </a:xfrm>
          <a:prstGeom prst="rect">
            <a:avLst/>
          </a:prstGeom>
        </p:spPr>
      </p:pic>
      <p:pic>
        <p:nvPicPr>
          <p:cNvPr id="26" name="Grafik 2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E675AD7B-F411-ECCB-04C6-8D4B0E1615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827" y="4166017"/>
            <a:ext cx="1561954" cy="555009"/>
          </a:xfrm>
          <a:prstGeom prst="rect">
            <a:avLst/>
          </a:prstGeom>
        </p:spPr>
      </p:pic>
      <p:pic>
        <p:nvPicPr>
          <p:cNvPr id="27" name="Picture 47">
            <a:extLst>
              <a:ext uri="{FF2B5EF4-FFF2-40B4-BE49-F238E27FC236}">
                <a16:creationId xmlns:a16="http://schemas.microsoft.com/office/drawing/2014/main" id="{C90C6754-5062-5667-C0B0-C533FE9E2FF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67667" y="5046756"/>
            <a:ext cx="1425146" cy="745690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F848919C-1C0A-30D7-332B-569A175670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93171" y="4076248"/>
            <a:ext cx="1684868" cy="747332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5BB68921-5D97-E188-A5E9-6A8BC90A53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78900" y="4120786"/>
            <a:ext cx="2150534" cy="668840"/>
          </a:xfrm>
          <a:prstGeom prst="rect">
            <a:avLst/>
          </a:prstGeom>
        </p:spPr>
      </p:pic>
      <p:pic>
        <p:nvPicPr>
          <p:cNvPr id="32" name="Grafik 31" descr="Ein Bild, das Kreis, Grafiken, Schrift, Symbol enthält.&#10;&#10;Automatisch generierte Beschreibung">
            <a:extLst>
              <a:ext uri="{FF2B5EF4-FFF2-40B4-BE49-F238E27FC236}">
                <a16:creationId xmlns:a16="http://schemas.microsoft.com/office/drawing/2014/main" id="{D617BF1B-0701-44C5-6050-2F4B818758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02" y="1562041"/>
            <a:ext cx="1085090" cy="1082042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59407585-92F3-D619-E722-EA16EDAE689A}"/>
              </a:ext>
            </a:extLst>
          </p:cNvPr>
          <p:cNvSpPr txBox="1"/>
          <p:nvPr/>
        </p:nvSpPr>
        <p:spPr>
          <a:xfrm>
            <a:off x="10054167" y="1676479"/>
            <a:ext cx="2074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>
                <a:solidFill>
                  <a:schemeClr val="accent4"/>
                </a:solidFill>
              </a:rPr>
              <a:t>&gt; 120 DSO</a:t>
            </a:r>
          </a:p>
          <a:p>
            <a:r>
              <a:rPr lang="de-DE" sz="2400" b="1" err="1">
                <a:solidFill>
                  <a:schemeClr val="accent4"/>
                </a:solidFill>
              </a:rPr>
              <a:t>customers</a:t>
            </a:r>
            <a:endParaRPr lang="de-DE" sz="2400" b="1">
              <a:solidFill>
                <a:schemeClr val="accent4"/>
              </a:solidFill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EB36B720-976A-86BA-7A34-09674C5728B6}"/>
              </a:ext>
            </a:extLst>
          </p:cNvPr>
          <p:cNvSpPr txBox="1"/>
          <p:nvPr/>
        </p:nvSpPr>
        <p:spPr>
          <a:xfrm>
            <a:off x="8981973" y="2692879"/>
            <a:ext cx="3189835" cy="7276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chemeClr val="accent4"/>
                </a:solidFill>
              </a:rPr>
              <a:t>German market leader for real-time grid monitoring</a:t>
            </a:r>
            <a:endParaRPr lang="de-DE" sz="2000">
              <a:solidFill>
                <a:schemeClr val="accent4"/>
              </a:solidFill>
            </a:endParaRPr>
          </a:p>
        </p:txBody>
      </p:sp>
      <p:pic>
        <p:nvPicPr>
          <p:cNvPr id="30" name="Grafik 29" descr="Ein Bild, das Text, Visitenkarte, Logo, Screenshot enthält.&#10;&#10;Automatisch generierte Beschreibung">
            <a:extLst>
              <a:ext uri="{FF2B5EF4-FFF2-40B4-BE49-F238E27FC236}">
                <a16:creationId xmlns:a16="http://schemas.microsoft.com/office/drawing/2014/main" id="{270075D2-5042-1094-5F5B-69336FE35FB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36" y="-15947"/>
            <a:ext cx="2855737" cy="14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4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Entwurf, Zeichnung, Darstellung, Kunst enthält.&#10;&#10;Automatisch generierte Beschreibung">
            <a:extLst>
              <a:ext uri="{FF2B5EF4-FFF2-40B4-BE49-F238E27FC236}">
                <a16:creationId xmlns:a16="http://schemas.microsoft.com/office/drawing/2014/main" id="{FB646029-0060-79B6-31AD-6E5EBA6AF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D244EEF-1646-E789-E244-2BF5F2520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83" y="401934"/>
            <a:ext cx="9679311" cy="612950"/>
          </a:xfrm>
          <a:solidFill>
            <a:schemeClr val="tx1"/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WHAT ARE THE PROBLEMS THAT WE HELP SOLVE?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2" name="Gleichschenkliges Dreieck 11">
            <a:extLst>
              <a:ext uri="{FF2B5EF4-FFF2-40B4-BE49-F238E27FC236}">
                <a16:creationId xmlns:a16="http://schemas.microsoft.com/office/drawing/2014/main" id="{65027F6B-73DE-98BA-7856-0CB5E5EA9E33}"/>
              </a:ext>
            </a:extLst>
          </p:cNvPr>
          <p:cNvSpPr/>
          <p:nvPr/>
        </p:nvSpPr>
        <p:spPr>
          <a:xfrm>
            <a:off x="9765373" y="401934"/>
            <a:ext cx="721388" cy="612950"/>
          </a:xfrm>
          <a:prstGeom prst="triangle">
            <a:avLst/>
          </a:prstGeom>
          <a:solidFill>
            <a:schemeClr val="tx1"/>
          </a:solidFill>
        </p:spPr>
        <p:txBody>
          <a:bodyPr anchor="t"/>
          <a:lstStyle/>
          <a:p>
            <a:pPr defTabSz="1219170">
              <a:lnSpc>
                <a:spcPct val="90000"/>
              </a:lnSpc>
              <a:spcBef>
                <a:spcPct val="0"/>
              </a:spcBef>
            </a:pPr>
            <a:endParaRPr lang="de-DE" sz="3200">
              <a:solidFill>
                <a:schemeClr val="bg1"/>
              </a:solidFill>
              <a:latin typeface="EnBW DIN Pro Medium" panose="020B0604020101020102" pitchFamily="34" charset="0"/>
              <a:ea typeface="+mj-ea"/>
              <a:cs typeface="EnBW 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9365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3A2CC7-1F99-FA23-036E-CD957BA27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VOLTAGE VIOLATIONS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633E45A-8FC9-BA17-ABFB-790E9B49EE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caused by solar installations</a:t>
            </a:r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B55BE8-65B8-1427-C28D-A78CAEC18D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40495" y="1905001"/>
            <a:ext cx="3851972" cy="4210050"/>
          </a:xfrm>
        </p:spPr>
        <p:txBody>
          <a:bodyPr/>
          <a:lstStyle/>
          <a:p>
            <a:r>
              <a:rPr lang="en-GB"/>
              <a:t>Measure real levels</a:t>
            </a:r>
          </a:p>
          <a:p>
            <a:r>
              <a:rPr lang="en-GB"/>
              <a:t>Improve models</a:t>
            </a:r>
          </a:p>
          <a:p>
            <a:r>
              <a:rPr lang="en-GB"/>
              <a:t>Identify where to intervene</a:t>
            </a:r>
          </a:p>
          <a:p>
            <a:r>
              <a:rPr lang="en-GB"/>
              <a:t>Allow more connections</a:t>
            </a:r>
          </a:p>
          <a:p>
            <a:r>
              <a:rPr lang="en-GB"/>
              <a:t>Implement demand turn up</a:t>
            </a:r>
          </a:p>
          <a:p>
            <a:endParaRPr lang="de-DE"/>
          </a:p>
        </p:txBody>
      </p:sp>
      <p:pic>
        <p:nvPicPr>
          <p:cNvPr id="9" name="Grafik 8" descr="Ein Bild, das draußen, Glühbirne, Kugel, solar enthält.&#10;&#10;Automatisch generierte Beschreibung">
            <a:extLst>
              <a:ext uri="{FF2B5EF4-FFF2-40B4-BE49-F238E27FC236}">
                <a16:creationId xmlns:a16="http://schemas.microsoft.com/office/drawing/2014/main" id="{12013A3C-1160-AF85-F2C5-D57D8F0E1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9632"/>
          <a:stretch/>
        </p:blipFill>
        <p:spPr>
          <a:xfrm>
            <a:off x="446616" y="1697736"/>
            <a:ext cx="7027079" cy="448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931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2429D4-C539-B02B-F1E9-845DD206C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NOT KNOWING…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F27D4-39B7-1044-AFEF-30FC6071B4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… where you have congestion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37C43D9-8F1B-6014-C1C7-D9D809E775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619" y="1905001"/>
            <a:ext cx="4533944" cy="4210050"/>
          </a:xfrm>
        </p:spPr>
        <p:txBody>
          <a:bodyPr/>
          <a:lstStyle/>
          <a:p>
            <a:r>
              <a:rPr lang="en-GB"/>
              <a:t>How to prioritize reinforcement work.</a:t>
            </a:r>
          </a:p>
          <a:p>
            <a:r>
              <a:rPr lang="en-GB"/>
              <a:t>Where/how to utilize existing infrastructure and assets better.</a:t>
            </a:r>
          </a:p>
          <a:p>
            <a:r>
              <a:rPr lang="en-GB"/>
              <a:t>How to make models more accurate.</a:t>
            </a:r>
          </a:p>
          <a:p>
            <a:endParaRPr lang="de-DE"/>
          </a:p>
        </p:txBody>
      </p:sp>
      <p:pic>
        <p:nvPicPr>
          <p:cNvPr id="7" name="Grafik 6" descr="Ein Bild, das Wasser, Flüssigkeit, Spritzer, unterwasser enthält.&#10;&#10;Beschreibung automatisch generiert.">
            <a:extLst>
              <a:ext uri="{FF2B5EF4-FFF2-40B4-BE49-F238E27FC236}">
                <a16:creationId xmlns:a16="http://schemas.microsoft.com/office/drawing/2014/main" id="{55226F35-C70A-6FEC-808E-36F4A1273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155" y="1479349"/>
            <a:ext cx="6472021" cy="490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2623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ACCC55-08BC-AF03-ED3B-3E0517361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 CONNECT…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DC49D92-1E90-3A62-75B4-7B6F6E2F01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/>
              <a:t>… more low carbon technologies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22E54F-1525-8F39-9CD5-8BF93E1B9B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15591" y="1905001"/>
            <a:ext cx="3676875" cy="4210050"/>
          </a:xfrm>
        </p:spPr>
        <p:txBody>
          <a:bodyPr/>
          <a:lstStyle/>
          <a:p>
            <a:r>
              <a:rPr lang="en-GB"/>
              <a:t>Identify headroom</a:t>
            </a:r>
          </a:p>
          <a:p>
            <a:r>
              <a:rPr lang="en-GB"/>
              <a:t>Enable flexible connections</a:t>
            </a:r>
          </a:p>
          <a:p>
            <a:r>
              <a:rPr lang="en-GB"/>
              <a:t>Enable Flexibility Trading</a:t>
            </a:r>
          </a:p>
          <a:p>
            <a:r>
              <a:rPr lang="en-GB"/>
              <a:t>Focus your resources on the most critical points in your network</a:t>
            </a:r>
          </a:p>
          <a:p>
            <a:endParaRPr lang="de-DE"/>
          </a:p>
        </p:txBody>
      </p:sp>
      <p:pic>
        <p:nvPicPr>
          <p:cNvPr id="7" name="Picture 6" descr="A solar panels and wind turbines&#10;&#10;Description automatically generated">
            <a:extLst>
              <a:ext uri="{FF2B5EF4-FFF2-40B4-BE49-F238E27FC236}">
                <a16:creationId xmlns:a16="http://schemas.microsoft.com/office/drawing/2014/main" id="{FE7E7F52-1A17-355A-834D-397D9CCA1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9534" y="1668254"/>
            <a:ext cx="7082026" cy="42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1857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84892C-F827-3476-CAD8-43420DBEF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 REDUCE…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66C73C6-9F07-C468-58CE-7780194FCE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… my operating costs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ED4123C-6B72-D189-3C1E-C84D7BA02A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617" y="1905001"/>
            <a:ext cx="4874413" cy="4210050"/>
          </a:xfrm>
        </p:spPr>
        <p:txBody>
          <a:bodyPr/>
          <a:lstStyle/>
          <a:p>
            <a:r>
              <a:rPr lang="en-GB"/>
              <a:t>Reduce neutral line loads caused by phase asymmetry. </a:t>
            </a:r>
          </a:p>
          <a:p>
            <a:r>
              <a:rPr lang="en-GB"/>
              <a:t>Identify and improve phase angle issues.</a:t>
            </a:r>
          </a:p>
          <a:p>
            <a:r>
              <a:rPr lang="en-GB"/>
              <a:t>Dispatch technicians more accurately to where they are needed.</a:t>
            </a:r>
          </a:p>
        </p:txBody>
      </p:sp>
      <p:pic>
        <p:nvPicPr>
          <p:cNvPr id="6" name="Grafik 5" descr="Ein Bild, das Kerze, Stilllebenfotografie, Glühbirne, Licht enthält.&#10;&#10;Beschreibung automatisch generiert.">
            <a:extLst>
              <a:ext uri="{FF2B5EF4-FFF2-40B4-BE49-F238E27FC236}">
                <a16:creationId xmlns:a16="http://schemas.microsoft.com/office/drawing/2014/main" id="{8B5F349E-309F-F021-BAB9-5D80164067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74" t="-250"/>
          <a:stretch/>
        </p:blipFill>
        <p:spPr>
          <a:xfrm>
            <a:off x="5331911" y="1482140"/>
            <a:ext cx="6693251" cy="46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6413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Zeichnung, Entwurf, Darstellung, Kunst enthält.&#10;&#10;Automatisch generierte Beschreibung">
            <a:extLst>
              <a:ext uri="{FF2B5EF4-FFF2-40B4-BE49-F238E27FC236}">
                <a16:creationId xmlns:a16="http://schemas.microsoft.com/office/drawing/2014/main" id="{4F9B31A3-2F5A-BC1C-8917-762420F1C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73C3519D-8E32-C1E8-78D3-DF7A1F64D120}"/>
              </a:ext>
            </a:extLst>
          </p:cNvPr>
          <p:cNvSpPr/>
          <p:nvPr/>
        </p:nvSpPr>
        <p:spPr>
          <a:xfrm>
            <a:off x="4784950" y="401934"/>
            <a:ext cx="721388" cy="612950"/>
          </a:xfrm>
          <a:prstGeom prst="triangle">
            <a:avLst/>
          </a:prstGeom>
          <a:solidFill>
            <a:schemeClr val="tx1"/>
          </a:solidFill>
        </p:spPr>
        <p:txBody>
          <a:bodyPr anchor="t"/>
          <a:lstStyle/>
          <a:p>
            <a:pPr defTabSz="1219170">
              <a:lnSpc>
                <a:spcPct val="90000"/>
              </a:lnSpc>
              <a:spcBef>
                <a:spcPct val="0"/>
              </a:spcBef>
            </a:pPr>
            <a:endParaRPr lang="de-DE" sz="3200">
              <a:solidFill>
                <a:schemeClr val="bg1"/>
              </a:solidFill>
              <a:latin typeface="EnBW DIN Pro Medium" panose="020B0604020101020102" pitchFamily="34" charset="0"/>
              <a:ea typeface="+mj-ea"/>
              <a:cs typeface="EnBW DIN Pro Medium" panose="020B0604020101020102" pitchFamily="34" charset="0"/>
            </a:endParaRP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C4741F85-2272-7B58-A9A9-F41BF50C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84" y="401934"/>
            <a:ext cx="4698748" cy="612950"/>
          </a:xfrm>
          <a:solidFill>
            <a:schemeClr val="tx1"/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HOW DO WE DO THIS?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681401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644680-5ACB-4700-B0FE-E0410B357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IoT SOLUTION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F5F144-97EA-4A43-839A-8CDFB125FF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617" y="922371"/>
            <a:ext cx="8829470" cy="450538"/>
          </a:xfrm>
        </p:spPr>
        <p:txBody>
          <a:bodyPr>
            <a:normAutofit/>
          </a:bodyPr>
          <a:lstStyle/>
          <a:p>
            <a:r>
              <a:rPr lang="en-US"/>
              <a:t>SMIGHT Grid2 makes the distribution grid intelligent in retrofit!</a:t>
            </a:r>
          </a:p>
          <a:p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402C548-5BAA-4158-80AB-0EF0FE4AAE51}"/>
              </a:ext>
            </a:extLst>
          </p:cNvPr>
          <p:cNvSpPr/>
          <p:nvPr/>
        </p:nvSpPr>
        <p:spPr>
          <a:xfrm>
            <a:off x="4416798" y="1851984"/>
            <a:ext cx="3528000" cy="27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BCBC7EE-1663-44DA-BC84-5ED35A0A2BEC}"/>
              </a:ext>
            </a:extLst>
          </p:cNvPr>
          <p:cNvSpPr/>
          <p:nvPr/>
        </p:nvSpPr>
        <p:spPr>
          <a:xfrm>
            <a:off x="8318286" y="1851984"/>
            <a:ext cx="3528000" cy="27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DA64D53-83CD-4001-95BC-311D366D7EC6}"/>
              </a:ext>
            </a:extLst>
          </p:cNvPr>
          <p:cNvSpPr txBox="1"/>
          <p:nvPr/>
        </p:nvSpPr>
        <p:spPr>
          <a:xfrm>
            <a:off x="477256" y="4649278"/>
            <a:ext cx="38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i="0">
                <a:effectLst/>
              </a:rPr>
              <a:t>Sensors</a:t>
            </a:r>
            <a:r>
              <a:rPr lang="de-DE" sz="1600" b="1"/>
              <a:t> </a:t>
            </a:r>
            <a:r>
              <a:rPr lang="de-DE" sz="1600">
                <a:solidFill>
                  <a:schemeClr val="accent4"/>
                </a:solidFill>
              </a:rPr>
              <a:t>–</a:t>
            </a:r>
            <a:r>
              <a:rPr lang="en-US" sz="1600" b="0" i="0">
                <a:solidFill>
                  <a:schemeClr val="accent4"/>
                </a:solidFill>
                <a:effectLst/>
              </a:rPr>
              <a:t> record the </a:t>
            </a:r>
            <a:r>
              <a:rPr lang="en-US" sz="1600" b="0" i="0" u="sng">
                <a:solidFill>
                  <a:schemeClr val="accent4"/>
                </a:solidFill>
                <a:effectLst/>
              </a:rPr>
              <a:t>effective value of the current</a:t>
            </a:r>
            <a:r>
              <a:rPr lang="en-US" sz="1600" b="0" i="0">
                <a:solidFill>
                  <a:schemeClr val="accent4"/>
                </a:solidFill>
                <a:effectLst/>
              </a:rPr>
              <a:t>, the </a:t>
            </a:r>
            <a:r>
              <a:rPr lang="en-US" sz="1600" b="0" i="0" u="sng">
                <a:solidFill>
                  <a:schemeClr val="accent4"/>
                </a:solidFill>
                <a:effectLst/>
              </a:rPr>
              <a:t>current</a:t>
            </a:r>
            <a:r>
              <a:rPr lang="en-US" sz="1600" b="0" i="0">
                <a:solidFill>
                  <a:schemeClr val="accent4"/>
                </a:solidFill>
                <a:effectLst/>
              </a:rPr>
              <a:t> with </a:t>
            </a:r>
            <a:r>
              <a:rPr lang="en-US" sz="1600" b="0" i="0" u="sng">
                <a:solidFill>
                  <a:schemeClr val="accent4"/>
                </a:solidFill>
                <a:effectLst/>
              </a:rPr>
              <a:t>flow direction</a:t>
            </a:r>
            <a:r>
              <a:rPr lang="en-US" sz="1600" b="0" i="0">
                <a:solidFill>
                  <a:schemeClr val="accent4"/>
                </a:solidFill>
                <a:effectLst/>
              </a:rPr>
              <a:t> and </a:t>
            </a:r>
            <a:r>
              <a:rPr lang="en-US" sz="1600" b="0" i="0" u="sng">
                <a:solidFill>
                  <a:schemeClr val="accent4"/>
                </a:solidFill>
                <a:effectLst/>
              </a:rPr>
              <a:t>phase angle </a:t>
            </a:r>
            <a:r>
              <a:rPr lang="en-US" sz="1600" b="0" i="0">
                <a:solidFill>
                  <a:schemeClr val="accent4"/>
                </a:solidFill>
                <a:effectLst/>
              </a:rPr>
              <a:t>(cos φ) per feeder and 1x per minute. </a:t>
            </a:r>
            <a:endParaRPr lang="de-DE" sz="1600">
              <a:solidFill>
                <a:schemeClr val="accent4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BB06169-023F-4C5F-A984-2E416DECAD28}"/>
              </a:ext>
            </a:extLst>
          </p:cNvPr>
          <p:cNvSpPr txBox="1"/>
          <p:nvPr/>
        </p:nvSpPr>
        <p:spPr>
          <a:xfrm>
            <a:off x="4416798" y="4625581"/>
            <a:ext cx="3580356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600" b="1"/>
              <a:t>Gateway</a:t>
            </a:r>
            <a:r>
              <a:rPr lang="de-DE" sz="1600">
                <a:solidFill>
                  <a:schemeClr val="accent4"/>
                </a:solidFill>
              </a:rPr>
              <a:t> – </a:t>
            </a:r>
            <a:r>
              <a:rPr lang="en-US" sz="1600" b="0" i="0">
                <a:solidFill>
                  <a:schemeClr val="accent4"/>
                </a:solidFill>
                <a:effectLst/>
              </a:rPr>
              <a:t>measures one </a:t>
            </a:r>
            <a:r>
              <a:rPr lang="en-US" sz="1600" b="0" i="0" u="sng">
                <a:solidFill>
                  <a:schemeClr val="accent4"/>
                </a:solidFill>
                <a:effectLst/>
              </a:rPr>
              <a:t>rail voltage</a:t>
            </a:r>
            <a:r>
              <a:rPr lang="en-US" sz="1600" b="0" i="0">
                <a:solidFill>
                  <a:schemeClr val="accent4"/>
                </a:solidFill>
                <a:effectLst/>
              </a:rPr>
              <a:t> and securely transmits the measured data as 15-min values via LTE to the </a:t>
            </a:r>
            <a:r>
              <a:rPr lang="en-US" sz="1600" b="0" i="0" u="sng">
                <a:solidFill>
                  <a:schemeClr val="accent4"/>
                </a:solidFill>
                <a:effectLst/>
              </a:rPr>
              <a:t>SMIGHT IQ IoT platform</a:t>
            </a:r>
            <a:r>
              <a:rPr lang="en-US" sz="1600" b="0" i="0">
                <a:solidFill>
                  <a:schemeClr val="accent4"/>
                </a:solidFill>
                <a:effectLst/>
              </a:rPr>
              <a:t>. </a:t>
            </a:r>
            <a:br>
              <a:rPr lang="en-US" sz="1600" b="0" i="0">
                <a:solidFill>
                  <a:schemeClr val="accent4"/>
                </a:solidFill>
                <a:effectLst/>
              </a:rPr>
            </a:br>
            <a:br>
              <a:rPr lang="en-US" sz="1600" b="0" i="0">
                <a:solidFill>
                  <a:schemeClr val="accent4"/>
                </a:solidFill>
                <a:effectLst/>
              </a:rPr>
            </a:br>
            <a:r>
              <a:rPr lang="en-US" sz="1600" b="0" i="0">
                <a:solidFill>
                  <a:schemeClr val="accent4"/>
                </a:solidFill>
                <a:effectLst/>
              </a:rPr>
              <a:t>The devices are continuously monitored and updated by SMIGHT.</a:t>
            </a:r>
            <a:endParaRPr lang="de-DE" sz="1600">
              <a:solidFill>
                <a:schemeClr val="accent4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186622D-F237-4198-BBAA-335C5CAAAD69}"/>
              </a:ext>
            </a:extLst>
          </p:cNvPr>
          <p:cNvSpPr txBox="1"/>
          <p:nvPr/>
        </p:nvSpPr>
        <p:spPr>
          <a:xfrm>
            <a:off x="8318286" y="4614700"/>
            <a:ext cx="352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/>
              <a:t>SMIGHT IQ Cloud </a:t>
            </a:r>
            <a:r>
              <a:rPr lang="de-DE" sz="1600">
                <a:solidFill>
                  <a:schemeClr val="accent4"/>
                </a:solidFill>
              </a:rPr>
              <a:t>– </a:t>
            </a:r>
            <a:r>
              <a:rPr lang="en-US" sz="1600" b="0" i="0">
                <a:solidFill>
                  <a:schemeClr val="accent4"/>
                </a:solidFill>
                <a:effectLst/>
              </a:rPr>
              <a:t>stores the data </a:t>
            </a:r>
            <a:r>
              <a:rPr lang="en-US" sz="1600" b="0" i="0" u="sng">
                <a:solidFill>
                  <a:schemeClr val="accent4"/>
                </a:solidFill>
                <a:effectLst/>
              </a:rPr>
              <a:t>securely</a:t>
            </a:r>
            <a:r>
              <a:rPr lang="en-US" sz="1600" b="0" i="0">
                <a:solidFill>
                  <a:schemeClr val="accent4"/>
                </a:solidFill>
                <a:effectLst/>
              </a:rPr>
              <a:t> in a German data center (ISO 27001).</a:t>
            </a:r>
          </a:p>
          <a:p>
            <a:endParaRPr lang="en-US" sz="1600">
              <a:solidFill>
                <a:schemeClr val="accent4"/>
              </a:solidFill>
            </a:endParaRPr>
          </a:p>
          <a:p>
            <a:r>
              <a:rPr lang="en-US" sz="1600" b="0" i="0">
                <a:solidFill>
                  <a:schemeClr val="accent4"/>
                </a:solidFill>
                <a:effectLst/>
              </a:rPr>
              <a:t>Current and voltage curves are visualized in the </a:t>
            </a:r>
            <a:r>
              <a:rPr lang="en-US" sz="1600" b="0" i="0" u="sng">
                <a:solidFill>
                  <a:schemeClr val="accent4"/>
                </a:solidFill>
                <a:effectLst/>
              </a:rPr>
              <a:t>web portal </a:t>
            </a:r>
            <a:r>
              <a:rPr lang="en-US" sz="1600" b="0" i="0">
                <a:solidFill>
                  <a:schemeClr val="accent4"/>
                </a:solidFill>
                <a:effectLst/>
              </a:rPr>
              <a:t>and can be transferred to other systems.</a:t>
            </a:r>
            <a:endParaRPr lang="de-DE" sz="1600">
              <a:solidFill>
                <a:schemeClr val="accent4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7A3942F-F37B-440D-8ED9-0CAE391B611C}"/>
              </a:ext>
            </a:extLst>
          </p:cNvPr>
          <p:cNvSpPr txBox="1"/>
          <p:nvPr/>
        </p:nvSpPr>
        <p:spPr>
          <a:xfrm>
            <a:off x="3982144" y="2339673"/>
            <a:ext cx="1420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EnBW DIN Pro" panose="020B0504020101020102" pitchFamily="34" charset="0"/>
              <a:buChar char="›"/>
            </a:pPr>
            <a:r>
              <a:rPr lang="de-DE" sz="7200"/>
              <a:t>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487CA71-EE39-4E7F-BFF4-7F5534D94954}"/>
              </a:ext>
            </a:extLst>
          </p:cNvPr>
          <p:cNvSpPr txBox="1"/>
          <p:nvPr/>
        </p:nvSpPr>
        <p:spPr>
          <a:xfrm>
            <a:off x="7872148" y="2339673"/>
            <a:ext cx="1420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EnBW DIN Pro" panose="020B0504020101020102" pitchFamily="34" charset="0"/>
              <a:buChar char="›"/>
            </a:pPr>
            <a:r>
              <a:rPr lang="de-DE" sz="7200"/>
              <a:t>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CA1DD6F-B1D1-4CC3-82B0-77CEDFCE2411}"/>
              </a:ext>
            </a:extLst>
          </p:cNvPr>
          <p:cNvSpPr txBox="1"/>
          <p:nvPr/>
        </p:nvSpPr>
        <p:spPr>
          <a:xfrm flipV="1">
            <a:off x="3078101" y="2962592"/>
            <a:ext cx="1420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EnBW DIN Pro" panose="020B0504020101020102" pitchFamily="34" charset="0"/>
              <a:buChar char="›"/>
            </a:pPr>
            <a:r>
              <a:rPr lang="de-DE" sz="720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809443B-6DBB-4A19-84BB-02EEB714BCC5}"/>
              </a:ext>
            </a:extLst>
          </p:cNvPr>
          <p:cNvSpPr txBox="1"/>
          <p:nvPr/>
        </p:nvSpPr>
        <p:spPr>
          <a:xfrm flipV="1">
            <a:off x="6968105" y="2962592"/>
            <a:ext cx="1420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EnBW DIN Pro" panose="020B0504020101020102" pitchFamily="34" charset="0"/>
              <a:buChar char="›"/>
            </a:pPr>
            <a:r>
              <a:rPr lang="de-DE" sz="720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BE27F16-CAC8-4673-BBEF-8F1016FAEE37}"/>
              </a:ext>
            </a:extLst>
          </p:cNvPr>
          <p:cNvSpPr txBox="1"/>
          <p:nvPr/>
        </p:nvSpPr>
        <p:spPr>
          <a:xfrm>
            <a:off x="11612533" y="2601820"/>
            <a:ext cx="496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EnBW DIN Pro" panose="020B0504020101020102" pitchFamily="34" charset="0"/>
              <a:buChar char="›"/>
            </a:pPr>
            <a:r>
              <a:rPr lang="de-DE" sz="7200"/>
              <a:t>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5514D80-3366-4F4F-9A4C-CF4A3663244D}"/>
              </a:ext>
            </a:extLst>
          </p:cNvPr>
          <p:cNvSpPr txBox="1"/>
          <p:nvPr/>
        </p:nvSpPr>
        <p:spPr>
          <a:xfrm>
            <a:off x="9347571" y="2140155"/>
            <a:ext cx="180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>
                <a:solidFill>
                  <a:schemeClr val="accent4"/>
                </a:solidFill>
              </a:rPr>
              <a:t>Server </a:t>
            </a:r>
          </a:p>
          <a:p>
            <a:pPr algn="ctr"/>
            <a:r>
              <a:rPr lang="de-DE" sz="1200">
                <a:solidFill>
                  <a:schemeClr val="accent4"/>
                </a:solidFill>
              </a:rPr>
              <a:t>Infrastructure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A550739D-6DAB-4A91-91B8-8DDA96F5BD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8" t="19015" r="11616" b="19011"/>
          <a:stretch/>
        </p:blipFill>
        <p:spPr>
          <a:xfrm>
            <a:off x="8852112" y="2217021"/>
            <a:ext cx="2760421" cy="173202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378B13AE-5D21-4C85-813B-F4A0A0BB3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65" y="2796100"/>
            <a:ext cx="1792540" cy="1136001"/>
          </a:xfrm>
          <a:prstGeom prst="rect">
            <a:avLst/>
          </a:prstGeom>
        </p:spPr>
      </p:pic>
      <p:pic>
        <p:nvPicPr>
          <p:cNvPr id="28" name="Grafik 2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F795362-0475-4C89-99F1-9CBEFEC6AC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88" y="2371000"/>
            <a:ext cx="505969" cy="667513"/>
          </a:xfrm>
          <a:prstGeom prst="rect">
            <a:avLst/>
          </a:prstGeom>
        </p:spPr>
      </p:pic>
      <p:sp>
        <p:nvSpPr>
          <p:cNvPr id="5" name="Rechteck 8">
            <a:extLst>
              <a:ext uri="{FF2B5EF4-FFF2-40B4-BE49-F238E27FC236}">
                <a16:creationId xmlns:a16="http://schemas.microsoft.com/office/drawing/2014/main" id="{CDB4A38E-BFEF-9A34-00DE-DA8F9474C0F7}"/>
              </a:ext>
            </a:extLst>
          </p:cNvPr>
          <p:cNvSpPr/>
          <p:nvPr/>
        </p:nvSpPr>
        <p:spPr>
          <a:xfrm>
            <a:off x="361636" y="1820349"/>
            <a:ext cx="3564000" cy="2699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12">
            <a:extLst>
              <a:ext uri="{FF2B5EF4-FFF2-40B4-BE49-F238E27FC236}">
                <a16:creationId xmlns:a16="http://schemas.microsoft.com/office/drawing/2014/main" id="{60924F9D-E47E-2DDC-64BA-EEF3EE4F1B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7496" y="1985033"/>
            <a:ext cx="1483563" cy="1732024"/>
          </a:xfrm>
          <a:prstGeom prst="rect">
            <a:avLst/>
          </a:prstGeom>
        </p:spPr>
      </p:pic>
      <p:pic>
        <p:nvPicPr>
          <p:cNvPr id="7" name="Grafik 13" descr="Ein Bild, das Text, Grafiken, Design, Screenshot enthält.&#10;&#10;Automatisch generierte Beschreibung">
            <a:extLst>
              <a:ext uri="{FF2B5EF4-FFF2-40B4-BE49-F238E27FC236}">
                <a16:creationId xmlns:a16="http://schemas.microsoft.com/office/drawing/2014/main" id="{69D18110-76D7-A4C3-8F49-014852492B9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8" y="3016039"/>
            <a:ext cx="1967672" cy="12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5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Person, draußen, gelb enthält.&#10;&#10;Automatisch generierte Beschreibung">
            <a:extLst>
              <a:ext uri="{FF2B5EF4-FFF2-40B4-BE49-F238E27FC236}">
                <a16:creationId xmlns:a16="http://schemas.microsoft.com/office/drawing/2014/main" id="{2F27E342-31B6-71F2-B8C2-373FC461DD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6" t="29074" r="9039"/>
          <a:stretch/>
        </p:blipFill>
        <p:spPr>
          <a:xfrm>
            <a:off x="3984861" y="1815531"/>
            <a:ext cx="4222278" cy="245152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21C3A51-9196-459A-8985-DE079F7D3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83" y="470960"/>
            <a:ext cx="9200251" cy="451411"/>
          </a:xfrm>
        </p:spPr>
        <p:txBody>
          <a:bodyPr/>
          <a:lstStyle/>
          <a:p>
            <a:r>
              <a:rPr lang="en-US"/>
              <a:t>FAST &amp; EASY TO INSTALL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936834-DAEA-49E8-885B-BBFD7C6A74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183" y="930342"/>
            <a:ext cx="9505051" cy="3899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EnBW DIN Pro"/>
              </a:rPr>
              <a:t>Developed with the needs of DSOs in mind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04EB2F8-15C0-4B60-8C9B-3068DFE85D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7448" y="4543653"/>
            <a:ext cx="10598855" cy="1843388"/>
          </a:xfrm>
        </p:spPr>
        <p:txBody>
          <a:bodyPr vert="horz" lIns="0" tIns="0" rIns="0" bIns="0" rtlCol="0" anchor="t">
            <a:normAutofit fontScale="92500"/>
          </a:bodyPr>
          <a:lstStyle/>
          <a:p>
            <a:r>
              <a:rPr lang="en-US" sz="2400"/>
              <a:t>Retrofit of secondary substations and distribution cabinets even with limited space</a:t>
            </a:r>
          </a:p>
          <a:p>
            <a:r>
              <a:rPr lang="en-US" sz="2400"/>
              <a:t>Fast installation in under 1h by your own technician during running operation</a:t>
            </a:r>
          </a:p>
          <a:p>
            <a:pPr marL="895350"/>
            <a:r>
              <a:rPr lang="en-US" sz="2000"/>
              <a:t>No live-line working required - installation during operation</a:t>
            </a:r>
            <a:endParaRPr lang="de-DE" sz="2000"/>
          </a:p>
          <a:p>
            <a:pPr marL="895350"/>
            <a:r>
              <a:rPr lang="en-US" sz="2000"/>
              <a:t>Reduced cabling effort</a:t>
            </a:r>
          </a:p>
        </p:txBody>
      </p:sp>
      <p:pic>
        <p:nvPicPr>
          <p:cNvPr id="7" name="Grafik 6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B74617A6-3DE6-45B0-95AC-407005EF2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0" y="1819726"/>
            <a:ext cx="3683041" cy="2451524"/>
          </a:xfrm>
          <a:prstGeom prst="rect">
            <a:avLst/>
          </a:prstGeom>
        </p:spPr>
      </p:pic>
      <p:pic>
        <p:nvPicPr>
          <p:cNvPr id="5" name="Grafik 4" descr="Ein Bild, das Person, Handgelenk, Im Haus, Halten enthält.&#10;&#10;Automatisch generierte Beschreibung">
            <a:extLst>
              <a:ext uri="{FF2B5EF4-FFF2-40B4-BE49-F238E27FC236}">
                <a16:creationId xmlns:a16="http://schemas.microsoft.com/office/drawing/2014/main" id="{276141BC-2C4C-6271-CB04-E693C0D964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16373" r="7583" b="15790"/>
          <a:stretch/>
        </p:blipFill>
        <p:spPr>
          <a:xfrm>
            <a:off x="8357419" y="1815531"/>
            <a:ext cx="3683041" cy="246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7630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MIGHT Folienmaster V2.0">
  <a:themeElements>
    <a:clrScheme name="Smight_Farben">
      <a:dk1>
        <a:srgbClr val="FBBA00"/>
      </a:dk1>
      <a:lt1>
        <a:srgbClr val="3B3B3B"/>
      </a:lt1>
      <a:dk2>
        <a:srgbClr val="819999"/>
      </a:dk2>
      <a:lt2>
        <a:srgbClr val="54575A"/>
      </a:lt2>
      <a:accent1>
        <a:srgbClr val="E3E3E3"/>
      </a:accent1>
      <a:accent2>
        <a:srgbClr val="119D22"/>
      </a:accent2>
      <a:accent3>
        <a:srgbClr val="E01712"/>
      </a:accent3>
      <a:accent4>
        <a:srgbClr val="FFFFFE"/>
      </a:accent4>
      <a:accent5>
        <a:srgbClr val="000000"/>
      </a:accent5>
      <a:accent6>
        <a:srgbClr val="FFD800"/>
      </a:accent6>
      <a:hlink>
        <a:srgbClr val="2863CE"/>
      </a:hlink>
      <a:folHlink>
        <a:srgbClr val="2863CE"/>
      </a:folHlink>
    </a:clrScheme>
    <a:fontScheme name="Smight_Schriften">
      <a:majorFont>
        <a:latin typeface="EnBW DIN Pro"/>
        <a:ea typeface=""/>
        <a:cs typeface=""/>
      </a:majorFont>
      <a:minorFont>
        <a:latin typeface="EnBW DIN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IGHT-Folienmaster_Dunkel_Jan2023" id="{6CB8DBD2-1D86-4C94-B1D5-1CD4758CB28F}" vid="{33FFF47F-EC27-435E-A923-FF5DBD5B70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1700caf-2590-4cd5-8069-d2aa94125265" xsi:nil="true"/>
    <lcf76f155ced4ddcb4097134ff3c332f xmlns="1f9d36ab-8de3-44be-aca4-127c8e787fac">
      <Terms xmlns="http://schemas.microsoft.com/office/infopath/2007/PartnerControls"/>
    </lcf76f155ced4ddcb4097134ff3c332f>
    <Antwortbereitsgegeben_x003f_ xmlns="1f9d36ab-8de3-44be-aca4-127c8e787fac">false</Antwortbereitsgegeben_x003f_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05135D8351B25458907813441C9469D" ma:contentTypeVersion="18" ma:contentTypeDescription="Ein neues Dokument erstellen." ma:contentTypeScope="" ma:versionID="d62d2a65e0a08abf24e5800c57fb0422">
  <xsd:schema xmlns:xsd="http://www.w3.org/2001/XMLSchema" xmlns:xs="http://www.w3.org/2001/XMLSchema" xmlns:p="http://schemas.microsoft.com/office/2006/metadata/properties" xmlns:ns2="1f9d36ab-8de3-44be-aca4-127c8e787fac" xmlns:ns3="e1700caf-2590-4cd5-8069-d2aa94125265" targetNamespace="http://schemas.microsoft.com/office/2006/metadata/properties" ma:root="true" ma:fieldsID="ba188ac2262177aaebf0b3bc76f7e64d" ns2:_="" ns3:_="">
    <xsd:import namespace="1f9d36ab-8de3-44be-aca4-127c8e787fac"/>
    <xsd:import namespace="e1700caf-2590-4cd5-8069-d2aa941252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Antwortbereitsgegeben_x003f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9d36ab-8de3-44be-aca4-127c8e787f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edc9490c-4a27-4737-b814-fbfca88d1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ntwortbereitsgegeben_x003f_" ma:index="25" nillable="true" ma:displayName="Antwort bereits gegeben?" ma:default="0" ma:format="Dropdown" ma:internalName="Antwortbereitsgegeben_x003f_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700caf-2590-4cd5-8069-d2aa9412526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3cc9f94-10d6-44b2-826f-307fa7deba93}" ma:internalName="TaxCatchAll" ma:showField="CatchAllData" ma:web="e1700caf-2590-4cd5-8069-d2aa941252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A8D944-662D-4423-9813-A7D0F4674933}">
  <ds:schemaRefs>
    <ds:schemaRef ds:uri="1f9d36ab-8de3-44be-aca4-127c8e787fac"/>
    <ds:schemaRef ds:uri="428d3a8d-8f2b-4047-bf88-75a98d965056"/>
    <ds:schemaRef ds:uri="4a5c4d6f-3921-4b3a-9b9a-b7bc16ebd5fe"/>
    <ds:schemaRef ds:uri="85560bcf-6253-476a-b5ee-9d12c868a3be"/>
    <ds:schemaRef ds:uri="aed3956d-0d3b-4d6c-88df-70f9a987f23c"/>
    <ds:schemaRef ds:uri="e1700caf-2590-4cd5-8069-d2aa9412526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85D7F4A-C7D8-4623-A1A3-61E6B238F8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0665E7-454A-48E7-AB2C-4820AFB0FF19}">
  <ds:schemaRefs>
    <ds:schemaRef ds:uri="1f9d36ab-8de3-44be-aca4-127c8e787fac"/>
    <ds:schemaRef ds:uri="e1700caf-2590-4cd5-8069-d2aa9412526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SMIGHT-Folienmaster_Dunkel_Jan2024</Template>
  <TotalTime>0</TotalTime>
  <Words>559</Words>
  <Application>Microsoft Office PowerPoint</Application>
  <PresentationFormat>Widescreen</PresentationFormat>
  <Paragraphs>113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EnBW DIN Pro</vt:lpstr>
      <vt:lpstr>EnBW DIN Pro Light</vt:lpstr>
      <vt:lpstr>EnBW DIN Pro Medium</vt:lpstr>
      <vt:lpstr>EnBW DIN-Regular</vt:lpstr>
      <vt:lpstr>SMIGHT Folienmaster V2.0</vt:lpstr>
      <vt:lpstr>PowerPoint Presentation</vt:lpstr>
      <vt:lpstr>WHAT ARE THE PROBLEMS THAT WE HELP SOLVE?</vt:lpstr>
      <vt:lpstr>VOLTAGE VIOLATIONS</vt:lpstr>
      <vt:lpstr>NOT KNOWING…</vt:lpstr>
      <vt:lpstr>HOW TO CONNECT…</vt:lpstr>
      <vt:lpstr>HOW TO REDUCE…</vt:lpstr>
      <vt:lpstr>HOW DO WE DO THIS?</vt:lpstr>
      <vt:lpstr>IoT SOLUTION</vt:lpstr>
      <vt:lpstr>FAST &amp; EASY TO INSTALL</vt:lpstr>
      <vt:lpstr>1, 2, 3, … UPGRADE!</vt:lpstr>
      <vt:lpstr>PowerPoint Presentation</vt:lpstr>
      <vt:lpstr>SMIGHT GRID2 DATA FLOWS</vt:lpstr>
      <vt:lpstr>IoT Expertise &amp; Grid Operator DNA</vt:lpstr>
    </vt:vector>
  </TitlesOfParts>
  <Company>EnBW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 Haar Dirk</dc:creator>
  <cp:lastModifiedBy>Ana-Maria Olteanu</cp:lastModifiedBy>
  <cp:revision>2</cp:revision>
  <dcterms:created xsi:type="dcterms:W3CDTF">2024-03-04T14:08:00Z</dcterms:created>
  <dcterms:modified xsi:type="dcterms:W3CDTF">2024-09-04T08:44:05Z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0x010100C05135D8351B25458907813441C9469D</vt:lpwstr>
  </property>
  <property fmtid="{D5CDD505-2E9C-101B-9397-08002B2CF9AE}" pid="3" name="MediaServiceImageTags">
    <vt:lpwstr/>
  </property>
</Properties>
</file>