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9" r:id="rId4"/>
  </p:sldMasterIdLst>
  <p:notesMasterIdLst>
    <p:notesMasterId r:id="rId24"/>
  </p:notesMasterIdLst>
  <p:handoutMasterIdLst>
    <p:handoutMasterId r:id="rId25"/>
  </p:handoutMasterIdLst>
  <p:sldIdLst>
    <p:sldId id="277" r:id="rId5"/>
    <p:sldId id="279" r:id="rId6"/>
    <p:sldId id="505" r:id="rId7"/>
    <p:sldId id="301" r:id="rId8"/>
    <p:sldId id="334" r:id="rId9"/>
    <p:sldId id="499" r:id="rId10"/>
    <p:sldId id="457" r:id="rId11"/>
    <p:sldId id="493" r:id="rId12"/>
    <p:sldId id="504" r:id="rId13"/>
    <p:sldId id="506" r:id="rId14"/>
    <p:sldId id="494" r:id="rId15"/>
    <p:sldId id="495" r:id="rId16"/>
    <p:sldId id="503" r:id="rId17"/>
    <p:sldId id="461" r:id="rId18"/>
    <p:sldId id="507" r:id="rId19"/>
    <p:sldId id="500" r:id="rId20"/>
    <p:sldId id="502" r:id="rId21"/>
    <p:sldId id="302" r:id="rId22"/>
    <p:sldId id="497" r:id="rId23"/>
  </p:sldIdLst>
  <p:sldSz cx="12192000" cy="6858000"/>
  <p:notesSz cx="7099300" cy="10234613"/>
  <p:custDataLst>
    <p:tags r:id="rId26"/>
  </p:custDataLst>
  <p:defaultTextStyle>
    <a:defPPr>
      <a:defRPr lang="de-DE"/>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521415D9-36F7-43E2-AB2F-B90AF26B5E84}">
      <p14:sectionLst xmlns:p14="http://schemas.microsoft.com/office/powerpoint/2010/main">
        <p14:section name="Standardabschnitt" id="{40AD5FAA-5953-42B4-84BF-4CA4F649DBE1}">
          <p14:sldIdLst>
            <p14:sldId id="277"/>
          </p14:sldIdLst>
        </p14:section>
        <p14:section name="Introduction" id="{CA219F47-BF9D-42B0-82F2-77C86801F57C}">
          <p14:sldIdLst>
            <p14:sldId id="279"/>
            <p14:sldId id="505"/>
            <p14:sldId id="301"/>
          </p14:sldIdLst>
        </p14:section>
        <p14:section name="Grid Infrastructure" id="{3D1D9F9C-3B1F-42F6-A210-745537B955B7}">
          <p14:sldIdLst>
            <p14:sldId id="334"/>
            <p14:sldId id="499"/>
            <p14:sldId id="457"/>
            <p14:sldId id="493"/>
            <p14:sldId id="504"/>
          </p14:sldIdLst>
        </p14:section>
        <p14:section name="Smart Grids" id="{CC37971B-8AF0-427E-A867-C1E1E087CD50}">
          <p14:sldIdLst>
            <p14:sldId id="506"/>
            <p14:sldId id="494"/>
            <p14:sldId id="495"/>
            <p14:sldId id="503"/>
            <p14:sldId id="461"/>
          </p14:sldIdLst>
        </p14:section>
        <p14:section name="Cyber Security" id="{426ACF5E-E52E-4D57-AC68-0FAB8CED94C3}">
          <p14:sldIdLst>
            <p14:sldId id="507"/>
            <p14:sldId id="500"/>
            <p14:sldId id="502"/>
          </p14:sldIdLst>
        </p14:section>
        <p14:section name="Outro" id="{0E73AB5D-09FE-437A-94B4-F0D83479E1B0}">
          <p14:sldIdLst>
            <p14:sldId id="302"/>
            <p14:sldId id="49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AFB7"/>
    <a:srgbClr val="6CAAB1"/>
    <a:srgbClr val="77AEB5"/>
    <a:srgbClr val="6FA7B0"/>
    <a:srgbClr val="599EA7"/>
    <a:srgbClr val="76AEB6"/>
    <a:srgbClr val="004F80"/>
    <a:srgbClr val="1E3E5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2" autoAdjust="0"/>
    <p:restoredTop sz="86957" autoAdjust="0"/>
  </p:normalViewPr>
  <p:slideViewPr>
    <p:cSldViewPr>
      <p:cViewPr varScale="1">
        <p:scale>
          <a:sx n="91" d="100"/>
          <a:sy n="91" d="100"/>
        </p:scale>
        <p:origin x="84" y="18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u\Downloads\nrg_ind_ren_page_spreadsheet%2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de-DE" sz="2000" dirty="0"/>
              <a:t>Share </a:t>
            </a:r>
            <a:r>
              <a:rPr lang="de-DE" sz="2000" dirty="0" err="1"/>
              <a:t>of</a:t>
            </a:r>
            <a:r>
              <a:rPr lang="de-DE" sz="2000" dirty="0"/>
              <a:t> </a:t>
            </a:r>
            <a:r>
              <a:rPr lang="de-DE" sz="2000" dirty="0" err="1"/>
              <a:t>renewable</a:t>
            </a:r>
            <a:r>
              <a:rPr lang="de-DE" sz="2000" dirty="0"/>
              <a:t> </a:t>
            </a:r>
            <a:r>
              <a:rPr lang="de-DE" sz="2000" dirty="0" err="1"/>
              <a:t>energy</a:t>
            </a:r>
            <a:r>
              <a:rPr lang="de-DE" sz="2000" dirty="0"/>
              <a:t> </a:t>
            </a:r>
            <a:r>
              <a:rPr lang="de-DE" sz="2000" dirty="0" err="1"/>
              <a:t>sources</a:t>
            </a:r>
            <a:endParaRPr lang="de-DE"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title>
    <c:autoTitleDeleted val="0"/>
    <c:plotArea>
      <c:layout/>
      <c:barChart>
        <c:barDir val="col"/>
        <c:grouping val="clustered"/>
        <c:varyColors val="0"/>
        <c:ser>
          <c:idx val="0"/>
          <c:order val="0"/>
          <c:tx>
            <c:strRef>
              <c:f>'Sheet 1'!$B$1</c:f>
              <c:strCache>
                <c:ptCount val="1"/>
              </c:strCache>
            </c:strRef>
          </c:tx>
          <c:spPr>
            <a:solidFill>
              <a:schemeClr val="accent2"/>
            </a:solidFill>
            <a:ln>
              <a:noFill/>
            </a:ln>
            <a:effectLst/>
          </c:spPr>
          <c:invertIfNegative val="0"/>
          <c:cat>
            <c:strRef>
              <c:f>('Sheet 1'!$C$9,'Sheet 1'!$H$9,'Sheet 1'!$R$9,'Sheet 1'!$T$9)</c:f>
              <c:strCache>
                <c:ptCount val="4"/>
                <c:pt idx="0">
                  <c:v>2005</c:v>
                </c:pt>
                <c:pt idx="1">
                  <c:v>2010</c:v>
                </c:pt>
                <c:pt idx="2">
                  <c:v>2020</c:v>
                </c:pt>
                <c:pt idx="3">
                  <c:v>2022</c:v>
                </c:pt>
              </c:strCache>
              <c:extLst/>
            </c:strRef>
          </c:cat>
          <c:val>
            <c:numRef>
              <c:f>('Sheet 1'!$B$2:$B$3,'Sheet 1'!$B$5:$B$52)</c:f>
              <c:extLst/>
            </c:numRef>
          </c:val>
          <c:extLst>
            <c:ext xmlns:c16="http://schemas.microsoft.com/office/drawing/2014/chart" uri="{C3380CC4-5D6E-409C-BE32-E72D297353CC}">
              <c16:uniqueId val="{00000000-99AC-4A61-8733-88132BF9C5A3}"/>
            </c:ext>
          </c:extLst>
        </c:ser>
        <c:ser>
          <c:idx val="1"/>
          <c:order val="1"/>
          <c:tx>
            <c:strRef>
              <c:f>'Sheet 1'!$A$17</c:f>
              <c:strCache>
                <c:ptCount val="1"/>
                <c:pt idx="0">
                  <c:v>Germany</c:v>
                </c:pt>
              </c:strCache>
            </c:strRef>
          </c:tx>
          <c:spPr>
            <a:solidFill>
              <a:schemeClr val="accent4"/>
            </a:solidFill>
            <a:ln>
              <a:noFill/>
            </a:ln>
            <a:effectLst/>
          </c:spPr>
          <c:invertIfNegative val="0"/>
          <c:cat>
            <c:strRef>
              <c:f>('Sheet 1'!$C$9,'Sheet 1'!$H$9,'Sheet 1'!$R$9,'Sheet 1'!$T$9)</c:f>
              <c:strCache>
                <c:ptCount val="4"/>
                <c:pt idx="0">
                  <c:v>2005</c:v>
                </c:pt>
                <c:pt idx="1">
                  <c:v>2010</c:v>
                </c:pt>
                <c:pt idx="2">
                  <c:v>2020</c:v>
                </c:pt>
                <c:pt idx="3">
                  <c:v>2022</c:v>
                </c:pt>
              </c:strCache>
              <c:extLst/>
            </c:strRef>
          </c:cat>
          <c:val>
            <c:numRef>
              <c:f>('Sheet 1'!$C$17,'Sheet 1'!$H$17,'Sheet 1'!$R$17,'Sheet 1'!$T$17)</c:f>
              <c:numCache>
                <c:formatCode>#,##0.##########</c:formatCode>
                <c:ptCount val="4"/>
                <c:pt idx="0">
                  <c:v>7.1669999999999998</c:v>
                </c:pt>
                <c:pt idx="1">
                  <c:v>11.667</c:v>
                </c:pt>
                <c:pt idx="2">
                  <c:v>19.09</c:v>
                </c:pt>
                <c:pt idx="3">
                  <c:v>20.795999999999999</c:v>
                </c:pt>
              </c:numCache>
              <c:extLst/>
            </c:numRef>
          </c:val>
          <c:extLst>
            <c:ext xmlns:c16="http://schemas.microsoft.com/office/drawing/2014/chart" uri="{C3380CC4-5D6E-409C-BE32-E72D297353CC}">
              <c16:uniqueId val="{00000001-99AC-4A61-8733-88132BF9C5A3}"/>
            </c:ext>
          </c:extLst>
        </c:ser>
        <c:ser>
          <c:idx val="2"/>
          <c:order val="2"/>
          <c:tx>
            <c:strRef>
              <c:f>'Sheet 1'!$A$35</c:f>
              <c:strCache>
                <c:ptCount val="1"/>
                <c:pt idx="0">
                  <c:v>Romania</c:v>
                </c:pt>
              </c:strCache>
            </c:strRef>
          </c:tx>
          <c:spPr>
            <a:solidFill>
              <a:schemeClr val="accent6"/>
            </a:solidFill>
            <a:ln>
              <a:noFill/>
            </a:ln>
            <a:effectLst/>
          </c:spPr>
          <c:invertIfNegative val="0"/>
          <c:cat>
            <c:strRef>
              <c:f>('Sheet 1'!$C$9,'Sheet 1'!$H$9,'Sheet 1'!$R$9,'Sheet 1'!$T$9)</c:f>
              <c:strCache>
                <c:ptCount val="4"/>
                <c:pt idx="0">
                  <c:v>2005</c:v>
                </c:pt>
                <c:pt idx="1">
                  <c:v>2010</c:v>
                </c:pt>
                <c:pt idx="2">
                  <c:v>2020</c:v>
                </c:pt>
                <c:pt idx="3">
                  <c:v>2022</c:v>
                </c:pt>
              </c:strCache>
              <c:extLst/>
            </c:strRef>
          </c:cat>
          <c:val>
            <c:numRef>
              <c:f>('Sheet 1'!$C$35,'Sheet 1'!$H$35,'Sheet 1'!$R$35,'Sheet 1'!$T$35)</c:f>
              <c:numCache>
                <c:formatCode>#,##0.##########</c:formatCode>
                <c:ptCount val="4"/>
                <c:pt idx="0">
                  <c:v>17.571000000000002</c:v>
                </c:pt>
                <c:pt idx="1">
                  <c:v>22.834</c:v>
                </c:pt>
                <c:pt idx="2">
                  <c:v>24.478000000000002</c:v>
                </c:pt>
                <c:pt idx="3" formatCode="#,##0.000">
                  <c:v>24.14</c:v>
                </c:pt>
              </c:numCache>
              <c:extLst/>
            </c:numRef>
          </c:val>
          <c:extLst>
            <c:ext xmlns:c16="http://schemas.microsoft.com/office/drawing/2014/chart" uri="{C3380CC4-5D6E-409C-BE32-E72D297353CC}">
              <c16:uniqueId val="{00000002-99AC-4A61-8733-88132BF9C5A3}"/>
            </c:ext>
          </c:extLst>
        </c:ser>
        <c:dLbls>
          <c:showLegendKey val="0"/>
          <c:showVal val="0"/>
          <c:showCatName val="0"/>
          <c:showSerName val="0"/>
          <c:showPercent val="0"/>
          <c:showBubbleSize val="0"/>
        </c:dLbls>
        <c:gapWidth val="219"/>
        <c:overlap val="-27"/>
        <c:axId val="1332877488"/>
        <c:axId val="1332877968"/>
      </c:barChart>
      <c:catAx>
        <c:axId val="1332877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332877968"/>
        <c:crosses val="autoZero"/>
        <c:auto val="1"/>
        <c:lblAlgn val="ctr"/>
        <c:lblOffset val="100"/>
        <c:noMultiLvlLbl val="0"/>
      </c:catAx>
      <c:valAx>
        <c:axId val="13328779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crossAx val="1332877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D8233-95AB-489B-B870-19D8C723661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de-DE"/>
        </a:p>
      </dgm:t>
    </dgm:pt>
    <dgm:pt modelId="{58869D1D-73CD-45AB-95E3-E5B313F63258}">
      <dgm:prSet/>
      <dgm:spPr/>
      <dgm:t>
        <a:bodyPr/>
        <a:lstStyle/>
        <a:p>
          <a:r>
            <a:rPr lang="de-DE" dirty="0" err="1"/>
            <a:t>Collect</a:t>
          </a:r>
          <a:endParaRPr lang="de-DE" dirty="0"/>
        </a:p>
      </dgm:t>
    </dgm:pt>
    <dgm:pt modelId="{7EF73E7F-99B9-470B-B91E-31433C5168CF}" type="parTrans" cxnId="{F363060C-8D9A-459A-B33F-F78F1252AC7D}">
      <dgm:prSet/>
      <dgm:spPr/>
      <dgm:t>
        <a:bodyPr/>
        <a:lstStyle/>
        <a:p>
          <a:endParaRPr lang="de-DE"/>
        </a:p>
      </dgm:t>
    </dgm:pt>
    <dgm:pt modelId="{5F8B3DC6-91E3-4896-9DEC-251F71E43350}" type="sibTrans" cxnId="{F363060C-8D9A-459A-B33F-F78F1252AC7D}">
      <dgm:prSet/>
      <dgm:spPr/>
      <dgm:t>
        <a:bodyPr/>
        <a:lstStyle/>
        <a:p>
          <a:endParaRPr lang="de-DE"/>
        </a:p>
      </dgm:t>
    </dgm:pt>
    <dgm:pt modelId="{CEA0D242-1314-495F-9AAD-EB197AEF539E}">
      <dgm:prSet/>
      <dgm:spPr/>
      <dgm:t>
        <a:bodyPr/>
        <a:lstStyle/>
        <a:p>
          <a:r>
            <a:rPr lang="de-DE" dirty="0" err="1"/>
            <a:t>Transmit</a:t>
          </a:r>
          <a:endParaRPr lang="de-DE" dirty="0"/>
        </a:p>
      </dgm:t>
    </dgm:pt>
    <dgm:pt modelId="{073D70FD-21CF-44D9-B10A-6BFA4AB61CAD}" type="parTrans" cxnId="{E1A96A4A-B4AE-47A1-90F0-2A80B6DA949E}">
      <dgm:prSet/>
      <dgm:spPr/>
      <dgm:t>
        <a:bodyPr/>
        <a:lstStyle/>
        <a:p>
          <a:endParaRPr lang="de-DE"/>
        </a:p>
      </dgm:t>
    </dgm:pt>
    <dgm:pt modelId="{724614D3-9E1B-4A36-91BB-EEEDA6745343}" type="sibTrans" cxnId="{E1A96A4A-B4AE-47A1-90F0-2A80B6DA949E}">
      <dgm:prSet/>
      <dgm:spPr/>
      <dgm:t>
        <a:bodyPr/>
        <a:lstStyle/>
        <a:p>
          <a:endParaRPr lang="de-DE"/>
        </a:p>
      </dgm:t>
    </dgm:pt>
    <dgm:pt modelId="{3648B301-24CF-4B77-962E-E2D6B8E5B223}">
      <dgm:prSet/>
      <dgm:spPr/>
      <dgm:t>
        <a:bodyPr/>
        <a:lstStyle/>
        <a:p>
          <a:r>
            <a:rPr lang="de-DE" dirty="0" err="1"/>
            <a:t>Calculate</a:t>
          </a:r>
          <a:endParaRPr lang="de-DE" dirty="0"/>
        </a:p>
      </dgm:t>
    </dgm:pt>
    <dgm:pt modelId="{88D06DE5-A1AF-4BC3-85FE-9784BBB9ADCC}" type="parTrans" cxnId="{694E593E-38FD-4AF6-B64D-5B6A678B331C}">
      <dgm:prSet/>
      <dgm:spPr/>
      <dgm:t>
        <a:bodyPr/>
        <a:lstStyle/>
        <a:p>
          <a:endParaRPr lang="de-DE"/>
        </a:p>
      </dgm:t>
    </dgm:pt>
    <dgm:pt modelId="{305B049A-D45B-491C-97DB-1E94C13312E9}" type="sibTrans" cxnId="{694E593E-38FD-4AF6-B64D-5B6A678B331C}">
      <dgm:prSet/>
      <dgm:spPr/>
      <dgm:t>
        <a:bodyPr/>
        <a:lstStyle/>
        <a:p>
          <a:endParaRPr lang="de-DE"/>
        </a:p>
      </dgm:t>
    </dgm:pt>
    <dgm:pt modelId="{D6899BE0-C35E-4660-96E5-FA2299187210}">
      <dgm:prSet/>
      <dgm:spPr/>
      <dgm:t>
        <a:bodyPr/>
        <a:lstStyle/>
        <a:p>
          <a:r>
            <a:rPr lang="de-DE" dirty="0"/>
            <a:t>Take Action</a:t>
          </a:r>
        </a:p>
      </dgm:t>
    </dgm:pt>
    <dgm:pt modelId="{56BD5C2B-8E79-4B19-9BC1-5C3CF1BB3E92}" type="parTrans" cxnId="{37E974A8-B89B-46A1-A462-26ACF6F473C0}">
      <dgm:prSet/>
      <dgm:spPr/>
      <dgm:t>
        <a:bodyPr/>
        <a:lstStyle/>
        <a:p>
          <a:endParaRPr lang="de-DE"/>
        </a:p>
      </dgm:t>
    </dgm:pt>
    <dgm:pt modelId="{C8107313-9192-4557-8096-EDFDA603E1E5}" type="sibTrans" cxnId="{37E974A8-B89B-46A1-A462-26ACF6F473C0}">
      <dgm:prSet/>
      <dgm:spPr/>
      <dgm:t>
        <a:bodyPr/>
        <a:lstStyle/>
        <a:p>
          <a:endParaRPr lang="de-DE"/>
        </a:p>
      </dgm:t>
    </dgm:pt>
    <dgm:pt modelId="{818D8197-92A0-45ED-BACF-99CDDB0FB290}" type="pres">
      <dgm:prSet presAssocID="{C2AD8233-95AB-489B-B870-19D8C7236616}" presName="cycle" presStyleCnt="0">
        <dgm:presLayoutVars>
          <dgm:dir/>
          <dgm:resizeHandles val="exact"/>
        </dgm:presLayoutVars>
      </dgm:prSet>
      <dgm:spPr/>
    </dgm:pt>
    <dgm:pt modelId="{69B21BD1-EE27-46B3-935F-515FE258A795}" type="pres">
      <dgm:prSet presAssocID="{58869D1D-73CD-45AB-95E3-E5B313F63258}" presName="node" presStyleLbl="node1" presStyleIdx="0" presStyleCnt="4">
        <dgm:presLayoutVars>
          <dgm:bulletEnabled val="1"/>
        </dgm:presLayoutVars>
      </dgm:prSet>
      <dgm:spPr/>
    </dgm:pt>
    <dgm:pt modelId="{37F39989-B9BB-4941-9B96-7EA1486B1BBB}" type="pres">
      <dgm:prSet presAssocID="{58869D1D-73CD-45AB-95E3-E5B313F63258}" presName="spNode" presStyleCnt="0"/>
      <dgm:spPr/>
    </dgm:pt>
    <dgm:pt modelId="{B0C9BB90-396D-4B01-A2C0-36750B9C57FC}" type="pres">
      <dgm:prSet presAssocID="{5F8B3DC6-91E3-4896-9DEC-251F71E43350}" presName="sibTrans" presStyleLbl="sibTrans1D1" presStyleIdx="0" presStyleCnt="4"/>
      <dgm:spPr/>
    </dgm:pt>
    <dgm:pt modelId="{79D6FFAC-EE63-4D01-A9DC-AD14A4B7FF72}" type="pres">
      <dgm:prSet presAssocID="{CEA0D242-1314-495F-9AAD-EB197AEF539E}" presName="node" presStyleLbl="node1" presStyleIdx="1" presStyleCnt="4">
        <dgm:presLayoutVars>
          <dgm:bulletEnabled val="1"/>
        </dgm:presLayoutVars>
      </dgm:prSet>
      <dgm:spPr/>
    </dgm:pt>
    <dgm:pt modelId="{EF5CD61D-4395-441F-B050-C797F8B688DE}" type="pres">
      <dgm:prSet presAssocID="{CEA0D242-1314-495F-9AAD-EB197AEF539E}" presName="spNode" presStyleCnt="0"/>
      <dgm:spPr/>
    </dgm:pt>
    <dgm:pt modelId="{6E3BB0BC-0549-4F7D-A73D-0654A8D908DC}" type="pres">
      <dgm:prSet presAssocID="{724614D3-9E1B-4A36-91BB-EEEDA6745343}" presName="sibTrans" presStyleLbl="sibTrans1D1" presStyleIdx="1" presStyleCnt="4"/>
      <dgm:spPr/>
    </dgm:pt>
    <dgm:pt modelId="{9576D0F5-7D4C-40B1-A7E7-C2BE4C6FEA97}" type="pres">
      <dgm:prSet presAssocID="{3648B301-24CF-4B77-962E-E2D6B8E5B223}" presName="node" presStyleLbl="node1" presStyleIdx="2" presStyleCnt="4">
        <dgm:presLayoutVars>
          <dgm:bulletEnabled val="1"/>
        </dgm:presLayoutVars>
      </dgm:prSet>
      <dgm:spPr/>
    </dgm:pt>
    <dgm:pt modelId="{51CA8613-10CF-408E-B589-915123B47776}" type="pres">
      <dgm:prSet presAssocID="{3648B301-24CF-4B77-962E-E2D6B8E5B223}" presName="spNode" presStyleCnt="0"/>
      <dgm:spPr/>
    </dgm:pt>
    <dgm:pt modelId="{026C040F-784A-434D-92C2-148797CA4981}" type="pres">
      <dgm:prSet presAssocID="{305B049A-D45B-491C-97DB-1E94C13312E9}" presName="sibTrans" presStyleLbl="sibTrans1D1" presStyleIdx="2" presStyleCnt="4"/>
      <dgm:spPr/>
    </dgm:pt>
    <dgm:pt modelId="{04592301-B911-4952-9CE5-78826FCCC71C}" type="pres">
      <dgm:prSet presAssocID="{D6899BE0-C35E-4660-96E5-FA2299187210}" presName="node" presStyleLbl="node1" presStyleIdx="3" presStyleCnt="4">
        <dgm:presLayoutVars>
          <dgm:bulletEnabled val="1"/>
        </dgm:presLayoutVars>
      </dgm:prSet>
      <dgm:spPr/>
    </dgm:pt>
    <dgm:pt modelId="{5C494122-D884-41F6-9510-2D9A74EFF496}" type="pres">
      <dgm:prSet presAssocID="{D6899BE0-C35E-4660-96E5-FA2299187210}" presName="spNode" presStyleCnt="0"/>
      <dgm:spPr/>
    </dgm:pt>
    <dgm:pt modelId="{095FE47D-227E-4ADA-8607-8B2FAF460483}" type="pres">
      <dgm:prSet presAssocID="{C8107313-9192-4557-8096-EDFDA603E1E5}" presName="sibTrans" presStyleLbl="sibTrans1D1" presStyleIdx="3" presStyleCnt="4"/>
      <dgm:spPr/>
    </dgm:pt>
  </dgm:ptLst>
  <dgm:cxnLst>
    <dgm:cxn modelId="{B5942502-138C-4AC8-9C04-5F97EFAF977A}" type="presOf" srcId="{C2AD8233-95AB-489B-B870-19D8C7236616}" destId="{818D8197-92A0-45ED-BACF-99CDDB0FB290}" srcOrd="0" destOrd="0" presId="urn:microsoft.com/office/officeart/2005/8/layout/cycle5"/>
    <dgm:cxn modelId="{F363060C-8D9A-459A-B33F-F78F1252AC7D}" srcId="{C2AD8233-95AB-489B-B870-19D8C7236616}" destId="{58869D1D-73CD-45AB-95E3-E5B313F63258}" srcOrd="0" destOrd="0" parTransId="{7EF73E7F-99B9-470B-B91E-31433C5168CF}" sibTransId="{5F8B3DC6-91E3-4896-9DEC-251F71E43350}"/>
    <dgm:cxn modelId="{BC718D24-59D7-4E2F-B683-5554B1B9B1C4}" type="presOf" srcId="{C8107313-9192-4557-8096-EDFDA603E1E5}" destId="{095FE47D-227E-4ADA-8607-8B2FAF460483}" srcOrd="0" destOrd="0" presId="urn:microsoft.com/office/officeart/2005/8/layout/cycle5"/>
    <dgm:cxn modelId="{B1E8162E-E07C-4D19-B78C-191A06F65787}" type="presOf" srcId="{5F8B3DC6-91E3-4896-9DEC-251F71E43350}" destId="{B0C9BB90-396D-4B01-A2C0-36750B9C57FC}" srcOrd="0" destOrd="0" presId="urn:microsoft.com/office/officeart/2005/8/layout/cycle5"/>
    <dgm:cxn modelId="{A79DCC2E-5E82-4CB2-B162-57C9F52BCF62}" type="presOf" srcId="{305B049A-D45B-491C-97DB-1E94C13312E9}" destId="{026C040F-784A-434D-92C2-148797CA4981}" srcOrd="0" destOrd="0" presId="urn:microsoft.com/office/officeart/2005/8/layout/cycle5"/>
    <dgm:cxn modelId="{694E593E-38FD-4AF6-B64D-5B6A678B331C}" srcId="{C2AD8233-95AB-489B-B870-19D8C7236616}" destId="{3648B301-24CF-4B77-962E-E2D6B8E5B223}" srcOrd="2" destOrd="0" parTransId="{88D06DE5-A1AF-4BC3-85FE-9784BBB9ADCC}" sibTransId="{305B049A-D45B-491C-97DB-1E94C13312E9}"/>
    <dgm:cxn modelId="{E1A96A4A-B4AE-47A1-90F0-2A80B6DA949E}" srcId="{C2AD8233-95AB-489B-B870-19D8C7236616}" destId="{CEA0D242-1314-495F-9AAD-EB197AEF539E}" srcOrd="1" destOrd="0" parTransId="{073D70FD-21CF-44D9-B10A-6BFA4AB61CAD}" sibTransId="{724614D3-9E1B-4A36-91BB-EEEDA6745343}"/>
    <dgm:cxn modelId="{37E974A8-B89B-46A1-A462-26ACF6F473C0}" srcId="{C2AD8233-95AB-489B-B870-19D8C7236616}" destId="{D6899BE0-C35E-4660-96E5-FA2299187210}" srcOrd="3" destOrd="0" parTransId="{56BD5C2B-8E79-4B19-9BC1-5C3CF1BB3E92}" sibTransId="{C8107313-9192-4557-8096-EDFDA603E1E5}"/>
    <dgm:cxn modelId="{C8F538B1-266E-46A1-88EB-3E44C9F5FF1E}" type="presOf" srcId="{58869D1D-73CD-45AB-95E3-E5B313F63258}" destId="{69B21BD1-EE27-46B3-935F-515FE258A795}" srcOrd="0" destOrd="0" presId="urn:microsoft.com/office/officeart/2005/8/layout/cycle5"/>
    <dgm:cxn modelId="{4F7F6ECE-9CC9-46A0-A651-5A86FF0D7F2A}" type="presOf" srcId="{D6899BE0-C35E-4660-96E5-FA2299187210}" destId="{04592301-B911-4952-9CE5-78826FCCC71C}" srcOrd="0" destOrd="0" presId="urn:microsoft.com/office/officeart/2005/8/layout/cycle5"/>
    <dgm:cxn modelId="{1F926ED1-20CF-4972-BB4F-7CDFE4B9A753}" type="presOf" srcId="{3648B301-24CF-4B77-962E-E2D6B8E5B223}" destId="{9576D0F5-7D4C-40B1-A7E7-C2BE4C6FEA97}" srcOrd="0" destOrd="0" presId="urn:microsoft.com/office/officeart/2005/8/layout/cycle5"/>
    <dgm:cxn modelId="{CC5845DB-725E-4D3C-8BFB-DD6B4CB47411}" type="presOf" srcId="{CEA0D242-1314-495F-9AAD-EB197AEF539E}" destId="{79D6FFAC-EE63-4D01-A9DC-AD14A4B7FF72}" srcOrd="0" destOrd="0" presId="urn:microsoft.com/office/officeart/2005/8/layout/cycle5"/>
    <dgm:cxn modelId="{5E5DDCE7-F764-4D9B-9B87-541C141BE47E}" type="presOf" srcId="{724614D3-9E1B-4A36-91BB-EEEDA6745343}" destId="{6E3BB0BC-0549-4F7D-A73D-0654A8D908DC}" srcOrd="0" destOrd="0" presId="urn:microsoft.com/office/officeart/2005/8/layout/cycle5"/>
    <dgm:cxn modelId="{257B8EE6-998D-4400-8454-82488FE81AE8}" type="presParOf" srcId="{818D8197-92A0-45ED-BACF-99CDDB0FB290}" destId="{69B21BD1-EE27-46B3-935F-515FE258A795}" srcOrd="0" destOrd="0" presId="urn:microsoft.com/office/officeart/2005/8/layout/cycle5"/>
    <dgm:cxn modelId="{41921DC1-63BF-429B-80AB-47BF9773A3B3}" type="presParOf" srcId="{818D8197-92A0-45ED-BACF-99CDDB0FB290}" destId="{37F39989-B9BB-4941-9B96-7EA1486B1BBB}" srcOrd="1" destOrd="0" presId="urn:microsoft.com/office/officeart/2005/8/layout/cycle5"/>
    <dgm:cxn modelId="{34C7B798-401E-4944-9987-EF5B50AC94EC}" type="presParOf" srcId="{818D8197-92A0-45ED-BACF-99CDDB0FB290}" destId="{B0C9BB90-396D-4B01-A2C0-36750B9C57FC}" srcOrd="2" destOrd="0" presId="urn:microsoft.com/office/officeart/2005/8/layout/cycle5"/>
    <dgm:cxn modelId="{EF802C5A-C3AB-4CDD-9506-7B0338361E1E}" type="presParOf" srcId="{818D8197-92A0-45ED-BACF-99CDDB0FB290}" destId="{79D6FFAC-EE63-4D01-A9DC-AD14A4B7FF72}" srcOrd="3" destOrd="0" presId="urn:microsoft.com/office/officeart/2005/8/layout/cycle5"/>
    <dgm:cxn modelId="{E1697BA2-A72E-4D16-87E7-3007AD1C12F1}" type="presParOf" srcId="{818D8197-92A0-45ED-BACF-99CDDB0FB290}" destId="{EF5CD61D-4395-441F-B050-C797F8B688DE}" srcOrd="4" destOrd="0" presId="urn:microsoft.com/office/officeart/2005/8/layout/cycle5"/>
    <dgm:cxn modelId="{D7E5F9A6-46E1-41C7-8A09-5FA84F69A770}" type="presParOf" srcId="{818D8197-92A0-45ED-BACF-99CDDB0FB290}" destId="{6E3BB0BC-0549-4F7D-A73D-0654A8D908DC}" srcOrd="5" destOrd="0" presId="urn:microsoft.com/office/officeart/2005/8/layout/cycle5"/>
    <dgm:cxn modelId="{E8EA40A4-9F59-4143-90FA-7C30201DC5C8}" type="presParOf" srcId="{818D8197-92A0-45ED-BACF-99CDDB0FB290}" destId="{9576D0F5-7D4C-40B1-A7E7-C2BE4C6FEA97}" srcOrd="6" destOrd="0" presId="urn:microsoft.com/office/officeart/2005/8/layout/cycle5"/>
    <dgm:cxn modelId="{324A42C4-8A62-4458-8B43-8395754409D0}" type="presParOf" srcId="{818D8197-92A0-45ED-BACF-99CDDB0FB290}" destId="{51CA8613-10CF-408E-B589-915123B47776}" srcOrd="7" destOrd="0" presId="urn:microsoft.com/office/officeart/2005/8/layout/cycle5"/>
    <dgm:cxn modelId="{0AB123EC-C495-4429-8FB8-B17EF7859226}" type="presParOf" srcId="{818D8197-92A0-45ED-BACF-99CDDB0FB290}" destId="{026C040F-784A-434D-92C2-148797CA4981}" srcOrd="8" destOrd="0" presId="urn:microsoft.com/office/officeart/2005/8/layout/cycle5"/>
    <dgm:cxn modelId="{5095EADD-7C2A-4BB9-8B3A-340DDF953CD7}" type="presParOf" srcId="{818D8197-92A0-45ED-BACF-99CDDB0FB290}" destId="{04592301-B911-4952-9CE5-78826FCCC71C}" srcOrd="9" destOrd="0" presId="urn:microsoft.com/office/officeart/2005/8/layout/cycle5"/>
    <dgm:cxn modelId="{CC002DD5-B27E-4B3F-AAF2-A985D321395D}" type="presParOf" srcId="{818D8197-92A0-45ED-BACF-99CDDB0FB290}" destId="{5C494122-D884-41F6-9510-2D9A74EFF496}" srcOrd="10" destOrd="0" presId="urn:microsoft.com/office/officeart/2005/8/layout/cycle5"/>
    <dgm:cxn modelId="{90927582-C455-46C2-A95C-8F60C1CAC82F}" type="presParOf" srcId="{818D8197-92A0-45ED-BACF-99CDDB0FB290}" destId="{095FE47D-227E-4ADA-8607-8B2FAF460483}"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789663-BA46-44CD-B714-6AC1AA4429EF}" type="doc">
      <dgm:prSet loTypeId="urn:microsoft.com/office/officeart/2005/8/layout/process1" loCatId="process" qsTypeId="urn:microsoft.com/office/officeart/2005/8/quickstyle/simple1" qsCatId="simple" csTypeId="urn:microsoft.com/office/officeart/2005/8/colors/accent1_2" csCatId="accent1" phldr="1"/>
      <dgm:spPr/>
    </dgm:pt>
    <dgm:pt modelId="{8DEDC5A3-6861-44A6-BE78-5F928BAEC90A}">
      <dgm:prSet phldrT="[Text]"/>
      <dgm:spPr/>
      <dgm:t>
        <a:bodyPr/>
        <a:lstStyle/>
        <a:p>
          <a:r>
            <a:rPr lang="de-DE" dirty="0"/>
            <a:t>Blackout/ Fallout</a:t>
          </a:r>
        </a:p>
      </dgm:t>
    </dgm:pt>
    <dgm:pt modelId="{D5F7B576-8FCC-4D86-BD5A-486472903EEF}" type="parTrans" cxnId="{4A470E0E-B1B7-48EC-BA70-5FA7C799B13F}">
      <dgm:prSet/>
      <dgm:spPr/>
      <dgm:t>
        <a:bodyPr/>
        <a:lstStyle/>
        <a:p>
          <a:endParaRPr lang="de-DE"/>
        </a:p>
      </dgm:t>
    </dgm:pt>
    <dgm:pt modelId="{E2C18C76-A0D0-47D6-B645-E11F7A1303A6}" type="sibTrans" cxnId="{4A470E0E-B1B7-48EC-BA70-5FA7C799B13F}">
      <dgm:prSet/>
      <dgm:spPr/>
      <dgm:t>
        <a:bodyPr/>
        <a:lstStyle/>
        <a:p>
          <a:endParaRPr lang="de-DE"/>
        </a:p>
      </dgm:t>
    </dgm:pt>
    <dgm:pt modelId="{06A4DFBF-2469-4A45-9AC2-2B0F7A3FC17B}">
      <dgm:prSet phldrT="[Text]"/>
      <dgm:spPr/>
      <dgm:t>
        <a:bodyPr/>
        <a:lstStyle/>
        <a:p>
          <a:r>
            <a:rPr lang="en-GB" noProof="0" dirty="0"/>
            <a:t>unavailable</a:t>
          </a:r>
          <a:r>
            <a:rPr lang="de-DE" dirty="0"/>
            <a:t> </a:t>
          </a:r>
          <a:r>
            <a:rPr lang="en-GB" noProof="0" dirty="0"/>
            <a:t>services</a:t>
          </a:r>
        </a:p>
      </dgm:t>
    </dgm:pt>
    <dgm:pt modelId="{12B4EDC2-5360-4438-83C2-514CF77D0EE2}" type="parTrans" cxnId="{484A59E0-296D-46E3-8EB8-654988157B3F}">
      <dgm:prSet/>
      <dgm:spPr/>
      <dgm:t>
        <a:bodyPr/>
        <a:lstStyle/>
        <a:p>
          <a:endParaRPr lang="de-DE"/>
        </a:p>
      </dgm:t>
    </dgm:pt>
    <dgm:pt modelId="{56985FAF-61DF-4224-ABBC-C59EFA693734}" type="sibTrans" cxnId="{484A59E0-296D-46E3-8EB8-654988157B3F}">
      <dgm:prSet/>
      <dgm:spPr/>
      <dgm:t>
        <a:bodyPr/>
        <a:lstStyle/>
        <a:p>
          <a:endParaRPr lang="de-DE"/>
        </a:p>
      </dgm:t>
    </dgm:pt>
    <dgm:pt modelId="{1C4A62A0-C7DF-4B64-B60D-BCB91681CD5F}">
      <dgm:prSet phldrT="[Text]"/>
      <dgm:spPr/>
      <dgm:t>
        <a:bodyPr/>
        <a:lstStyle/>
        <a:p>
          <a:r>
            <a:rPr lang="en-GB" noProof="0" dirty="0"/>
            <a:t>damage</a:t>
          </a:r>
        </a:p>
      </dgm:t>
    </dgm:pt>
    <dgm:pt modelId="{099F687E-94F7-48CE-BC4E-65FD7FAE1838}" type="parTrans" cxnId="{0F1C9B92-B450-4B63-BB84-FD9F7C1B8462}">
      <dgm:prSet/>
      <dgm:spPr/>
      <dgm:t>
        <a:bodyPr/>
        <a:lstStyle/>
        <a:p>
          <a:endParaRPr lang="de-DE"/>
        </a:p>
      </dgm:t>
    </dgm:pt>
    <dgm:pt modelId="{CC325A89-8F91-4822-A194-73D3F44BC495}" type="sibTrans" cxnId="{0F1C9B92-B450-4B63-BB84-FD9F7C1B8462}">
      <dgm:prSet/>
      <dgm:spPr/>
      <dgm:t>
        <a:bodyPr/>
        <a:lstStyle/>
        <a:p>
          <a:endParaRPr lang="de-DE"/>
        </a:p>
      </dgm:t>
    </dgm:pt>
    <dgm:pt modelId="{DAC81540-16B1-406D-A8B9-616F39D75E57}" type="pres">
      <dgm:prSet presAssocID="{E8789663-BA46-44CD-B714-6AC1AA4429EF}" presName="Name0" presStyleCnt="0">
        <dgm:presLayoutVars>
          <dgm:dir/>
          <dgm:resizeHandles val="exact"/>
        </dgm:presLayoutVars>
      </dgm:prSet>
      <dgm:spPr/>
    </dgm:pt>
    <dgm:pt modelId="{B9DC1E56-0466-440D-A5FD-21A413CEF9FB}" type="pres">
      <dgm:prSet presAssocID="{8DEDC5A3-6861-44A6-BE78-5F928BAEC90A}" presName="node" presStyleLbl="node1" presStyleIdx="0" presStyleCnt="3" custLinFactNeighborX="-5573" custLinFactNeighborY="-587">
        <dgm:presLayoutVars>
          <dgm:bulletEnabled val="1"/>
        </dgm:presLayoutVars>
      </dgm:prSet>
      <dgm:spPr/>
    </dgm:pt>
    <dgm:pt modelId="{FAA1342F-5FA7-4CDA-83A1-CA37EE42B374}" type="pres">
      <dgm:prSet presAssocID="{E2C18C76-A0D0-47D6-B645-E11F7A1303A6}" presName="sibTrans" presStyleLbl="sibTrans2D1" presStyleIdx="0" presStyleCnt="2"/>
      <dgm:spPr/>
    </dgm:pt>
    <dgm:pt modelId="{4787C7C6-29E5-48B5-9ED3-C1FE4C9A1D69}" type="pres">
      <dgm:prSet presAssocID="{E2C18C76-A0D0-47D6-B645-E11F7A1303A6}" presName="connectorText" presStyleLbl="sibTrans2D1" presStyleIdx="0" presStyleCnt="2"/>
      <dgm:spPr/>
    </dgm:pt>
    <dgm:pt modelId="{A2AC4039-51C6-4D6C-9BA8-2780D569D654}" type="pres">
      <dgm:prSet presAssocID="{06A4DFBF-2469-4A45-9AC2-2B0F7A3FC17B}" presName="node" presStyleLbl="node1" presStyleIdx="1" presStyleCnt="3">
        <dgm:presLayoutVars>
          <dgm:bulletEnabled val="1"/>
        </dgm:presLayoutVars>
      </dgm:prSet>
      <dgm:spPr/>
    </dgm:pt>
    <dgm:pt modelId="{062CC71A-B48E-4732-9C7D-5D83A2AE4496}" type="pres">
      <dgm:prSet presAssocID="{56985FAF-61DF-4224-ABBC-C59EFA693734}" presName="sibTrans" presStyleLbl="sibTrans2D1" presStyleIdx="1" presStyleCnt="2"/>
      <dgm:spPr/>
    </dgm:pt>
    <dgm:pt modelId="{D2403542-F42F-40C6-9539-F034762F9A0E}" type="pres">
      <dgm:prSet presAssocID="{56985FAF-61DF-4224-ABBC-C59EFA693734}" presName="connectorText" presStyleLbl="sibTrans2D1" presStyleIdx="1" presStyleCnt="2"/>
      <dgm:spPr/>
    </dgm:pt>
    <dgm:pt modelId="{89D4DD5C-0BCA-4F47-B31C-223C3B0CF035}" type="pres">
      <dgm:prSet presAssocID="{1C4A62A0-C7DF-4B64-B60D-BCB91681CD5F}" presName="node" presStyleLbl="node1" presStyleIdx="2" presStyleCnt="3">
        <dgm:presLayoutVars>
          <dgm:bulletEnabled val="1"/>
        </dgm:presLayoutVars>
      </dgm:prSet>
      <dgm:spPr/>
    </dgm:pt>
  </dgm:ptLst>
  <dgm:cxnLst>
    <dgm:cxn modelId="{4A470E0E-B1B7-48EC-BA70-5FA7C799B13F}" srcId="{E8789663-BA46-44CD-B714-6AC1AA4429EF}" destId="{8DEDC5A3-6861-44A6-BE78-5F928BAEC90A}" srcOrd="0" destOrd="0" parTransId="{D5F7B576-8FCC-4D86-BD5A-486472903EEF}" sibTransId="{E2C18C76-A0D0-47D6-B645-E11F7A1303A6}"/>
    <dgm:cxn modelId="{55ED9D0E-3BF9-4155-9CCA-22AAAC345989}" type="presOf" srcId="{E8789663-BA46-44CD-B714-6AC1AA4429EF}" destId="{DAC81540-16B1-406D-A8B9-616F39D75E57}" srcOrd="0" destOrd="0" presId="urn:microsoft.com/office/officeart/2005/8/layout/process1"/>
    <dgm:cxn modelId="{D21C393D-5CB7-4518-A15D-20BFE144FA5E}" type="presOf" srcId="{06A4DFBF-2469-4A45-9AC2-2B0F7A3FC17B}" destId="{A2AC4039-51C6-4D6C-9BA8-2780D569D654}" srcOrd="0" destOrd="0" presId="urn:microsoft.com/office/officeart/2005/8/layout/process1"/>
    <dgm:cxn modelId="{3E975241-8FA3-4576-B830-E1C0EB5910D0}" type="presOf" srcId="{E2C18C76-A0D0-47D6-B645-E11F7A1303A6}" destId="{FAA1342F-5FA7-4CDA-83A1-CA37EE42B374}" srcOrd="0" destOrd="0" presId="urn:microsoft.com/office/officeart/2005/8/layout/process1"/>
    <dgm:cxn modelId="{BFFBD091-1169-4A40-BF11-98B624F1C34B}" type="presOf" srcId="{E2C18C76-A0D0-47D6-B645-E11F7A1303A6}" destId="{4787C7C6-29E5-48B5-9ED3-C1FE4C9A1D69}" srcOrd="1" destOrd="0" presId="urn:microsoft.com/office/officeart/2005/8/layout/process1"/>
    <dgm:cxn modelId="{0F1C9B92-B450-4B63-BB84-FD9F7C1B8462}" srcId="{E8789663-BA46-44CD-B714-6AC1AA4429EF}" destId="{1C4A62A0-C7DF-4B64-B60D-BCB91681CD5F}" srcOrd="2" destOrd="0" parTransId="{099F687E-94F7-48CE-BC4E-65FD7FAE1838}" sibTransId="{CC325A89-8F91-4822-A194-73D3F44BC495}"/>
    <dgm:cxn modelId="{04520198-742B-4968-B7F2-DAABACC25AA1}" type="presOf" srcId="{8DEDC5A3-6861-44A6-BE78-5F928BAEC90A}" destId="{B9DC1E56-0466-440D-A5FD-21A413CEF9FB}" srcOrd="0" destOrd="0" presId="urn:microsoft.com/office/officeart/2005/8/layout/process1"/>
    <dgm:cxn modelId="{9F4338A8-5446-4457-B82B-09C0D54C452F}" type="presOf" srcId="{1C4A62A0-C7DF-4B64-B60D-BCB91681CD5F}" destId="{89D4DD5C-0BCA-4F47-B31C-223C3B0CF035}" srcOrd="0" destOrd="0" presId="urn:microsoft.com/office/officeart/2005/8/layout/process1"/>
    <dgm:cxn modelId="{55675CCC-640B-433F-9AA3-9F29872AE2D5}" type="presOf" srcId="{56985FAF-61DF-4224-ABBC-C59EFA693734}" destId="{062CC71A-B48E-4732-9C7D-5D83A2AE4496}" srcOrd="0" destOrd="0" presId="urn:microsoft.com/office/officeart/2005/8/layout/process1"/>
    <dgm:cxn modelId="{484A59E0-296D-46E3-8EB8-654988157B3F}" srcId="{E8789663-BA46-44CD-B714-6AC1AA4429EF}" destId="{06A4DFBF-2469-4A45-9AC2-2B0F7A3FC17B}" srcOrd="1" destOrd="0" parTransId="{12B4EDC2-5360-4438-83C2-514CF77D0EE2}" sibTransId="{56985FAF-61DF-4224-ABBC-C59EFA693734}"/>
    <dgm:cxn modelId="{949784F2-D40A-4B1B-927C-49D92CFBEDFF}" type="presOf" srcId="{56985FAF-61DF-4224-ABBC-C59EFA693734}" destId="{D2403542-F42F-40C6-9539-F034762F9A0E}" srcOrd="1" destOrd="0" presId="urn:microsoft.com/office/officeart/2005/8/layout/process1"/>
    <dgm:cxn modelId="{2357AEEA-E17C-4818-870C-D902538B6FEB}" type="presParOf" srcId="{DAC81540-16B1-406D-A8B9-616F39D75E57}" destId="{B9DC1E56-0466-440D-A5FD-21A413CEF9FB}" srcOrd="0" destOrd="0" presId="urn:microsoft.com/office/officeart/2005/8/layout/process1"/>
    <dgm:cxn modelId="{92874539-76F1-4586-A996-CD265EFB8651}" type="presParOf" srcId="{DAC81540-16B1-406D-A8B9-616F39D75E57}" destId="{FAA1342F-5FA7-4CDA-83A1-CA37EE42B374}" srcOrd="1" destOrd="0" presId="urn:microsoft.com/office/officeart/2005/8/layout/process1"/>
    <dgm:cxn modelId="{6A26ECC7-31D6-4549-AED1-ABB65572C651}" type="presParOf" srcId="{FAA1342F-5FA7-4CDA-83A1-CA37EE42B374}" destId="{4787C7C6-29E5-48B5-9ED3-C1FE4C9A1D69}" srcOrd="0" destOrd="0" presId="urn:microsoft.com/office/officeart/2005/8/layout/process1"/>
    <dgm:cxn modelId="{88A7BF6E-E8F6-4FCD-B591-10967CF7ACBE}" type="presParOf" srcId="{DAC81540-16B1-406D-A8B9-616F39D75E57}" destId="{A2AC4039-51C6-4D6C-9BA8-2780D569D654}" srcOrd="2" destOrd="0" presId="urn:microsoft.com/office/officeart/2005/8/layout/process1"/>
    <dgm:cxn modelId="{6E186153-2C84-4CCA-8025-58C05C3E4F41}" type="presParOf" srcId="{DAC81540-16B1-406D-A8B9-616F39D75E57}" destId="{062CC71A-B48E-4732-9C7D-5D83A2AE4496}" srcOrd="3" destOrd="0" presId="urn:microsoft.com/office/officeart/2005/8/layout/process1"/>
    <dgm:cxn modelId="{187276B8-1D25-4B34-8050-708FEF395931}" type="presParOf" srcId="{062CC71A-B48E-4732-9C7D-5D83A2AE4496}" destId="{D2403542-F42F-40C6-9539-F034762F9A0E}" srcOrd="0" destOrd="0" presId="urn:microsoft.com/office/officeart/2005/8/layout/process1"/>
    <dgm:cxn modelId="{FD27ACF6-A675-4E82-8FC6-9D59E437E37B}" type="presParOf" srcId="{DAC81540-16B1-406D-A8B9-616F39D75E57}" destId="{89D4DD5C-0BCA-4F47-B31C-223C3B0CF035}"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23BF89-91DD-4511-940F-BA772374D14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de-DE"/>
        </a:p>
      </dgm:t>
    </dgm:pt>
    <dgm:pt modelId="{F85CAA37-87BB-411C-9FE6-741507A61CB7}">
      <dgm:prSet/>
      <dgm:spPr/>
      <dgm:t>
        <a:bodyPr/>
        <a:lstStyle/>
        <a:p>
          <a:r>
            <a:rPr lang="de-DE" b="0" baseline="0">
              <a:latin typeface="Arial" panose="020B0604020202020204" pitchFamily="34" charset="0"/>
              <a:cs typeface="Arial" panose="020B0604020202020204" pitchFamily="34" charset="0"/>
            </a:rPr>
            <a:t>Prevent attacks</a:t>
          </a:r>
          <a:endParaRPr lang="de-DE">
            <a:latin typeface="Arial" panose="020B0604020202020204" pitchFamily="34" charset="0"/>
            <a:cs typeface="Arial" panose="020B0604020202020204" pitchFamily="34" charset="0"/>
          </a:endParaRPr>
        </a:p>
      </dgm:t>
    </dgm:pt>
    <dgm:pt modelId="{B32970A4-A80C-403E-9F58-2A27F4BB05A3}" type="parTrans" cxnId="{7CDE4A26-17C4-42E3-A745-55A1771E5146}">
      <dgm:prSet/>
      <dgm:spPr/>
      <dgm:t>
        <a:bodyPr/>
        <a:lstStyle/>
        <a:p>
          <a:endParaRPr lang="de-DE">
            <a:latin typeface="Arial" panose="020B0604020202020204" pitchFamily="34" charset="0"/>
            <a:cs typeface="Arial" panose="020B0604020202020204" pitchFamily="34" charset="0"/>
          </a:endParaRPr>
        </a:p>
      </dgm:t>
    </dgm:pt>
    <dgm:pt modelId="{4AF90AB8-C2EB-48F4-BEBD-5D6019A39714}" type="sibTrans" cxnId="{7CDE4A26-17C4-42E3-A745-55A1771E5146}">
      <dgm:prSet/>
      <dgm:spPr/>
      <dgm:t>
        <a:bodyPr/>
        <a:lstStyle/>
        <a:p>
          <a:endParaRPr lang="de-DE">
            <a:latin typeface="Arial" panose="020B0604020202020204" pitchFamily="34" charset="0"/>
            <a:cs typeface="Arial" panose="020B0604020202020204" pitchFamily="34" charset="0"/>
          </a:endParaRPr>
        </a:p>
      </dgm:t>
    </dgm:pt>
    <dgm:pt modelId="{6655C650-59C3-4396-B7C2-6250ADA18710}">
      <dgm:prSet/>
      <dgm:spPr/>
      <dgm:t>
        <a:bodyPr/>
        <a:lstStyle/>
        <a:p>
          <a:r>
            <a:rPr lang="de-DE">
              <a:latin typeface="Arial" panose="020B0604020202020204" pitchFamily="34" charset="0"/>
              <a:cs typeface="Arial" panose="020B0604020202020204" pitchFamily="34" charset="0"/>
            </a:rPr>
            <a:t>on users</a:t>
          </a:r>
        </a:p>
      </dgm:t>
    </dgm:pt>
    <dgm:pt modelId="{830C069A-61BC-462B-B387-96DE7BF602AF}" type="parTrans" cxnId="{08733C69-20D5-4B8B-B3AC-5C8AD6E4E244}">
      <dgm:prSet/>
      <dgm:spPr/>
      <dgm:t>
        <a:bodyPr/>
        <a:lstStyle/>
        <a:p>
          <a:endParaRPr lang="de-DE">
            <a:latin typeface="Arial" panose="020B0604020202020204" pitchFamily="34" charset="0"/>
            <a:cs typeface="Arial" panose="020B0604020202020204" pitchFamily="34" charset="0"/>
          </a:endParaRPr>
        </a:p>
      </dgm:t>
    </dgm:pt>
    <dgm:pt modelId="{F3D5F59F-1791-4E66-8E52-8F11795CBAF0}" type="sibTrans" cxnId="{08733C69-20D5-4B8B-B3AC-5C8AD6E4E244}">
      <dgm:prSet/>
      <dgm:spPr/>
      <dgm:t>
        <a:bodyPr/>
        <a:lstStyle/>
        <a:p>
          <a:endParaRPr lang="de-DE">
            <a:latin typeface="Arial" panose="020B0604020202020204" pitchFamily="34" charset="0"/>
            <a:cs typeface="Arial" panose="020B0604020202020204" pitchFamily="34" charset="0"/>
          </a:endParaRPr>
        </a:p>
      </dgm:t>
    </dgm:pt>
    <dgm:pt modelId="{865EF1CD-BC6C-405A-9F73-57DA54119901}">
      <dgm:prSet/>
      <dgm:spPr/>
      <dgm:t>
        <a:bodyPr/>
        <a:lstStyle/>
        <a:p>
          <a:r>
            <a:rPr lang="de-DE">
              <a:latin typeface="Arial" panose="020B0604020202020204" pitchFamily="34" charset="0"/>
              <a:cs typeface="Arial" panose="020B0604020202020204" pitchFamily="34" charset="0"/>
            </a:rPr>
            <a:t>on devices</a:t>
          </a:r>
        </a:p>
      </dgm:t>
    </dgm:pt>
    <dgm:pt modelId="{58012E3A-7371-494D-91C3-1C4D1255D6C5}" type="parTrans" cxnId="{3FD058E7-7B49-4B2A-AFA5-93D9AA34F6CA}">
      <dgm:prSet/>
      <dgm:spPr/>
      <dgm:t>
        <a:bodyPr/>
        <a:lstStyle/>
        <a:p>
          <a:endParaRPr lang="de-DE">
            <a:latin typeface="Arial" panose="020B0604020202020204" pitchFamily="34" charset="0"/>
            <a:cs typeface="Arial" panose="020B0604020202020204" pitchFamily="34" charset="0"/>
          </a:endParaRPr>
        </a:p>
      </dgm:t>
    </dgm:pt>
    <dgm:pt modelId="{145274D2-EA1C-4757-AD38-3F9D4A605C4F}" type="sibTrans" cxnId="{3FD058E7-7B49-4B2A-AFA5-93D9AA34F6CA}">
      <dgm:prSet/>
      <dgm:spPr/>
      <dgm:t>
        <a:bodyPr/>
        <a:lstStyle/>
        <a:p>
          <a:endParaRPr lang="de-DE">
            <a:latin typeface="Arial" panose="020B0604020202020204" pitchFamily="34" charset="0"/>
            <a:cs typeface="Arial" panose="020B0604020202020204" pitchFamily="34" charset="0"/>
          </a:endParaRPr>
        </a:p>
      </dgm:t>
    </dgm:pt>
    <dgm:pt modelId="{9AA459E5-DB67-4B9C-A45B-6AE82D7DDB2A}">
      <dgm:prSet/>
      <dgm:spPr/>
      <dgm:t>
        <a:bodyPr/>
        <a:lstStyle/>
        <a:p>
          <a:r>
            <a:rPr lang="de-DE" b="0" baseline="0">
              <a:latin typeface="Arial" panose="020B0604020202020204" pitchFamily="34" charset="0"/>
              <a:cs typeface="Arial" panose="020B0604020202020204" pitchFamily="34" charset="0"/>
            </a:rPr>
            <a:t>Mitgate the impact</a:t>
          </a:r>
          <a:endParaRPr lang="de-DE">
            <a:latin typeface="Arial" panose="020B0604020202020204" pitchFamily="34" charset="0"/>
            <a:cs typeface="Arial" panose="020B0604020202020204" pitchFamily="34" charset="0"/>
          </a:endParaRPr>
        </a:p>
      </dgm:t>
    </dgm:pt>
    <dgm:pt modelId="{4793B463-D630-4A22-8D6C-B3BFDF7BC164}" type="parTrans" cxnId="{BFB81774-5CE4-48FE-B0CA-956A5741BAB5}">
      <dgm:prSet/>
      <dgm:spPr/>
      <dgm:t>
        <a:bodyPr/>
        <a:lstStyle/>
        <a:p>
          <a:endParaRPr lang="de-DE">
            <a:latin typeface="Arial" panose="020B0604020202020204" pitchFamily="34" charset="0"/>
            <a:cs typeface="Arial" panose="020B0604020202020204" pitchFamily="34" charset="0"/>
          </a:endParaRPr>
        </a:p>
      </dgm:t>
    </dgm:pt>
    <dgm:pt modelId="{50CE2E25-5192-418B-AA31-54DCAA6F3F6F}" type="sibTrans" cxnId="{BFB81774-5CE4-48FE-B0CA-956A5741BAB5}">
      <dgm:prSet/>
      <dgm:spPr/>
      <dgm:t>
        <a:bodyPr/>
        <a:lstStyle/>
        <a:p>
          <a:endParaRPr lang="de-DE">
            <a:latin typeface="Arial" panose="020B0604020202020204" pitchFamily="34" charset="0"/>
            <a:cs typeface="Arial" panose="020B0604020202020204" pitchFamily="34" charset="0"/>
          </a:endParaRPr>
        </a:p>
      </dgm:t>
    </dgm:pt>
    <dgm:pt modelId="{E821AB72-2F6F-46D0-B85F-40812F34DD3C}">
      <dgm:prSet/>
      <dgm:spPr/>
      <dgm:t>
        <a:bodyPr/>
        <a:lstStyle/>
        <a:p>
          <a:r>
            <a:rPr lang="de-DE">
              <a:latin typeface="Arial" panose="020B0604020202020204" pitchFamily="34" charset="0"/>
              <a:cs typeface="Arial" panose="020B0604020202020204" pitchFamily="34" charset="0"/>
            </a:rPr>
            <a:t>build redundancies</a:t>
          </a:r>
        </a:p>
      </dgm:t>
    </dgm:pt>
    <dgm:pt modelId="{F8BBFCA7-4E51-4DC2-9119-75CCE1C9DF2E}" type="parTrans" cxnId="{7B4923D0-1006-45D7-9956-3AEE76C0738D}">
      <dgm:prSet/>
      <dgm:spPr/>
      <dgm:t>
        <a:bodyPr/>
        <a:lstStyle/>
        <a:p>
          <a:endParaRPr lang="de-DE">
            <a:latin typeface="Arial" panose="020B0604020202020204" pitchFamily="34" charset="0"/>
            <a:cs typeface="Arial" panose="020B0604020202020204" pitchFamily="34" charset="0"/>
          </a:endParaRPr>
        </a:p>
      </dgm:t>
    </dgm:pt>
    <dgm:pt modelId="{4FDF87E1-DA11-4CFD-8DA7-AEEFD02697D9}" type="sibTrans" cxnId="{7B4923D0-1006-45D7-9956-3AEE76C0738D}">
      <dgm:prSet/>
      <dgm:spPr/>
      <dgm:t>
        <a:bodyPr/>
        <a:lstStyle/>
        <a:p>
          <a:endParaRPr lang="de-DE">
            <a:latin typeface="Arial" panose="020B0604020202020204" pitchFamily="34" charset="0"/>
            <a:cs typeface="Arial" panose="020B0604020202020204" pitchFamily="34" charset="0"/>
          </a:endParaRPr>
        </a:p>
      </dgm:t>
    </dgm:pt>
    <dgm:pt modelId="{59736F2D-CE11-4EAC-9D29-936DAD8B3FB4}">
      <dgm:prSet/>
      <dgm:spPr/>
      <dgm:t>
        <a:bodyPr/>
        <a:lstStyle/>
        <a:p>
          <a:r>
            <a:rPr lang="de-DE" dirty="0" err="1">
              <a:latin typeface="Arial" panose="020B0604020202020204" pitchFamily="34" charset="0"/>
              <a:cs typeface="Arial" panose="020B0604020202020204" pitchFamily="34" charset="0"/>
            </a:rPr>
            <a:t>reduce</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interconnection</a:t>
          </a:r>
          <a:endParaRPr lang="de-DE" dirty="0">
            <a:latin typeface="Arial" panose="020B0604020202020204" pitchFamily="34" charset="0"/>
            <a:cs typeface="Arial" panose="020B0604020202020204" pitchFamily="34" charset="0"/>
          </a:endParaRPr>
        </a:p>
      </dgm:t>
    </dgm:pt>
    <dgm:pt modelId="{8E4E1814-1DA1-49CC-9A1C-3CBD7B5F64BF}" type="parTrans" cxnId="{5928299F-71D1-476A-9681-DFEBFB68CA40}">
      <dgm:prSet/>
      <dgm:spPr/>
      <dgm:t>
        <a:bodyPr/>
        <a:lstStyle/>
        <a:p>
          <a:endParaRPr lang="de-DE">
            <a:latin typeface="Arial" panose="020B0604020202020204" pitchFamily="34" charset="0"/>
            <a:cs typeface="Arial" panose="020B0604020202020204" pitchFamily="34" charset="0"/>
          </a:endParaRPr>
        </a:p>
      </dgm:t>
    </dgm:pt>
    <dgm:pt modelId="{D89B8D33-2F8F-4B3C-A78B-AA79C158C340}" type="sibTrans" cxnId="{5928299F-71D1-476A-9681-DFEBFB68CA40}">
      <dgm:prSet/>
      <dgm:spPr/>
      <dgm:t>
        <a:bodyPr/>
        <a:lstStyle/>
        <a:p>
          <a:endParaRPr lang="de-DE">
            <a:latin typeface="Arial" panose="020B0604020202020204" pitchFamily="34" charset="0"/>
            <a:cs typeface="Arial" panose="020B0604020202020204" pitchFamily="34" charset="0"/>
          </a:endParaRPr>
        </a:p>
      </dgm:t>
    </dgm:pt>
    <dgm:pt modelId="{C2D43536-34EA-4286-92ED-F502625BEA73}">
      <dgm:prSet/>
      <dgm:spPr/>
      <dgm:t>
        <a:bodyPr/>
        <a:lstStyle/>
        <a:p>
          <a:r>
            <a:rPr lang="de-DE">
              <a:latin typeface="Arial" panose="020B0604020202020204" pitchFamily="34" charset="0"/>
              <a:cs typeface="Arial" panose="020B0604020202020204" pitchFamily="34" charset="0"/>
            </a:rPr>
            <a:t>shut down problematic devices</a:t>
          </a:r>
        </a:p>
      </dgm:t>
    </dgm:pt>
    <dgm:pt modelId="{183AB133-2704-485F-8450-92F026EAF5ED}" type="parTrans" cxnId="{081085FF-5E4A-4A5B-8ED0-B9DA255DB970}">
      <dgm:prSet/>
      <dgm:spPr/>
      <dgm:t>
        <a:bodyPr/>
        <a:lstStyle/>
        <a:p>
          <a:endParaRPr lang="de-DE">
            <a:latin typeface="Arial" panose="020B0604020202020204" pitchFamily="34" charset="0"/>
            <a:cs typeface="Arial" panose="020B0604020202020204" pitchFamily="34" charset="0"/>
          </a:endParaRPr>
        </a:p>
      </dgm:t>
    </dgm:pt>
    <dgm:pt modelId="{85BF7100-7528-4822-951E-E1B486D5FD5F}" type="sibTrans" cxnId="{081085FF-5E4A-4A5B-8ED0-B9DA255DB970}">
      <dgm:prSet/>
      <dgm:spPr/>
      <dgm:t>
        <a:bodyPr/>
        <a:lstStyle/>
        <a:p>
          <a:endParaRPr lang="de-DE">
            <a:latin typeface="Arial" panose="020B0604020202020204" pitchFamily="34" charset="0"/>
            <a:cs typeface="Arial" panose="020B0604020202020204" pitchFamily="34" charset="0"/>
          </a:endParaRPr>
        </a:p>
      </dgm:t>
    </dgm:pt>
    <dgm:pt modelId="{4AFD344F-BC02-4B4F-AB7B-65CABD0011BC}">
      <dgm:prSet/>
      <dgm:spPr/>
      <dgm:t>
        <a:bodyPr/>
        <a:lstStyle/>
        <a:p>
          <a:r>
            <a:rPr lang="de-DE" b="0" baseline="0" dirty="0" err="1">
              <a:latin typeface="Arial" panose="020B0604020202020204" pitchFamily="34" charset="0"/>
              <a:cs typeface="Arial" panose="020B0604020202020204" pitchFamily="34" charset="0"/>
            </a:rPr>
            <a:t>Recover</a:t>
          </a:r>
          <a:r>
            <a:rPr lang="de-DE" b="0" baseline="0" dirty="0">
              <a:latin typeface="Arial" panose="020B0604020202020204" pitchFamily="34" charset="0"/>
              <a:cs typeface="Arial" panose="020B0604020202020204" pitchFamily="34" charset="0"/>
            </a:rPr>
            <a:t> </a:t>
          </a:r>
          <a:r>
            <a:rPr lang="de-DE" b="0" baseline="0" dirty="0" err="1">
              <a:latin typeface="Arial" panose="020B0604020202020204" pitchFamily="34" charset="0"/>
              <a:cs typeface="Arial" panose="020B0604020202020204" pitchFamily="34" charset="0"/>
            </a:rPr>
            <a:t>systems</a:t>
          </a:r>
          <a:endParaRPr lang="de-DE" dirty="0">
            <a:latin typeface="Arial" panose="020B0604020202020204" pitchFamily="34" charset="0"/>
            <a:cs typeface="Arial" panose="020B0604020202020204" pitchFamily="34" charset="0"/>
          </a:endParaRPr>
        </a:p>
      </dgm:t>
    </dgm:pt>
    <dgm:pt modelId="{339E8359-4401-4A06-A8B3-2BD5367F91AB}" type="parTrans" cxnId="{C2A5EEF1-3AD7-48A6-BF21-2FC5BE68E36A}">
      <dgm:prSet/>
      <dgm:spPr/>
      <dgm:t>
        <a:bodyPr/>
        <a:lstStyle/>
        <a:p>
          <a:endParaRPr lang="de-DE">
            <a:latin typeface="Arial" panose="020B0604020202020204" pitchFamily="34" charset="0"/>
            <a:cs typeface="Arial" panose="020B0604020202020204" pitchFamily="34" charset="0"/>
          </a:endParaRPr>
        </a:p>
      </dgm:t>
    </dgm:pt>
    <dgm:pt modelId="{C3396B19-1D75-4C25-93C1-2389F20AA951}" type="sibTrans" cxnId="{C2A5EEF1-3AD7-48A6-BF21-2FC5BE68E36A}">
      <dgm:prSet/>
      <dgm:spPr/>
      <dgm:t>
        <a:bodyPr/>
        <a:lstStyle/>
        <a:p>
          <a:endParaRPr lang="de-DE">
            <a:latin typeface="Arial" panose="020B0604020202020204" pitchFamily="34" charset="0"/>
            <a:cs typeface="Arial" panose="020B0604020202020204" pitchFamily="34" charset="0"/>
          </a:endParaRPr>
        </a:p>
      </dgm:t>
    </dgm:pt>
    <dgm:pt modelId="{9C963051-7C0A-42E9-8606-BCC131F90BF2}">
      <dgm:prSet/>
      <dgm:spPr/>
      <dgm:t>
        <a:bodyPr/>
        <a:lstStyle/>
        <a:p>
          <a:r>
            <a:rPr lang="de-DE" dirty="0">
              <a:latin typeface="Arial" panose="020B0604020202020204" pitchFamily="34" charset="0"/>
              <a:cs typeface="Arial" panose="020B0604020202020204" pitchFamily="34" charset="0"/>
            </a:rPr>
            <a:t>Turn on redundant </a:t>
          </a:r>
          <a:r>
            <a:rPr lang="de-DE" dirty="0" err="1">
              <a:latin typeface="Arial" panose="020B0604020202020204" pitchFamily="34" charset="0"/>
              <a:cs typeface="Arial" panose="020B0604020202020204" pitchFamily="34" charset="0"/>
            </a:rPr>
            <a:t>systems</a:t>
          </a:r>
          <a:endParaRPr lang="de-DE" dirty="0">
            <a:latin typeface="Arial" panose="020B0604020202020204" pitchFamily="34" charset="0"/>
            <a:cs typeface="Arial" panose="020B0604020202020204" pitchFamily="34" charset="0"/>
          </a:endParaRPr>
        </a:p>
      </dgm:t>
    </dgm:pt>
    <dgm:pt modelId="{EEA76BDC-21DC-436A-AD7D-83A416E7BECC}" type="parTrans" cxnId="{16D17683-8A59-4B32-BA77-B5FAEF76540B}">
      <dgm:prSet/>
      <dgm:spPr/>
      <dgm:t>
        <a:bodyPr/>
        <a:lstStyle/>
        <a:p>
          <a:endParaRPr lang="de-DE">
            <a:latin typeface="Arial" panose="020B0604020202020204" pitchFamily="34" charset="0"/>
            <a:cs typeface="Arial" panose="020B0604020202020204" pitchFamily="34" charset="0"/>
          </a:endParaRPr>
        </a:p>
      </dgm:t>
    </dgm:pt>
    <dgm:pt modelId="{D6D6A670-3847-4C36-A007-EE4B4ABCABAD}" type="sibTrans" cxnId="{16D17683-8A59-4B32-BA77-B5FAEF76540B}">
      <dgm:prSet/>
      <dgm:spPr/>
      <dgm:t>
        <a:bodyPr/>
        <a:lstStyle/>
        <a:p>
          <a:endParaRPr lang="de-DE">
            <a:latin typeface="Arial" panose="020B0604020202020204" pitchFamily="34" charset="0"/>
            <a:cs typeface="Arial" panose="020B0604020202020204" pitchFamily="34" charset="0"/>
          </a:endParaRPr>
        </a:p>
      </dgm:t>
    </dgm:pt>
    <dgm:pt modelId="{2A12CC4E-5849-4182-A320-AC65239A1112}">
      <dgm:prSet/>
      <dgm:spPr/>
      <dgm:t>
        <a:bodyPr/>
        <a:lstStyle/>
        <a:p>
          <a:r>
            <a:rPr lang="de-DE" dirty="0">
              <a:latin typeface="Arial" panose="020B0604020202020204" pitchFamily="34" charset="0"/>
              <a:cs typeface="Arial" panose="020B0604020202020204" pitchFamily="34" charset="0"/>
            </a:rPr>
            <a:t>Prevent </a:t>
          </a:r>
          <a:r>
            <a:rPr lang="de-DE" dirty="0" err="1">
              <a:latin typeface="Arial" panose="020B0604020202020204" pitchFamily="34" charset="0"/>
              <a:cs typeface="Arial" panose="020B0604020202020204" pitchFamily="34" charset="0"/>
            </a:rPr>
            <a:t>further</a:t>
          </a:r>
          <a:r>
            <a:rPr lang="de-DE" dirty="0">
              <a:latin typeface="Arial" panose="020B0604020202020204" pitchFamily="34" charset="0"/>
              <a:cs typeface="Arial" panose="020B0604020202020204" pitchFamily="34" charset="0"/>
            </a:rPr>
            <a:t> </a:t>
          </a:r>
          <a:r>
            <a:rPr lang="de-DE" dirty="0" err="1">
              <a:latin typeface="Arial" panose="020B0604020202020204" pitchFamily="34" charset="0"/>
              <a:cs typeface="Arial" panose="020B0604020202020204" pitchFamily="34" charset="0"/>
            </a:rPr>
            <a:t>attacks</a:t>
          </a:r>
          <a:endParaRPr lang="de-DE" dirty="0">
            <a:latin typeface="Arial" panose="020B0604020202020204" pitchFamily="34" charset="0"/>
            <a:cs typeface="Arial" panose="020B0604020202020204" pitchFamily="34" charset="0"/>
          </a:endParaRPr>
        </a:p>
      </dgm:t>
    </dgm:pt>
    <dgm:pt modelId="{9D215F58-BD1A-4FB1-8A70-1525E7AE12E5}" type="parTrans" cxnId="{EFBE1B58-168F-4ADA-8AE5-D61FD60B34A0}">
      <dgm:prSet/>
      <dgm:spPr/>
      <dgm:t>
        <a:bodyPr/>
        <a:lstStyle/>
        <a:p>
          <a:endParaRPr lang="de-DE">
            <a:latin typeface="Arial" panose="020B0604020202020204" pitchFamily="34" charset="0"/>
            <a:cs typeface="Arial" panose="020B0604020202020204" pitchFamily="34" charset="0"/>
          </a:endParaRPr>
        </a:p>
      </dgm:t>
    </dgm:pt>
    <dgm:pt modelId="{EF21829C-8B85-4E34-BBD3-F12AF9F195EB}" type="sibTrans" cxnId="{EFBE1B58-168F-4ADA-8AE5-D61FD60B34A0}">
      <dgm:prSet/>
      <dgm:spPr/>
      <dgm:t>
        <a:bodyPr/>
        <a:lstStyle/>
        <a:p>
          <a:endParaRPr lang="de-DE">
            <a:latin typeface="Arial" panose="020B0604020202020204" pitchFamily="34" charset="0"/>
            <a:cs typeface="Arial" panose="020B0604020202020204" pitchFamily="34" charset="0"/>
          </a:endParaRPr>
        </a:p>
      </dgm:t>
    </dgm:pt>
    <dgm:pt modelId="{9872762A-C49C-4EB3-AEA5-66CFCF393663}" type="pres">
      <dgm:prSet presAssocID="{4A23BF89-91DD-4511-940F-BA772374D14A}" presName="linearFlow" presStyleCnt="0">
        <dgm:presLayoutVars>
          <dgm:dir/>
          <dgm:animLvl val="lvl"/>
          <dgm:resizeHandles val="exact"/>
        </dgm:presLayoutVars>
      </dgm:prSet>
      <dgm:spPr/>
    </dgm:pt>
    <dgm:pt modelId="{010C2D9B-A7DB-4D0A-9455-DD5DADD1783D}" type="pres">
      <dgm:prSet presAssocID="{F85CAA37-87BB-411C-9FE6-741507A61CB7}" presName="composite" presStyleCnt="0"/>
      <dgm:spPr/>
    </dgm:pt>
    <dgm:pt modelId="{B3E50066-F9C6-47D7-8675-3E8AD905D7E9}" type="pres">
      <dgm:prSet presAssocID="{F85CAA37-87BB-411C-9FE6-741507A61CB7}" presName="parentText" presStyleLbl="alignNode1" presStyleIdx="0" presStyleCnt="3">
        <dgm:presLayoutVars>
          <dgm:chMax val="1"/>
          <dgm:bulletEnabled val="1"/>
        </dgm:presLayoutVars>
      </dgm:prSet>
      <dgm:spPr/>
    </dgm:pt>
    <dgm:pt modelId="{B34540F6-E27D-433F-91AA-E1C879774306}" type="pres">
      <dgm:prSet presAssocID="{F85CAA37-87BB-411C-9FE6-741507A61CB7}" presName="descendantText" presStyleLbl="alignAcc1" presStyleIdx="0" presStyleCnt="3">
        <dgm:presLayoutVars>
          <dgm:bulletEnabled val="1"/>
        </dgm:presLayoutVars>
      </dgm:prSet>
      <dgm:spPr/>
    </dgm:pt>
    <dgm:pt modelId="{088E89FC-A8A1-4E07-97ED-077ABF771710}" type="pres">
      <dgm:prSet presAssocID="{4AF90AB8-C2EB-48F4-BEBD-5D6019A39714}" presName="sp" presStyleCnt="0"/>
      <dgm:spPr/>
    </dgm:pt>
    <dgm:pt modelId="{D08709FA-2BBC-41D9-815A-56FA6A5534EC}" type="pres">
      <dgm:prSet presAssocID="{9AA459E5-DB67-4B9C-A45B-6AE82D7DDB2A}" presName="composite" presStyleCnt="0"/>
      <dgm:spPr/>
    </dgm:pt>
    <dgm:pt modelId="{DE12D336-F859-4250-B56B-7C2C221ED8AF}" type="pres">
      <dgm:prSet presAssocID="{9AA459E5-DB67-4B9C-A45B-6AE82D7DDB2A}" presName="parentText" presStyleLbl="alignNode1" presStyleIdx="1" presStyleCnt="3">
        <dgm:presLayoutVars>
          <dgm:chMax val="1"/>
          <dgm:bulletEnabled val="1"/>
        </dgm:presLayoutVars>
      </dgm:prSet>
      <dgm:spPr/>
    </dgm:pt>
    <dgm:pt modelId="{2E44744E-A232-4559-9383-4BE063769E41}" type="pres">
      <dgm:prSet presAssocID="{9AA459E5-DB67-4B9C-A45B-6AE82D7DDB2A}" presName="descendantText" presStyleLbl="alignAcc1" presStyleIdx="1" presStyleCnt="3">
        <dgm:presLayoutVars>
          <dgm:bulletEnabled val="1"/>
        </dgm:presLayoutVars>
      </dgm:prSet>
      <dgm:spPr/>
    </dgm:pt>
    <dgm:pt modelId="{30567B20-67F6-45E0-85E5-C85AC22B4245}" type="pres">
      <dgm:prSet presAssocID="{50CE2E25-5192-418B-AA31-54DCAA6F3F6F}" presName="sp" presStyleCnt="0"/>
      <dgm:spPr/>
    </dgm:pt>
    <dgm:pt modelId="{7E52B587-7F93-4537-B237-80BCC1E0F3CA}" type="pres">
      <dgm:prSet presAssocID="{4AFD344F-BC02-4B4F-AB7B-65CABD0011BC}" presName="composite" presStyleCnt="0"/>
      <dgm:spPr/>
    </dgm:pt>
    <dgm:pt modelId="{D4ADD398-8AEB-4024-AB23-1E3778F484B0}" type="pres">
      <dgm:prSet presAssocID="{4AFD344F-BC02-4B4F-AB7B-65CABD0011BC}" presName="parentText" presStyleLbl="alignNode1" presStyleIdx="2" presStyleCnt="3">
        <dgm:presLayoutVars>
          <dgm:chMax val="1"/>
          <dgm:bulletEnabled val="1"/>
        </dgm:presLayoutVars>
      </dgm:prSet>
      <dgm:spPr/>
    </dgm:pt>
    <dgm:pt modelId="{C36F2F3C-45A9-4B28-B974-3DA60EF36514}" type="pres">
      <dgm:prSet presAssocID="{4AFD344F-BC02-4B4F-AB7B-65CABD0011BC}" presName="descendantText" presStyleLbl="alignAcc1" presStyleIdx="2" presStyleCnt="3">
        <dgm:presLayoutVars>
          <dgm:bulletEnabled val="1"/>
        </dgm:presLayoutVars>
      </dgm:prSet>
      <dgm:spPr/>
    </dgm:pt>
  </dgm:ptLst>
  <dgm:cxnLst>
    <dgm:cxn modelId="{2963DE02-2253-4BD1-89A2-D82194CC0D2C}" type="presOf" srcId="{F85CAA37-87BB-411C-9FE6-741507A61CB7}" destId="{B3E50066-F9C6-47D7-8675-3E8AD905D7E9}" srcOrd="0" destOrd="0" presId="urn:microsoft.com/office/officeart/2005/8/layout/chevron2"/>
    <dgm:cxn modelId="{BF4E6B03-68AB-42A7-A180-BED1E675811D}" type="presOf" srcId="{6655C650-59C3-4396-B7C2-6250ADA18710}" destId="{B34540F6-E27D-433F-91AA-E1C879774306}" srcOrd="0" destOrd="0" presId="urn:microsoft.com/office/officeart/2005/8/layout/chevron2"/>
    <dgm:cxn modelId="{7CDE4A26-17C4-42E3-A745-55A1771E5146}" srcId="{4A23BF89-91DD-4511-940F-BA772374D14A}" destId="{F85CAA37-87BB-411C-9FE6-741507A61CB7}" srcOrd="0" destOrd="0" parTransId="{B32970A4-A80C-403E-9F58-2A27F4BB05A3}" sibTransId="{4AF90AB8-C2EB-48F4-BEBD-5D6019A39714}"/>
    <dgm:cxn modelId="{B2255D3A-0114-4384-8D8D-C4D7DFF2D196}" type="presOf" srcId="{C2D43536-34EA-4286-92ED-F502625BEA73}" destId="{2E44744E-A232-4559-9383-4BE063769E41}" srcOrd="0" destOrd="2" presId="urn:microsoft.com/office/officeart/2005/8/layout/chevron2"/>
    <dgm:cxn modelId="{6D59FA61-D6B4-41C1-A948-3E90BEE7C337}" type="presOf" srcId="{9AA459E5-DB67-4B9C-A45B-6AE82D7DDB2A}" destId="{DE12D336-F859-4250-B56B-7C2C221ED8AF}" srcOrd="0" destOrd="0" presId="urn:microsoft.com/office/officeart/2005/8/layout/chevron2"/>
    <dgm:cxn modelId="{C49FB565-B9F6-40E7-9D14-AD86B9CAA49D}" type="presOf" srcId="{59736F2D-CE11-4EAC-9D29-936DAD8B3FB4}" destId="{2E44744E-A232-4559-9383-4BE063769E41}" srcOrd="0" destOrd="1" presId="urn:microsoft.com/office/officeart/2005/8/layout/chevron2"/>
    <dgm:cxn modelId="{08733C69-20D5-4B8B-B3AC-5C8AD6E4E244}" srcId="{F85CAA37-87BB-411C-9FE6-741507A61CB7}" destId="{6655C650-59C3-4396-B7C2-6250ADA18710}" srcOrd="0" destOrd="0" parTransId="{830C069A-61BC-462B-B387-96DE7BF602AF}" sibTransId="{F3D5F59F-1791-4E66-8E52-8F11795CBAF0}"/>
    <dgm:cxn modelId="{0AFEC549-90EB-4D6A-A511-F1CC9C577E50}" type="presOf" srcId="{865EF1CD-BC6C-405A-9F73-57DA54119901}" destId="{B34540F6-E27D-433F-91AA-E1C879774306}" srcOrd="0" destOrd="1" presId="urn:microsoft.com/office/officeart/2005/8/layout/chevron2"/>
    <dgm:cxn modelId="{BFB81774-5CE4-48FE-B0CA-956A5741BAB5}" srcId="{4A23BF89-91DD-4511-940F-BA772374D14A}" destId="{9AA459E5-DB67-4B9C-A45B-6AE82D7DDB2A}" srcOrd="1" destOrd="0" parTransId="{4793B463-D630-4A22-8D6C-B3BFDF7BC164}" sibTransId="{50CE2E25-5192-418B-AA31-54DCAA6F3F6F}"/>
    <dgm:cxn modelId="{EFBE1B58-168F-4ADA-8AE5-D61FD60B34A0}" srcId="{4AFD344F-BC02-4B4F-AB7B-65CABD0011BC}" destId="{2A12CC4E-5849-4182-A320-AC65239A1112}" srcOrd="1" destOrd="0" parTransId="{9D215F58-BD1A-4FB1-8A70-1525E7AE12E5}" sibTransId="{EF21829C-8B85-4E34-BBD3-F12AF9F195EB}"/>
    <dgm:cxn modelId="{B54A2C79-322B-4CDC-A81A-5FB9A2CE1E1F}" type="presOf" srcId="{9C963051-7C0A-42E9-8606-BCC131F90BF2}" destId="{C36F2F3C-45A9-4B28-B974-3DA60EF36514}" srcOrd="0" destOrd="0" presId="urn:microsoft.com/office/officeart/2005/8/layout/chevron2"/>
    <dgm:cxn modelId="{6DA2087B-7C05-449F-9A61-03849C63AEF7}" type="presOf" srcId="{E821AB72-2F6F-46D0-B85F-40812F34DD3C}" destId="{2E44744E-A232-4559-9383-4BE063769E41}" srcOrd="0" destOrd="0" presId="urn:microsoft.com/office/officeart/2005/8/layout/chevron2"/>
    <dgm:cxn modelId="{16D17683-8A59-4B32-BA77-B5FAEF76540B}" srcId="{4AFD344F-BC02-4B4F-AB7B-65CABD0011BC}" destId="{9C963051-7C0A-42E9-8606-BCC131F90BF2}" srcOrd="0" destOrd="0" parTransId="{EEA76BDC-21DC-436A-AD7D-83A416E7BECC}" sibTransId="{D6D6A670-3847-4C36-A007-EE4B4ABCABAD}"/>
    <dgm:cxn modelId="{EF1E1A8C-921E-437D-B6AD-D110C7310D99}" type="presOf" srcId="{2A12CC4E-5849-4182-A320-AC65239A1112}" destId="{C36F2F3C-45A9-4B28-B974-3DA60EF36514}" srcOrd="0" destOrd="1" presId="urn:microsoft.com/office/officeart/2005/8/layout/chevron2"/>
    <dgm:cxn modelId="{5928299F-71D1-476A-9681-DFEBFB68CA40}" srcId="{9AA459E5-DB67-4B9C-A45B-6AE82D7DDB2A}" destId="{59736F2D-CE11-4EAC-9D29-936DAD8B3FB4}" srcOrd="1" destOrd="0" parTransId="{8E4E1814-1DA1-49CC-9A1C-3CBD7B5F64BF}" sibTransId="{D89B8D33-2F8F-4B3C-A78B-AA79C158C340}"/>
    <dgm:cxn modelId="{E0C0CAB9-EA26-40E8-B6C1-57F278F4F076}" type="presOf" srcId="{4A23BF89-91DD-4511-940F-BA772374D14A}" destId="{9872762A-C49C-4EB3-AEA5-66CFCF393663}" srcOrd="0" destOrd="0" presId="urn:microsoft.com/office/officeart/2005/8/layout/chevron2"/>
    <dgm:cxn modelId="{012FA6C5-6A6F-4DDD-A8BB-997C56DD622B}" type="presOf" srcId="{4AFD344F-BC02-4B4F-AB7B-65CABD0011BC}" destId="{D4ADD398-8AEB-4024-AB23-1E3778F484B0}" srcOrd="0" destOrd="0" presId="urn:microsoft.com/office/officeart/2005/8/layout/chevron2"/>
    <dgm:cxn modelId="{7B4923D0-1006-45D7-9956-3AEE76C0738D}" srcId="{9AA459E5-DB67-4B9C-A45B-6AE82D7DDB2A}" destId="{E821AB72-2F6F-46D0-B85F-40812F34DD3C}" srcOrd="0" destOrd="0" parTransId="{F8BBFCA7-4E51-4DC2-9119-75CCE1C9DF2E}" sibTransId="{4FDF87E1-DA11-4CFD-8DA7-AEEFD02697D9}"/>
    <dgm:cxn modelId="{3FD058E7-7B49-4B2A-AFA5-93D9AA34F6CA}" srcId="{F85CAA37-87BB-411C-9FE6-741507A61CB7}" destId="{865EF1CD-BC6C-405A-9F73-57DA54119901}" srcOrd="1" destOrd="0" parTransId="{58012E3A-7371-494D-91C3-1C4D1255D6C5}" sibTransId="{145274D2-EA1C-4757-AD38-3F9D4A605C4F}"/>
    <dgm:cxn modelId="{C2A5EEF1-3AD7-48A6-BF21-2FC5BE68E36A}" srcId="{4A23BF89-91DD-4511-940F-BA772374D14A}" destId="{4AFD344F-BC02-4B4F-AB7B-65CABD0011BC}" srcOrd="2" destOrd="0" parTransId="{339E8359-4401-4A06-A8B3-2BD5367F91AB}" sibTransId="{C3396B19-1D75-4C25-93C1-2389F20AA951}"/>
    <dgm:cxn modelId="{081085FF-5E4A-4A5B-8ED0-B9DA255DB970}" srcId="{9AA459E5-DB67-4B9C-A45B-6AE82D7DDB2A}" destId="{C2D43536-34EA-4286-92ED-F502625BEA73}" srcOrd="2" destOrd="0" parTransId="{183AB133-2704-485F-8450-92F026EAF5ED}" sibTransId="{85BF7100-7528-4822-951E-E1B486D5FD5F}"/>
    <dgm:cxn modelId="{2150A6F6-FCE7-43EF-A4EB-C72E846C70FB}" type="presParOf" srcId="{9872762A-C49C-4EB3-AEA5-66CFCF393663}" destId="{010C2D9B-A7DB-4D0A-9455-DD5DADD1783D}" srcOrd="0" destOrd="0" presId="urn:microsoft.com/office/officeart/2005/8/layout/chevron2"/>
    <dgm:cxn modelId="{ECEDF14C-F3B0-453A-BAAA-3BF5979F6819}" type="presParOf" srcId="{010C2D9B-A7DB-4D0A-9455-DD5DADD1783D}" destId="{B3E50066-F9C6-47D7-8675-3E8AD905D7E9}" srcOrd="0" destOrd="0" presId="urn:microsoft.com/office/officeart/2005/8/layout/chevron2"/>
    <dgm:cxn modelId="{F0D92478-F590-449C-B0F7-85053FE87CA3}" type="presParOf" srcId="{010C2D9B-A7DB-4D0A-9455-DD5DADD1783D}" destId="{B34540F6-E27D-433F-91AA-E1C879774306}" srcOrd="1" destOrd="0" presId="urn:microsoft.com/office/officeart/2005/8/layout/chevron2"/>
    <dgm:cxn modelId="{B761BD96-6252-4DC7-A9E7-2E81F048C30A}" type="presParOf" srcId="{9872762A-C49C-4EB3-AEA5-66CFCF393663}" destId="{088E89FC-A8A1-4E07-97ED-077ABF771710}" srcOrd="1" destOrd="0" presId="urn:microsoft.com/office/officeart/2005/8/layout/chevron2"/>
    <dgm:cxn modelId="{C74FDBBB-B29E-4608-A3AD-BB0C26E3ADDD}" type="presParOf" srcId="{9872762A-C49C-4EB3-AEA5-66CFCF393663}" destId="{D08709FA-2BBC-41D9-815A-56FA6A5534EC}" srcOrd="2" destOrd="0" presId="urn:microsoft.com/office/officeart/2005/8/layout/chevron2"/>
    <dgm:cxn modelId="{4CD4B59E-9CA0-4E86-90A1-22697B63CA80}" type="presParOf" srcId="{D08709FA-2BBC-41D9-815A-56FA6A5534EC}" destId="{DE12D336-F859-4250-B56B-7C2C221ED8AF}" srcOrd="0" destOrd="0" presId="urn:microsoft.com/office/officeart/2005/8/layout/chevron2"/>
    <dgm:cxn modelId="{63554B98-9E5A-431C-BBEF-FCA560C6544C}" type="presParOf" srcId="{D08709FA-2BBC-41D9-815A-56FA6A5534EC}" destId="{2E44744E-A232-4559-9383-4BE063769E41}" srcOrd="1" destOrd="0" presId="urn:microsoft.com/office/officeart/2005/8/layout/chevron2"/>
    <dgm:cxn modelId="{A01069E1-B480-4870-B610-4D64095C1CBE}" type="presParOf" srcId="{9872762A-C49C-4EB3-AEA5-66CFCF393663}" destId="{30567B20-67F6-45E0-85E5-C85AC22B4245}" srcOrd="3" destOrd="0" presId="urn:microsoft.com/office/officeart/2005/8/layout/chevron2"/>
    <dgm:cxn modelId="{BE8D17CF-1352-4E5E-B61E-F5DE1FCF1AA3}" type="presParOf" srcId="{9872762A-C49C-4EB3-AEA5-66CFCF393663}" destId="{7E52B587-7F93-4537-B237-80BCC1E0F3CA}" srcOrd="4" destOrd="0" presId="urn:microsoft.com/office/officeart/2005/8/layout/chevron2"/>
    <dgm:cxn modelId="{358AED9A-3B10-4A86-84D5-36D64CD343F8}" type="presParOf" srcId="{7E52B587-7F93-4537-B237-80BCC1E0F3CA}" destId="{D4ADD398-8AEB-4024-AB23-1E3778F484B0}" srcOrd="0" destOrd="0" presId="urn:microsoft.com/office/officeart/2005/8/layout/chevron2"/>
    <dgm:cxn modelId="{2FDDE753-DF26-47E1-A55F-6B7F440B6610}" type="presParOf" srcId="{7E52B587-7F93-4537-B237-80BCC1E0F3CA}" destId="{C36F2F3C-45A9-4B28-B974-3DA60EF36514}"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B21BD1-EE27-46B3-935F-515FE258A795}">
      <dsp:nvSpPr>
        <dsp:cNvPr id="0" name=""/>
        <dsp:cNvSpPr/>
      </dsp:nvSpPr>
      <dsp:spPr>
        <a:xfrm>
          <a:off x="2831268" y="1310"/>
          <a:ext cx="1465229" cy="952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err="1"/>
            <a:t>Collect</a:t>
          </a:r>
          <a:endParaRPr lang="de-DE" sz="2400" kern="1200" dirty="0"/>
        </a:p>
      </dsp:txBody>
      <dsp:txXfrm>
        <a:off x="2877760" y="47802"/>
        <a:ext cx="1372245" cy="859415"/>
      </dsp:txXfrm>
    </dsp:sp>
    <dsp:sp modelId="{B0C9BB90-396D-4B01-A2C0-36750B9C57FC}">
      <dsp:nvSpPr>
        <dsp:cNvPr id="0" name=""/>
        <dsp:cNvSpPr/>
      </dsp:nvSpPr>
      <dsp:spPr>
        <a:xfrm>
          <a:off x="1989549" y="477510"/>
          <a:ext cx="3148667" cy="3148667"/>
        </a:xfrm>
        <a:custGeom>
          <a:avLst/>
          <a:gdLst/>
          <a:ahLst/>
          <a:cxnLst/>
          <a:rect l="0" t="0" r="0" b="0"/>
          <a:pathLst>
            <a:path>
              <a:moveTo>
                <a:pt x="2509469" y="307823"/>
              </a:moveTo>
              <a:arcTo wR="1574333" hR="1574333" stAng="18386433" swAng="16347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D6FFAC-EE63-4D01-A9DC-AD14A4B7FF72}">
      <dsp:nvSpPr>
        <dsp:cNvPr id="0" name=""/>
        <dsp:cNvSpPr/>
      </dsp:nvSpPr>
      <dsp:spPr>
        <a:xfrm>
          <a:off x="4405602" y="1575644"/>
          <a:ext cx="1465229" cy="952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err="1"/>
            <a:t>Transmit</a:t>
          </a:r>
          <a:endParaRPr lang="de-DE" sz="2400" kern="1200" dirty="0"/>
        </a:p>
      </dsp:txBody>
      <dsp:txXfrm>
        <a:off x="4452094" y="1622136"/>
        <a:ext cx="1372245" cy="859415"/>
      </dsp:txXfrm>
    </dsp:sp>
    <dsp:sp modelId="{6E3BB0BC-0549-4F7D-A73D-0654A8D908DC}">
      <dsp:nvSpPr>
        <dsp:cNvPr id="0" name=""/>
        <dsp:cNvSpPr/>
      </dsp:nvSpPr>
      <dsp:spPr>
        <a:xfrm>
          <a:off x="1989549" y="477510"/>
          <a:ext cx="3148667" cy="3148667"/>
        </a:xfrm>
        <a:custGeom>
          <a:avLst/>
          <a:gdLst/>
          <a:ahLst/>
          <a:cxnLst/>
          <a:rect l="0" t="0" r="0" b="0"/>
          <a:pathLst>
            <a:path>
              <a:moveTo>
                <a:pt x="2985529" y="2272224"/>
              </a:moveTo>
              <a:arcTo wR="1574333" hR="1574333" stAng="1578850" swAng="16347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576D0F5-7D4C-40B1-A7E7-C2BE4C6FEA97}">
      <dsp:nvSpPr>
        <dsp:cNvPr id="0" name=""/>
        <dsp:cNvSpPr/>
      </dsp:nvSpPr>
      <dsp:spPr>
        <a:xfrm>
          <a:off x="2831268" y="3149977"/>
          <a:ext cx="1465229" cy="952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err="1"/>
            <a:t>Calculate</a:t>
          </a:r>
          <a:endParaRPr lang="de-DE" sz="2400" kern="1200" dirty="0"/>
        </a:p>
      </dsp:txBody>
      <dsp:txXfrm>
        <a:off x="2877760" y="3196469"/>
        <a:ext cx="1372245" cy="859415"/>
      </dsp:txXfrm>
    </dsp:sp>
    <dsp:sp modelId="{026C040F-784A-434D-92C2-148797CA4981}">
      <dsp:nvSpPr>
        <dsp:cNvPr id="0" name=""/>
        <dsp:cNvSpPr/>
      </dsp:nvSpPr>
      <dsp:spPr>
        <a:xfrm>
          <a:off x="1989549" y="477510"/>
          <a:ext cx="3148667" cy="3148667"/>
        </a:xfrm>
        <a:custGeom>
          <a:avLst/>
          <a:gdLst/>
          <a:ahLst/>
          <a:cxnLst/>
          <a:rect l="0" t="0" r="0" b="0"/>
          <a:pathLst>
            <a:path>
              <a:moveTo>
                <a:pt x="639197" y="2840843"/>
              </a:moveTo>
              <a:arcTo wR="1574333" hR="1574333" stAng="7586433" swAng="16347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04592301-B911-4952-9CE5-78826FCCC71C}">
      <dsp:nvSpPr>
        <dsp:cNvPr id="0" name=""/>
        <dsp:cNvSpPr/>
      </dsp:nvSpPr>
      <dsp:spPr>
        <a:xfrm>
          <a:off x="1256935" y="1575644"/>
          <a:ext cx="1465229" cy="9523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dirty="0"/>
            <a:t>Take Action</a:t>
          </a:r>
        </a:p>
      </dsp:txBody>
      <dsp:txXfrm>
        <a:off x="1303427" y="1622136"/>
        <a:ext cx="1372245" cy="859415"/>
      </dsp:txXfrm>
    </dsp:sp>
    <dsp:sp modelId="{095FE47D-227E-4ADA-8607-8B2FAF460483}">
      <dsp:nvSpPr>
        <dsp:cNvPr id="0" name=""/>
        <dsp:cNvSpPr/>
      </dsp:nvSpPr>
      <dsp:spPr>
        <a:xfrm>
          <a:off x="1989549" y="477510"/>
          <a:ext cx="3148667" cy="3148667"/>
        </a:xfrm>
        <a:custGeom>
          <a:avLst/>
          <a:gdLst/>
          <a:ahLst/>
          <a:cxnLst/>
          <a:rect l="0" t="0" r="0" b="0"/>
          <a:pathLst>
            <a:path>
              <a:moveTo>
                <a:pt x="163137" y="876442"/>
              </a:moveTo>
              <a:arcTo wR="1574333" hR="1574333" stAng="12378850" swAng="1634717"/>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C1E56-0466-440D-A5FD-21A413CEF9FB}">
      <dsp:nvSpPr>
        <dsp:cNvPr id="0" name=""/>
        <dsp:cNvSpPr/>
      </dsp:nvSpPr>
      <dsp:spPr>
        <a:xfrm>
          <a:off x="0" y="576059"/>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de-DE" sz="3100" kern="1200" dirty="0"/>
            <a:t>Blackout/ Fallout</a:t>
          </a:r>
        </a:p>
      </dsp:txBody>
      <dsp:txXfrm>
        <a:off x="37522" y="613581"/>
        <a:ext cx="2060143" cy="1206068"/>
      </dsp:txXfrm>
    </dsp:sp>
    <dsp:sp modelId="{FAA1342F-5FA7-4CDA-83A1-CA37EE42B374}">
      <dsp:nvSpPr>
        <dsp:cNvPr id="0" name=""/>
        <dsp:cNvSpPr/>
      </dsp:nvSpPr>
      <dsp:spPr>
        <a:xfrm rot="8628">
          <a:off x="2350491" y="955645"/>
          <a:ext cx="456447"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de-DE" sz="2400" kern="1200"/>
        </a:p>
      </dsp:txBody>
      <dsp:txXfrm>
        <a:off x="2350491" y="1061378"/>
        <a:ext cx="319513" cy="317716"/>
      </dsp:txXfrm>
    </dsp:sp>
    <dsp:sp modelId="{A2AC4039-51C6-4D6C-9BA8-2780D569D654}">
      <dsp:nvSpPr>
        <dsp:cNvPr id="0" name=""/>
        <dsp:cNvSpPr/>
      </dsp:nvSpPr>
      <dsp:spPr>
        <a:xfrm>
          <a:off x="2996406" y="583579"/>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noProof="0" dirty="0"/>
            <a:t>unavailable</a:t>
          </a:r>
          <a:r>
            <a:rPr lang="de-DE" sz="3100" kern="1200" dirty="0"/>
            <a:t> </a:t>
          </a:r>
          <a:r>
            <a:rPr lang="en-GB" sz="3100" kern="1200" noProof="0" dirty="0"/>
            <a:t>services</a:t>
          </a:r>
        </a:p>
      </dsp:txBody>
      <dsp:txXfrm>
        <a:off x="3033928" y="621101"/>
        <a:ext cx="2060143" cy="1206068"/>
      </dsp:txXfrm>
    </dsp:sp>
    <dsp:sp modelId="{062CC71A-B48E-4732-9C7D-5D83A2AE4496}">
      <dsp:nvSpPr>
        <dsp:cNvPr id="0" name=""/>
        <dsp:cNvSpPr/>
      </dsp:nvSpPr>
      <dsp:spPr>
        <a:xfrm>
          <a:off x="5345112" y="959372"/>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de-DE" sz="2400" kern="1200"/>
        </a:p>
      </dsp:txBody>
      <dsp:txXfrm>
        <a:off x="5345112" y="1065277"/>
        <a:ext cx="316861" cy="317716"/>
      </dsp:txXfrm>
    </dsp:sp>
    <dsp:sp modelId="{89D4DD5C-0BCA-4F47-B31C-223C3B0CF035}">
      <dsp:nvSpPr>
        <dsp:cNvPr id="0" name=""/>
        <dsp:cNvSpPr/>
      </dsp:nvSpPr>
      <dsp:spPr>
        <a:xfrm>
          <a:off x="5985668" y="583579"/>
          <a:ext cx="2135187" cy="128111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GB" sz="3100" kern="1200" noProof="0" dirty="0"/>
            <a:t>damage</a:t>
          </a:r>
        </a:p>
      </dsp:txBody>
      <dsp:txXfrm>
        <a:off x="6023190" y="621101"/>
        <a:ext cx="2060143" cy="12060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E50066-F9C6-47D7-8675-3E8AD905D7E9}">
      <dsp:nvSpPr>
        <dsp:cNvPr id="0" name=""/>
        <dsp:cNvSpPr/>
      </dsp:nvSpPr>
      <dsp:spPr>
        <a:xfrm rot="5400000">
          <a:off x="-224562" y="226551"/>
          <a:ext cx="1497084" cy="10479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0" kern="1200" baseline="0">
              <a:latin typeface="Arial" panose="020B0604020202020204" pitchFamily="34" charset="0"/>
              <a:cs typeface="Arial" panose="020B0604020202020204" pitchFamily="34" charset="0"/>
            </a:rPr>
            <a:t>Prevent attacks</a:t>
          </a:r>
          <a:endParaRPr lang="de-DE" sz="1600" kern="1200">
            <a:latin typeface="Arial" panose="020B0604020202020204" pitchFamily="34" charset="0"/>
            <a:cs typeface="Arial" panose="020B0604020202020204" pitchFamily="34" charset="0"/>
          </a:endParaRPr>
        </a:p>
      </dsp:txBody>
      <dsp:txXfrm rot="-5400000">
        <a:off x="1" y="525969"/>
        <a:ext cx="1047959" cy="449125"/>
      </dsp:txXfrm>
    </dsp:sp>
    <dsp:sp modelId="{B34540F6-E27D-433F-91AA-E1C879774306}">
      <dsp:nvSpPr>
        <dsp:cNvPr id="0" name=""/>
        <dsp:cNvSpPr/>
      </dsp:nvSpPr>
      <dsp:spPr>
        <a:xfrm rot="5400000">
          <a:off x="2773731" y="-1723783"/>
          <a:ext cx="973104" cy="4424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e-DE" sz="1900" kern="1200">
              <a:latin typeface="Arial" panose="020B0604020202020204" pitchFamily="34" charset="0"/>
              <a:cs typeface="Arial" panose="020B0604020202020204" pitchFamily="34" charset="0"/>
            </a:rPr>
            <a:t>on users</a:t>
          </a:r>
        </a:p>
        <a:p>
          <a:pPr marL="171450" lvl="1" indent="-171450" algn="l" defTabSz="844550">
            <a:lnSpc>
              <a:spcPct val="90000"/>
            </a:lnSpc>
            <a:spcBef>
              <a:spcPct val="0"/>
            </a:spcBef>
            <a:spcAft>
              <a:spcPct val="15000"/>
            </a:spcAft>
            <a:buChar char="•"/>
          </a:pPr>
          <a:r>
            <a:rPr lang="de-DE" sz="1900" kern="1200">
              <a:latin typeface="Arial" panose="020B0604020202020204" pitchFamily="34" charset="0"/>
              <a:cs typeface="Arial" panose="020B0604020202020204" pitchFamily="34" charset="0"/>
            </a:rPr>
            <a:t>on devices</a:t>
          </a:r>
        </a:p>
      </dsp:txBody>
      <dsp:txXfrm rot="-5400000">
        <a:off x="1047960" y="49491"/>
        <a:ext cx="4377145" cy="878098"/>
      </dsp:txXfrm>
    </dsp:sp>
    <dsp:sp modelId="{DE12D336-F859-4250-B56B-7C2C221ED8AF}">
      <dsp:nvSpPr>
        <dsp:cNvPr id="0" name=""/>
        <dsp:cNvSpPr/>
      </dsp:nvSpPr>
      <dsp:spPr>
        <a:xfrm rot="5400000">
          <a:off x="-224562" y="1528248"/>
          <a:ext cx="1497084" cy="10479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0" kern="1200" baseline="0">
              <a:latin typeface="Arial" panose="020B0604020202020204" pitchFamily="34" charset="0"/>
              <a:cs typeface="Arial" panose="020B0604020202020204" pitchFamily="34" charset="0"/>
            </a:rPr>
            <a:t>Mitgate the impact</a:t>
          </a:r>
          <a:endParaRPr lang="de-DE" sz="1600" kern="1200">
            <a:latin typeface="Arial" panose="020B0604020202020204" pitchFamily="34" charset="0"/>
            <a:cs typeface="Arial" panose="020B0604020202020204" pitchFamily="34" charset="0"/>
          </a:endParaRPr>
        </a:p>
      </dsp:txBody>
      <dsp:txXfrm rot="-5400000">
        <a:off x="1" y="1827666"/>
        <a:ext cx="1047959" cy="449125"/>
      </dsp:txXfrm>
    </dsp:sp>
    <dsp:sp modelId="{2E44744E-A232-4559-9383-4BE063769E41}">
      <dsp:nvSpPr>
        <dsp:cNvPr id="0" name=""/>
        <dsp:cNvSpPr/>
      </dsp:nvSpPr>
      <dsp:spPr>
        <a:xfrm rot="5400000">
          <a:off x="2773731" y="-422086"/>
          <a:ext cx="973104" cy="4424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e-DE" sz="1900" kern="1200">
              <a:latin typeface="Arial" panose="020B0604020202020204" pitchFamily="34" charset="0"/>
              <a:cs typeface="Arial" panose="020B0604020202020204" pitchFamily="34" charset="0"/>
            </a:rPr>
            <a:t>build redundancies</a:t>
          </a:r>
        </a:p>
        <a:p>
          <a:pPr marL="171450" lvl="1" indent="-171450" algn="l" defTabSz="844550">
            <a:lnSpc>
              <a:spcPct val="90000"/>
            </a:lnSpc>
            <a:spcBef>
              <a:spcPct val="0"/>
            </a:spcBef>
            <a:spcAft>
              <a:spcPct val="15000"/>
            </a:spcAft>
            <a:buChar char="•"/>
          </a:pPr>
          <a:r>
            <a:rPr lang="de-DE" sz="1900" kern="1200" dirty="0" err="1">
              <a:latin typeface="Arial" panose="020B0604020202020204" pitchFamily="34" charset="0"/>
              <a:cs typeface="Arial" panose="020B0604020202020204" pitchFamily="34" charset="0"/>
            </a:rPr>
            <a:t>reduce</a:t>
          </a:r>
          <a:r>
            <a:rPr lang="de-DE" sz="1900" kern="1200" dirty="0">
              <a:latin typeface="Arial" panose="020B0604020202020204" pitchFamily="34" charset="0"/>
              <a:cs typeface="Arial" panose="020B0604020202020204" pitchFamily="34" charset="0"/>
            </a:rPr>
            <a:t> </a:t>
          </a:r>
          <a:r>
            <a:rPr lang="de-DE" sz="1900" kern="1200" dirty="0" err="1">
              <a:latin typeface="Arial" panose="020B0604020202020204" pitchFamily="34" charset="0"/>
              <a:cs typeface="Arial" panose="020B0604020202020204" pitchFamily="34" charset="0"/>
            </a:rPr>
            <a:t>interconnection</a:t>
          </a:r>
          <a:endParaRPr lang="de-DE"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de-DE" sz="1900" kern="1200">
              <a:latin typeface="Arial" panose="020B0604020202020204" pitchFamily="34" charset="0"/>
              <a:cs typeface="Arial" panose="020B0604020202020204" pitchFamily="34" charset="0"/>
            </a:rPr>
            <a:t>shut down problematic devices</a:t>
          </a:r>
        </a:p>
      </dsp:txBody>
      <dsp:txXfrm rot="-5400000">
        <a:off x="1047960" y="1351188"/>
        <a:ext cx="4377145" cy="878098"/>
      </dsp:txXfrm>
    </dsp:sp>
    <dsp:sp modelId="{D4ADD398-8AEB-4024-AB23-1E3778F484B0}">
      <dsp:nvSpPr>
        <dsp:cNvPr id="0" name=""/>
        <dsp:cNvSpPr/>
      </dsp:nvSpPr>
      <dsp:spPr>
        <a:xfrm rot="5400000">
          <a:off x="-224562" y="2829945"/>
          <a:ext cx="1497084" cy="104795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de-DE" sz="1600" b="0" kern="1200" baseline="0" dirty="0" err="1">
              <a:latin typeface="Arial" panose="020B0604020202020204" pitchFamily="34" charset="0"/>
              <a:cs typeface="Arial" panose="020B0604020202020204" pitchFamily="34" charset="0"/>
            </a:rPr>
            <a:t>Recover</a:t>
          </a:r>
          <a:r>
            <a:rPr lang="de-DE" sz="1600" b="0" kern="1200" baseline="0" dirty="0">
              <a:latin typeface="Arial" panose="020B0604020202020204" pitchFamily="34" charset="0"/>
              <a:cs typeface="Arial" panose="020B0604020202020204" pitchFamily="34" charset="0"/>
            </a:rPr>
            <a:t> </a:t>
          </a:r>
          <a:r>
            <a:rPr lang="de-DE" sz="1600" b="0" kern="1200" baseline="0" dirty="0" err="1">
              <a:latin typeface="Arial" panose="020B0604020202020204" pitchFamily="34" charset="0"/>
              <a:cs typeface="Arial" panose="020B0604020202020204" pitchFamily="34" charset="0"/>
            </a:rPr>
            <a:t>systems</a:t>
          </a:r>
          <a:endParaRPr lang="de-DE" sz="1600" kern="1200" dirty="0">
            <a:latin typeface="Arial" panose="020B0604020202020204" pitchFamily="34" charset="0"/>
            <a:cs typeface="Arial" panose="020B0604020202020204" pitchFamily="34" charset="0"/>
          </a:endParaRPr>
        </a:p>
      </dsp:txBody>
      <dsp:txXfrm rot="-5400000">
        <a:off x="1" y="3129363"/>
        <a:ext cx="1047959" cy="449125"/>
      </dsp:txXfrm>
    </dsp:sp>
    <dsp:sp modelId="{C36F2F3C-45A9-4B28-B974-3DA60EF36514}">
      <dsp:nvSpPr>
        <dsp:cNvPr id="0" name=""/>
        <dsp:cNvSpPr/>
      </dsp:nvSpPr>
      <dsp:spPr>
        <a:xfrm rot="5400000">
          <a:off x="2773731" y="879610"/>
          <a:ext cx="973104" cy="4424648"/>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de-DE" sz="1900" kern="1200" dirty="0">
              <a:latin typeface="Arial" panose="020B0604020202020204" pitchFamily="34" charset="0"/>
              <a:cs typeface="Arial" panose="020B0604020202020204" pitchFamily="34" charset="0"/>
            </a:rPr>
            <a:t>Turn on redundant </a:t>
          </a:r>
          <a:r>
            <a:rPr lang="de-DE" sz="1900" kern="1200" dirty="0" err="1">
              <a:latin typeface="Arial" panose="020B0604020202020204" pitchFamily="34" charset="0"/>
              <a:cs typeface="Arial" panose="020B0604020202020204" pitchFamily="34" charset="0"/>
            </a:rPr>
            <a:t>systems</a:t>
          </a:r>
          <a:endParaRPr lang="de-DE" sz="1900" kern="1200" dirty="0">
            <a:latin typeface="Arial" panose="020B0604020202020204" pitchFamily="34" charset="0"/>
            <a:cs typeface="Arial" panose="020B0604020202020204" pitchFamily="34" charset="0"/>
          </a:endParaRPr>
        </a:p>
        <a:p>
          <a:pPr marL="171450" lvl="1" indent="-171450" algn="l" defTabSz="844550">
            <a:lnSpc>
              <a:spcPct val="90000"/>
            </a:lnSpc>
            <a:spcBef>
              <a:spcPct val="0"/>
            </a:spcBef>
            <a:spcAft>
              <a:spcPct val="15000"/>
            </a:spcAft>
            <a:buChar char="•"/>
          </a:pPr>
          <a:r>
            <a:rPr lang="de-DE" sz="1900" kern="1200" dirty="0">
              <a:latin typeface="Arial" panose="020B0604020202020204" pitchFamily="34" charset="0"/>
              <a:cs typeface="Arial" panose="020B0604020202020204" pitchFamily="34" charset="0"/>
            </a:rPr>
            <a:t>Prevent </a:t>
          </a:r>
          <a:r>
            <a:rPr lang="de-DE" sz="1900" kern="1200" dirty="0" err="1">
              <a:latin typeface="Arial" panose="020B0604020202020204" pitchFamily="34" charset="0"/>
              <a:cs typeface="Arial" panose="020B0604020202020204" pitchFamily="34" charset="0"/>
            </a:rPr>
            <a:t>further</a:t>
          </a:r>
          <a:r>
            <a:rPr lang="de-DE" sz="1900" kern="1200" dirty="0">
              <a:latin typeface="Arial" panose="020B0604020202020204" pitchFamily="34" charset="0"/>
              <a:cs typeface="Arial" panose="020B0604020202020204" pitchFamily="34" charset="0"/>
            </a:rPr>
            <a:t> </a:t>
          </a:r>
          <a:r>
            <a:rPr lang="de-DE" sz="1900" kern="1200" dirty="0" err="1">
              <a:latin typeface="Arial" panose="020B0604020202020204" pitchFamily="34" charset="0"/>
              <a:cs typeface="Arial" panose="020B0604020202020204" pitchFamily="34" charset="0"/>
            </a:rPr>
            <a:t>attacks</a:t>
          </a:r>
          <a:endParaRPr lang="de-DE" sz="1900" kern="1200" dirty="0">
            <a:latin typeface="Arial" panose="020B0604020202020204" pitchFamily="34" charset="0"/>
            <a:cs typeface="Arial" panose="020B0604020202020204" pitchFamily="34" charset="0"/>
          </a:endParaRPr>
        </a:p>
      </dsp:txBody>
      <dsp:txXfrm rot="-5400000">
        <a:off x="1047960" y="2652885"/>
        <a:ext cx="4377145" cy="878098"/>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vl1pPr>
          </a:lstStyle>
          <a:p>
            <a:pPr>
              <a:defRPr/>
            </a:pPr>
            <a:endParaRPr lang="de-DE" dirty="0">
              <a:latin typeface="Times"/>
              <a:ea typeface="Times"/>
            </a:endParaRPr>
          </a:p>
        </p:txBody>
      </p:sp>
      <p:sp>
        <p:nvSpPr>
          <p:cNvPr id="3" name="Datumsplatzhalter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lvl1pPr>
          </a:lstStyle>
          <a:p>
            <a:pPr>
              <a:defRPr/>
            </a:pPr>
            <a:fld id="{908FCEED-0728-4934-AA77-C20330B476D3}" type="datetimeFigureOut">
              <a:rPr lang="de-DE">
                <a:latin typeface="Times"/>
                <a:ea typeface="Times"/>
              </a:rPr>
              <a:pPr>
                <a:defRPr/>
              </a:pPr>
              <a:t>26.08.2024</a:t>
            </a:fld>
            <a:endParaRPr lang="de-DE" dirty="0">
              <a:latin typeface="Times"/>
              <a:ea typeface="Times"/>
            </a:endParaRPr>
          </a:p>
        </p:txBody>
      </p:sp>
      <p:sp>
        <p:nvSpPr>
          <p:cNvPr id="4" name="Fußzeilenplatzhalter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lvl1pPr>
          </a:lstStyle>
          <a:p>
            <a:pPr>
              <a:defRPr/>
            </a:pPr>
            <a:r>
              <a:rPr lang="de-DE" dirty="0">
                <a:latin typeface="Times"/>
                <a:ea typeface="Times"/>
              </a:rPr>
              <a:t>Fußzeile</a:t>
            </a:r>
          </a:p>
        </p:txBody>
      </p:sp>
      <p:sp>
        <p:nvSpPr>
          <p:cNvPr id="5" name="Foliennummernplatzhalt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lvl1pPr>
          </a:lstStyle>
          <a:p>
            <a:pPr>
              <a:defRPr/>
            </a:pPr>
            <a:fld id="{FD02C1D2-A2AA-447F-B73B-11AE9475ECD4}" type="slidenum">
              <a:rPr lang="de-DE">
                <a:latin typeface="Times"/>
                <a:ea typeface="Times"/>
              </a:rPr>
              <a:pPr>
                <a:defRPr/>
              </a:pPr>
              <a:t>‹Nr.›</a:t>
            </a:fld>
            <a:endParaRPr lang="de-DE" dirty="0">
              <a:latin typeface="Times"/>
              <a:ea typeface="Times"/>
            </a:endParaRPr>
          </a:p>
        </p:txBody>
      </p:sp>
    </p:spTree>
    <p:extLst>
      <p:ext uri="{BB962C8B-B14F-4D97-AF65-F5344CB8AC3E}">
        <p14:creationId xmlns:p14="http://schemas.microsoft.com/office/powerpoint/2010/main" val="2507452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latin typeface="Times"/>
                <a:ea typeface="Times"/>
              </a:defRPr>
            </a:lvl1pPr>
          </a:lstStyle>
          <a:p>
            <a:pPr>
              <a:defRPr/>
            </a:pPr>
            <a:endParaRPr lang="de-DE" dirty="0"/>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a:defRPr sz="1300">
                <a:latin typeface="Times"/>
                <a:ea typeface="Times"/>
              </a:defRPr>
            </a:lvl1pPr>
          </a:lstStyle>
          <a:p>
            <a:pPr>
              <a:defRPr/>
            </a:pPr>
            <a:fld id="{614CF948-7B6E-408A-9769-D75D0886CAC0}" type="datetimeFigureOut">
              <a:rPr lang="de-DE" smtClean="0"/>
              <a:pPr>
                <a:defRPr/>
              </a:pPr>
              <a:t>26.08.2024</a:t>
            </a:fld>
            <a:endParaRPr lang="de-DE" dirty="0"/>
          </a:p>
        </p:txBody>
      </p:sp>
      <p:sp>
        <p:nvSpPr>
          <p:cNvPr id="4" name="Folienbildplatzhalt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a:defRPr sz="1300">
                <a:latin typeface="Times"/>
                <a:ea typeface="Times"/>
              </a:defRPr>
            </a:lvl1pPr>
          </a:lstStyle>
          <a:p>
            <a:pPr>
              <a:defRPr/>
            </a:pPr>
            <a:r>
              <a:rPr lang="de-DE" dirty="0"/>
              <a:t>Fußzeile</a:t>
            </a:r>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a:defRPr sz="1300">
                <a:latin typeface="Times"/>
                <a:ea typeface="Times"/>
              </a:defRPr>
            </a:lvl1pPr>
          </a:lstStyle>
          <a:p>
            <a:pPr>
              <a:defRPr/>
            </a:pPr>
            <a:fld id="{1E97BDFF-0AC5-494C-90C2-63A8BE427F09}" type="slidenum">
              <a:rPr lang="de-DE" smtClean="0"/>
              <a:pPr>
                <a:defRPr/>
              </a:pPr>
              <a:t>‹Nr.›</a:t>
            </a:fld>
            <a:endParaRPr lang="de-DE" dirty="0"/>
          </a:p>
        </p:txBody>
      </p:sp>
    </p:spTree>
    <p:extLst>
      <p:ext uri="{BB962C8B-B14F-4D97-AF65-F5344CB8AC3E}">
        <p14:creationId xmlns:p14="http://schemas.microsoft.com/office/powerpoint/2010/main" val="2546754334"/>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3628-C5AE-F45F-7D64-666A062AC1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ECA696-1089-070D-64A8-AE5AE24632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D7C02C-2A3A-4CAD-E416-232C7071C821}"/>
              </a:ext>
            </a:extLst>
          </p:cNvPr>
          <p:cNvSpPr>
            <a:spLocks noGrp="1"/>
          </p:cNvSpPr>
          <p:nvPr>
            <p:ph type="body" idx="1"/>
          </p:nvPr>
        </p:nvSpPr>
        <p:spPr/>
        <p:txBody>
          <a:bodyPr/>
          <a:lstStyle/>
          <a:p>
            <a:pPr marL="171450" indent="-171450">
              <a:buFontTx/>
              <a:buChar char="-"/>
            </a:pPr>
            <a:endParaRPr lang="en-US" noProof="0" dirty="0"/>
          </a:p>
        </p:txBody>
      </p:sp>
      <p:sp>
        <p:nvSpPr>
          <p:cNvPr id="4" name="Foliennummernplatzhalter 3">
            <a:extLst>
              <a:ext uri="{FF2B5EF4-FFF2-40B4-BE49-F238E27FC236}">
                <a16:creationId xmlns:a16="http://schemas.microsoft.com/office/drawing/2014/main" id="{A40A5560-CF36-C067-3E1F-1CEA1968B7DC}"/>
              </a:ext>
            </a:extLst>
          </p:cNvPr>
          <p:cNvSpPr>
            <a:spLocks noGrp="1"/>
          </p:cNvSpPr>
          <p:nvPr>
            <p:ph type="sldNum" sz="quarter" idx="10"/>
          </p:nvPr>
        </p:nvSpPr>
        <p:spPr/>
        <p:txBody>
          <a:bodyPr/>
          <a:lstStyle/>
          <a:p>
            <a:fld id="{24B8703B-4DD7-4836-8CDD-B653AD834BF5}" type="slidenum">
              <a:rPr lang="de-DE" smtClean="0"/>
              <a:t>3</a:t>
            </a:fld>
            <a:endParaRPr lang="de-DE"/>
          </a:p>
        </p:txBody>
      </p:sp>
    </p:spTree>
    <p:extLst>
      <p:ext uri="{BB962C8B-B14F-4D97-AF65-F5344CB8AC3E}">
        <p14:creationId xmlns:p14="http://schemas.microsoft.com/office/powerpoint/2010/main" val="1860532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a:t>
            </a:r>
          </a:p>
          <a:p>
            <a:r>
              <a:rPr lang="de-DE" dirty="0" err="1"/>
              <a:t>through</a:t>
            </a:r>
            <a:r>
              <a:rPr lang="de-DE" dirty="0"/>
              <a:t> </a:t>
            </a:r>
            <a:r>
              <a:rPr lang="de-DE" dirty="0" err="1"/>
              <a:t>for</a:t>
            </a:r>
            <a:r>
              <a:rPr lang="de-DE" dirty="0"/>
              <a:t> </a:t>
            </a:r>
            <a:r>
              <a:rPr lang="de-DE" dirty="0" err="1"/>
              <a:t>example</a:t>
            </a:r>
            <a:r>
              <a:rPr lang="de-DE" dirty="0"/>
              <a:t> smart </a:t>
            </a:r>
            <a:r>
              <a:rPr lang="de-DE" dirty="0" err="1"/>
              <a:t>meters</a:t>
            </a:r>
            <a:r>
              <a:rPr lang="de-DE" dirty="0"/>
              <a:t> </a:t>
            </a:r>
            <a:r>
              <a:rPr lang="de-DE" dirty="0" err="1"/>
              <a:t>or</a:t>
            </a:r>
            <a:r>
              <a:rPr lang="de-DE" dirty="0"/>
              <a:t> </a:t>
            </a:r>
            <a:r>
              <a:rPr lang="de-DE" dirty="0" err="1"/>
              <a:t>other</a:t>
            </a:r>
            <a:r>
              <a:rPr lang="de-DE" dirty="0"/>
              <a:t> </a:t>
            </a:r>
            <a:r>
              <a:rPr lang="de-DE" dirty="0" err="1"/>
              <a:t>sensor</a:t>
            </a:r>
            <a:r>
              <a:rPr lang="de-DE" dirty="0"/>
              <a:t> and IoT </a:t>
            </a:r>
            <a:r>
              <a:rPr lang="de-DE" dirty="0" err="1"/>
              <a:t>solutions</a:t>
            </a:r>
            <a:endParaRPr lang="de-DE" dirty="0"/>
          </a:p>
          <a:p>
            <a:endParaRPr lang="de-DE" dirty="0"/>
          </a:p>
        </p:txBody>
      </p:sp>
      <p:sp>
        <p:nvSpPr>
          <p:cNvPr id="4" name="Fußzeilenplatzhalter 3"/>
          <p:cNvSpPr>
            <a:spLocks noGrp="1"/>
          </p:cNvSpPr>
          <p:nvPr>
            <p:ph type="ftr" sz="quarter" idx="4"/>
          </p:nvPr>
        </p:nvSpPr>
        <p:spPr/>
        <p:txBody>
          <a:bodyPr/>
          <a:lstStyle/>
          <a:p>
            <a:pPr>
              <a:defRPr/>
            </a:pPr>
            <a:r>
              <a:rPr lang="de-DE"/>
              <a:t>Fußzeile</a:t>
            </a:r>
            <a:endParaRPr lang="de-DE" dirty="0"/>
          </a:p>
        </p:txBody>
      </p:sp>
      <p:sp>
        <p:nvSpPr>
          <p:cNvPr id="5" name="Foliennummernplatzhalter 4"/>
          <p:cNvSpPr>
            <a:spLocks noGrp="1"/>
          </p:cNvSpPr>
          <p:nvPr>
            <p:ph type="sldNum" sz="quarter" idx="5"/>
          </p:nvPr>
        </p:nvSpPr>
        <p:spPr/>
        <p:txBody>
          <a:bodyPr/>
          <a:lstStyle/>
          <a:p>
            <a:pPr>
              <a:defRPr/>
            </a:pPr>
            <a:fld id="{1E97BDFF-0AC5-494C-90C2-63A8BE427F09}" type="slidenum">
              <a:rPr lang="de-DE" smtClean="0"/>
              <a:pPr>
                <a:defRPr/>
              </a:pPr>
              <a:t>13</a:t>
            </a:fld>
            <a:endParaRPr lang="de-DE" dirty="0"/>
          </a:p>
        </p:txBody>
      </p:sp>
    </p:spTree>
    <p:extLst>
      <p:ext uri="{BB962C8B-B14F-4D97-AF65-F5344CB8AC3E}">
        <p14:creationId xmlns:p14="http://schemas.microsoft.com/office/powerpoint/2010/main" val="102145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Textkörper)"/>
            </a:endParaRPr>
          </a:p>
        </p:txBody>
      </p:sp>
      <p:sp>
        <p:nvSpPr>
          <p:cNvPr id="4" name="Fußzeilenplatzhalter 3"/>
          <p:cNvSpPr>
            <a:spLocks noGrp="1"/>
          </p:cNvSpPr>
          <p:nvPr>
            <p:ph type="ftr" sz="quarter" idx="10"/>
          </p:nvPr>
        </p:nvSpPr>
        <p:spPr/>
        <p:txBody>
          <a:bodyPr/>
          <a:lstStyle/>
          <a:p>
            <a:pPr>
              <a:defRPr/>
            </a:pPr>
            <a:r>
              <a:rPr lang="de-DE"/>
              <a:t>Fußzeile</a:t>
            </a:r>
            <a:endParaRPr lang="de-DE" dirty="0"/>
          </a:p>
        </p:txBody>
      </p:sp>
      <p:sp>
        <p:nvSpPr>
          <p:cNvPr id="5" name="Foliennummernplatzhalter 4"/>
          <p:cNvSpPr>
            <a:spLocks noGrp="1"/>
          </p:cNvSpPr>
          <p:nvPr>
            <p:ph type="sldNum" sz="quarter" idx="11"/>
          </p:nvPr>
        </p:nvSpPr>
        <p:spPr/>
        <p:txBody>
          <a:bodyPr/>
          <a:lstStyle/>
          <a:p>
            <a:pPr>
              <a:defRPr/>
            </a:pPr>
            <a:fld id="{1E97BDFF-0AC5-494C-90C2-63A8BE427F09}" type="slidenum">
              <a:rPr lang="de-DE" smtClean="0"/>
              <a:pPr>
                <a:defRPr/>
              </a:pPr>
              <a:t>14</a:t>
            </a:fld>
            <a:endParaRPr lang="de-DE" dirty="0"/>
          </a:p>
        </p:txBody>
      </p:sp>
    </p:spTree>
    <p:extLst>
      <p:ext uri="{BB962C8B-B14F-4D97-AF65-F5344CB8AC3E}">
        <p14:creationId xmlns:p14="http://schemas.microsoft.com/office/powerpoint/2010/main" val="362156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3628-C5AE-F45F-7D64-666A062AC1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ECA696-1089-070D-64A8-AE5AE24632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D7C02C-2A3A-4CAD-E416-232C7071C821}"/>
              </a:ext>
            </a:extLst>
          </p:cNvPr>
          <p:cNvSpPr>
            <a:spLocks noGrp="1"/>
          </p:cNvSpPr>
          <p:nvPr>
            <p:ph type="body" idx="1"/>
          </p:nvPr>
        </p:nvSpPr>
        <p:spPr/>
        <p:txBody>
          <a:bodyPr/>
          <a:lstStyle/>
          <a:p>
            <a:pPr marL="171450" indent="-171450">
              <a:buFontTx/>
              <a:buChar char="-"/>
            </a:pPr>
            <a:endParaRPr lang="en-US" noProof="0" dirty="0"/>
          </a:p>
        </p:txBody>
      </p:sp>
      <p:sp>
        <p:nvSpPr>
          <p:cNvPr id="4" name="Foliennummernplatzhalter 3">
            <a:extLst>
              <a:ext uri="{FF2B5EF4-FFF2-40B4-BE49-F238E27FC236}">
                <a16:creationId xmlns:a16="http://schemas.microsoft.com/office/drawing/2014/main" id="{A40A5560-CF36-C067-3E1F-1CEA1968B7DC}"/>
              </a:ext>
            </a:extLst>
          </p:cNvPr>
          <p:cNvSpPr>
            <a:spLocks noGrp="1"/>
          </p:cNvSpPr>
          <p:nvPr>
            <p:ph type="sldNum" sz="quarter" idx="10"/>
          </p:nvPr>
        </p:nvSpPr>
        <p:spPr/>
        <p:txBody>
          <a:bodyPr/>
          <a:lstStyle/>
          <a:p>
            <a:fld id="{24B8703B-4DD7-4836-8CDD-B653AD834BF5}" type="slidenum">
              <a:rPr lang="de-DE" smtClean="0"/>
              <a:t>15</a:t>
            </a:fld>
            <a:endParaRPr lang="de-DE"/>
          </a:p>
        </p:txBody>
      </p:sp>
    </p:spTree>
    <p:extLst>
      <p:ext uri="{BB962C8B-B14F-4D97-AF65-F5344CB8AC3E}">
        <p14:creationId xmlns:p14="http://schemas.microsoft.com/office/powerpoint/2010/main" val="2059921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dirty="0"/>
              <a:t>In general, the aim of cyberattacks is to take control of the system, of the data and/or harm/damage/incapacitate the physical equipment. Thus, in the case of the smart integrated energy systems, the goal is to take control of the energy system so that energy cannot be produced, transmitted, distributed, and/or used as intended.</a:t>
            </a:r>
          </a:p>
          <a:p>
            <a:r>
              <a:rPr lang="en-US" sz="1200" dirty="0"/>
              <a:t>Why is it important: </a:t>
            </a:r>
            <a:r>
              <a:rPr lang="en-US" sz="1200" dirty="0">
                <a:sym typeface="Wingdings" panose="05000000000000000000" pitchFamily="2" charset="2"/>
              </a:rPr>
              <a:t> Fallout of critical energy infrastructure leads to panic buying and or panic reactions by the public and further economic damages for the supplier and the users. </a:t>
            </a:r>
            <a:endParaRPr lang="en-US" sz="1200" dirty="0"/>
          </a:p>
          <a:p>
            <a:r>
              <a:rPr lang="en-US" sz="1200" dirty="0"/>
              <a:t>Goals: Prevent, mitigate, recover</a:t>
            </a:r>
          </a:p>
          <a:p>
            <a:r>
              <a:rPr lang="en-US" sz="1200" b="0" i="0" dirty="0">
                <a:solidFill>
                  <a:srgbClr val="202122"/>
                </a:solidFill>
                <a:effectLst/>
                <a:highlight>
                  <a:srgbClr val="FFFFFF"/>
                </a:highlight>
                <a:latin typeface="Arial" panose="020B0604020202020204" pitchFamily="34" charset="0"/>
              </a:rPr>
              <a:t>Attackable components: Servers, Networks, Websites, Mobile Applications, Software and firmware, Webservices, Cloud based platforms, sensors and actors, other hardware, Users</a:t>
            </a:r>
          </a:p>
          <a:p>
            <a:r>
              <a:rPr lang="en-US" sz="1200" b="0" i="0" dirty="0" err="1">
                <a:solidFill>
                  <a:srgbClr val="202122"/>
                </a:solidFill>
                <a:effectLst/>
                <a:highlight>
                  <a:srgbClr val="FFFFFF"/>
                </a:highlight>
                <a:latin typeface="Arial" panose="020B0604020202020204" pitchFamily="34" charset="0"/>
              </a:rPr>
              <a:t>Statistik</a:t>
            </a:r>
            <a:r>
              <a:rPr lang="en-US" sz="1200" b="0" i="0" dirty="0">
                <a:solidFill>
                  <a:srgbClr val="202122"/>
                </a:solidFill>
                <a:effectLst/>
                <a:highlight>
                  <a:srgbClr val="FFFFFF"/>
                </a:highlight>
                <a:latin typeface="Arial" panose="020B0604020202020204" pitchFamily="34" charset="0"/>
              </a:rPr>
              <a:t>: Cyber </a:t>
            </a:r>
            <a:r>
              <a:rPr lang="en-US" sz="1200" dirty="0" err="1">
                <a:solidFill>
                  <a:srgbClr val="202122"/>
                </a:solidFill>
                <a:highlight>
                  <a:srgbClr val="FFFFFF"/>
                </a:highlight>
                <a:latin typeface="Arial" panose="020B0604020202020204" pitchFamily="34" charset="0"/>
              </a:rPr>
              <a:t>A</a:t>
            </a:r>
            <a:r>
              <a:rPr lang="en-US" sz="1200" b="0" i="0" dirty="0" err="1">
                <a:solidFill>
                  <a:srgbClr val="202122"/>
                </a:solidFill>
                <a:effectLst/>
                <a:highlight>
                  <a:srgbClr val="FFFFFF"/>
                </a:highlight>
                <a:latin typeface="Arial" panose="020B0604020202020204" pitchFamily="34" charset="0"/>
              </a:rPr>
              <a:t>ngriffe</a:t>
            </a:r>
            <a:r>
              <a:rPr lang="en-US" sz="1200" b="0" i="0" dirty="0">
                <a:solidFill>
                  <a:srgbClr val="202122"/>
                </a:solidFill>
                <a:effectLst/>
                <a:highlight>
                  <a:srgbClr val="FFFFFF"/>
                </a:highlight>
                <a:latin typeface="Arial" panose="020B0604020202020204" pitchFamily="34" charset="0"/>
              </a:rPr>
              <a:t> </a:t>
            </a:r>
            <a:r>
              <a:rPr lang="en-US" sz="1200" dirty="0">
                <a:solidFill>
                  <a:srgbClr val="202122"/>
                </a:solidFill>
                <a:highlight>
                  <a:srgbClr val="FFFFFF"/>
                </a:highlight>
                <a:latin typeface="Arial" panose="020B0604020202020204" pitchFamily="34" charset="0"/>
              </a:rPr>
              <a:t>D</a:t>
            </a:r>
            <a:r>
              <a:rPr lang="en-US" sz="1200" b="0" i="0" dirty="0">
                <a:solidFill>
                  <a:srgbClr val="202122"/>
                </a:solidFill>
                <a:effectLst/>
                <a:highlight>
                  <a:srgbClr val="FFFFFF"/>
                </a:highlight>
                <a:latin typeface="Arial" panose="020B0604020202020204" pitchFamily="34" charset="0"/>
              </a:rPr>
              <a:t>eutschland</a:t>
            </a:r>
          </a:p>
          <a:p>
            <a:r>
              <a:rPr lang="en-US" sz="1100" b="1" dirty="0">
                <a:solidFill>
                  <a:srgbClr val="404040"/>
                </a:solidFill>
                <a:effectLst/>
                <a:highlight>
                  <a:srgbClr val="FFFFFF"/>
                </a:highlight>
              </a:rPr>
              <a:t>Directive on measures for a high common level of cybersecurity across the Union (NIS2 Directive)</a:t>
            </a:r>
          </a:p>
          <a:p>
            <a:endParaRPr lang="en-US" sz="1200" b="0" i="0" dirty="0">
              <a:solidFill>
                <a:srgbClr val="202122"/>
              </a:solidFill>
              <a:effectLst/>
              <a:highlight>
                <a:srgbClr val="FFFFFF"/>
              </a:highlight>
              <a:latin typeface="Arial" panose="020B0604020202020204" pitchFamily="34" charset="0"/>
            </a:endParaRPr>
          </a:p>
          <a:p>
            <a:r>
              <a:rPr lang="en-US" sz="1200" dirty="0">
                <a:solidFill>
                  <a:srgbClr val="202122"/>
                </a:solidFill>
                <a:highlight>
                  <a:srgbClr val="FFFFFF"/>
                </a:highlight>
                <a:latin typeface="Arial" panose="020B0604020202020204" pitchFamily="34" charset="0"/>
              </a:rPr>
              <a:t>NIS2 </a:t>
            </a:r>
            <a:r>
              <a:rPr lang="en-US" sz="1200" dirty="0" err="1">
                <a:solidFill>
                  <a:srgbClr val="202122"/>
                </a:solidFill>
                <a:highlight>
                  <a:srgbClr val="FFFFFF"/>
                </a:highlight>
                <a:latin typeface="Arial" panose="020B0604020202020204" pitchFamily="34" charset="0"/>
              </a:rPr>
              <a:t>Driective</a:t>
            </a:r>
            <a:r>
              <a:rPr lang="en-US" sz="1200" dirty="0">
                <a:solidFill>
                  <a:srgbClr val="202122"/>
                </a:solidFill>
                <a:highlight>
                  <a:srgbClr val="FFFFFF"/>
                </a:highlight>
                <a:latin typeface="Arial" panose="020B0604020202020204" pitchFamily="34" charset="0"/>
              </a:rPr>
              <a:t> labels energy as sector of high criticality and hence as essential to protect in a cyber security sense.</a:t>
            </a:r>
            <a:endParaRPr lang="en-US" sz="1200" b="0" i="0" dirty="0">
              <a:solidFill>
                <a:srgbClr val="202122"/>
              </a:solidFill>
              <a:effectLst/>
              <a:highlight>
                <a:srgbClr val="FFFFFF"/>
              </a:highlight>
              <a:latin typeface="Arial" panose="020B0604020202020204" pitchFamily="34" charset="0"/>
            </a:endParaRPr>
          </a:p>
          <a:p>
            <a:endParaRPr lang="de-DE" dirty="0"/>
          </a:p>
        </p:txBody>
      </p:sp>
      <p:sp>
        <p:nvSpPr>
          <p:cNvPr id="4" name="Fußzeilenplatzhalter 3"/>
          <p:cNvSpPr>
            <a:spLocks noGrp="1"/>
          </p:cNvSpPr>
          <p:nvPr>
            <p:ph type="ftr" sz="quarter" idx="4"/>
          </p:nvPr>
        </p:nvSpPr>
        <p:spPr/>
        <p:txBody>
          <a:bodyPr/>
          <a:lstStyle/>
          <a:p>
            <a:pPr>
              <a:defRPr/>
            </a:pPr>
            <a:r>
              <a:rPr lang="de-DE"/>
              <a:t>Fußzeile</a:t>
            </a:r>
            <a:endParaRPr lang="de-DE" dirty="0"/>
          </a:p>
        </p:txBody>
      </p:sp>
      <p:sp>
        <p:nvSpPr>
          <p:cNvPr id="5" name="Foliennummernplatzhalter 4"/>
          <p:cNvSpPr>
            <a:spLocks noGrp="1"/>
          </p:cNvSpPr>
          <p:nvPr>
            <p:ph type="sldNum" sz="quarter" idx="5"/>
          </p:nvPr>
        </p:nvSpPr>
        <p:spPr/>
        <p:txBody>
          <a:bodyPr/>
          <a:lstStyle/>
          <a:p>
            <a:pPr>
              <a:defRPr/>
            </a:pPr>
            <a:fld id="{1E97BDFF-0AC5-494C-90C2-63A8BE427F09}" type="slidenum">
              <a:rPr lang="de-DE" smtClean="0"/>
              <a:pPr>
                <a:defRPr/>
              </a:pPr>
              <a:t>17</a:t>
            </a:fld>
            <a:endParaRPr lang="de-DE" dirty="0"/>
          </a:p>
        </p:txBody>
      </p:sp>
    </p:spTree>
    <p:extLst>
      <p:ext uri="{BB962C8B-B14F-4D97-AF65-F5344CB8AC3E}">
        <p14:creationId xmlns:p14="http://schemas.microsoft.com/office/powerpoint/2010/main" val="24658220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24B8703B-4DD7-4836-8CDD-B653AD834BF5}" type="slidenum">
              <a:rPr lang="de-DE" smtClean="0"/>
              <a:t>18</a:t>
            </a:fld>
            <a:endParaRPr lang="de-DE"/>
          </a:p>
        </p:txBody>
      </p:sp>
    </p:spTree>
    <p:extLst>
      <p:ext uri="{BB962C8B-B14F-4D97-AF65-F5344CB8AC3E}">
        <p14:creationId xmlns:p14="http://schemas.microsoft.com/office/powerpoint/2010/main" val="2121737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endParaRPr lang="en-US" kern="0" baseline="0"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0"/>
          </p:nvPr>
        </p:nvSpPr>
        <p:spPr/>
        <p:txBody>
          <a:bodyPr/>
          <a:lstStyle/>
          <a:p>
            <a:pPr>
              <a:defRPr/>
            </a:pPr>
            <a:r>
              <a:rPr lang="de-DE"/>
              <a:t>Fußzeile</a:t>
            </a:r>
            <a:endParaRPr lang="de-DE" dirty="0"/>
          </a:p>
        </p:txBody>
      </p:sp>
      <p:sp>
        <p:nvSpPr>
          <p:cNvPr id="5" name="Foliennummernplatzhalter 4"/>
          <p:cNvSpPr>
            <a:spLocks noGrp="1"/>
          </p:cNvSpPr>
          <p:nvPr>
            <p:ph type="sldNum" sz="quarter" idx="11"/>
          </p:nvPr>
        </p:nvSpPr>
        <p:spPr/>
        <p:txBody>
          <a:bodyPr/>
          <a:lstStyle/>
          <a:p>
            <a:pPr>
              <a:defRPr/>
            </a:pPr>
            <a:fld id="{1E97BDFF-0AC5-494C-90C2-63A8BE427F09}" type="slidenum">
              <a:rPr lang="de-DE" smtClean="0"/>
              <a:pPr>
                <a:defRPr/>
              </a:pPr>
              <a:t>4</a:t>
            </a:fld>
            <a:endParaRPr lang="de-DE" dirty="0"/>
          </a:p>
        </p:txBody>
      </p:sp>
    </p:spTree>
    <p:extLst>
      <p:ext uri="{BB962C8B-B14F-4D97-AF65-F5344CB8AC3E}">
        <p14:creationId xmlns:p14="http://schemas.microsoft.com/office/powerpoint/2010/main" val="3719612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3628-C5AE-F45F-7D64-666A062AC1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ECA696-1089-070D-64A8-AE5AE24632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D7C02C-2A3A-4CAD-E416-232C7071C821}"/>
              </a:ext>
            </a:extLst>
          </p:cNvPr>
          <p:cNvSpPr>
            <a:spLocks noGrp="1"/>
          </p:cNvSpPr>
          <p:nvPr>
            <p:ph type="body" idx="1"/>
          </p:nvPr>
        </p:nvSpPr>
        <p:spPr/>
        <p:txBody>
          <a:bodyPr/>
          <a:lstStyle/>
          <a:p>
            <a:pPr marL="171450" indent="-171450">
              <a:buFontTx/>
              <a:buChar char="-"/>
            </a:pPr>
            <a:endParaRPr lang="en-US" noProof="0" dirty="0"/>
          </a:p>
        </p:txBody>
      </p:sp>
      <p:sp>
        <p:nvSpPr>
          <p:cNvPr id="4" name="Foliennummernplatzhalter 3">
            <a:extLst>
              <a:ext uri="{FF2B5EF4-FFF2-40B4-BE49-F238E27FC236}">
                <a16:creationId xmlns:a16="http://schemas.microsoft.com/office/drawing/2014/main" id="{A40A5560-CF36-C067-3E1F-1CEA1968B7DC}"/>
              </a:ext>
            </a:extLst>
          </p:cNvPr>
          <p:cNvSpPr>
            <a:spLocks noGrp="1"/>
          </p:cNvSpPr>
          <p:nvPr>
            <p:ph type="sldNum" sz="quarter" idx="10"/>
          </p:nvPr>
        </p:nvSpPr>
        <p:spPr/>
        <p:txBody>
          <a:bodyPr/>
          <a:lstStyle/>
          <a:p>
            <a:fld id="{24B8703B-4DD7-4836-8CDD-B653AD834BF5}" type="slidenum">
              <a:rPr lang="de-DE" smtClean="0"/>
              <a:t>5</a:t>
            </a:fld>
            <a:endParaRPr lang="de-DE"/>
          </a:p>
        </p:txBody>
      </p:sp>
    </p:spTree>
    <p:extLst>
      <p:ext uri="{BB962C8B-B14F-4D97-AF65-F5344CB8AC3E}">
        <p14:creationId xmlns:p14="http://schemas.microsoft.com/office/powerpoint/2010/main" val="7081835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de-DE"/>
              <a:t>Fußzeile</a:t>
            </a:r>
            <a:endParaRPr lang="de-DE" dirty="0"/>
          </a:p>
        </p:txBody>
      </p:sp>
      <p:sp>
        <p:nvSpPr>
          <p:cNvPr id="5" name="Foliennummernplatzhalter 4"/>
          <p:cNvSpPr>
            <a:spLocks noGrp="1"/>
          </p:cNvSpPr>
          <p:nvPr>
            <p:ph type="sldNum" sz="quarter" idx="5"/>
          </p:nvPr>
        </p:nvSpPr>
        <p:spPr/>
        <p:txBody>
          <a:bodyPr/>
          <a:lstStyle/>
          <a:p>
            <a:pPr>
              <a:defRPr/>
            </a:pPr>
            <a:fld id="{1E97BDFF-0AC5-494C-90C2-63A8BE427F09}" type="slidenum">
              <a:rPr lang="de-DE" smtClean="0"/>
              <a:pPr>
                <a:defRPr/>
              </a:pPr>
              <a:t>6</a:t>
            </a:fld>
            <a:endParaRPr lang="de-DE" dirty="0"/>
          </a:p>
        </p:txBody>
      </p:sp>
    </p:spTree>
    <p:extLst>
      <p:ext uri="{BB962C8B-B14F-4D97-AF65-F5344CB8AC3E}">
        <p14:creationId xmlns:p14="http://schemas.microsoft.com/office/powerpoint/2010/main" val="966737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Times New Roman (Textkörper)"/>
            </a:endParaRPr>
          </a:p>
        </p:txBody>
      </p:sp>
      <p:sp>
        <p:nvSpPr>
          <p:cNvPr id="4" name="Fußzeilenplatzhalter 3"/>
          <p:cNvSpPr>
            <a:spLocks noGrp="1"/>
          </p:cNvSpPr>
          <p:nvPr>
            <p:ph type="ftr" sz="quarter" idx="10"/>
          </p:nvPr>
        </p:nvSpPr>
        <p:spPr/>
        <p:txBody>
          <a:bodyPr/>
          <a:lstStyle/>
          <a:p>
            <a:pPr>
              <a:defRPr/>
            </a:pPr>
            <a:r>
              <a:rPr lang="de-DE"/>
              <a:t>Fußzeile</a:t>
            </a:r>
            <a:endParaRPr lang="de-DE" dirty="0"/>
          </a:p>
        </p:txBody>
      </p:sp>
      <p:sp>
        <p:nvSpPr>
          <p:cNvPr id="5" name="Foliennummernplatzhalter 4"/>
          <p:cNvSpPr>
            <a:spLocks noGrp="1"/>
          </p:cNvSpPr>
          <p:nvPr>
            <p:ph type="sldNum" sz="quarter" idx="11"/>
          </p:nvPr>
        </p:nvSpPr>
        <p:spPr/>
        <p:txBody>
          <a:bodyPr/>
          <a:lstStyle/>
          <a:p>
            <a:pPr>
              <a:defRPr/>
            </a:pPr>
            <a:fld id="{1E97BDFF-0AC5-494C-90C2-63A8BE427F09}" type="slidenum">
              <a:rPr lang="de-DE" smtClean="0"/>
              <a:pPr>
                <a:defRPr/>
              </a:pPr>
              <a:t>7</a:t>
            </a:fld>
            <a:endParaRPr lang="de-DE" dirty="0"/>
          </a:p>
        </p:txBody>
      </p:sp>
    </p:spTree>
    <p:extLst>
      <p:ext uri="{BB962C8B-B14F-4D97-AF65-F5344CB8AC3E}">
        <p14:creationId xmlns:p14="http://schemas.microsoft.com/office/powerpoint/2010/main" val="4275213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latin typeface="Times New Roman (Textkörper)"/>
            </a:endParaRPr>
          </a:p>
          <a:p>
            <a:r>
              <a:rPr lang="de-DE" b="0" i="0" dirty="0">
                <a:solidFill>
                  <a:srgbClr val="174B86"/>
                </a:solidFill>
                <a:effectLst/>
                <a:latin typeface="barlowbold"/>
              </a:rPr>
              <a:t>Übertragungs- und Verteilnetze</a:t>
            </a:r>
          </a:p>
          <a:p>
            <a:r>
              <a:rPr lang="de-DE" b="0" i="0" u="none" strike="noStrike" dirty="0">
                <a:solidFill>
                  <a:srgbClr val="174B86"/>
                </a:solidFill>
                <a:effectLst/>
                <a:latin typeface="barlowmedium"/>
              </a:rPr>
              <a:t>Gezielte, wirksame Modernisierungsmaßnahmen durch regelmäßiges Monitoring</a:t>
            </a:r>
          </a:p>
          <a:p>
            <a:r>
              <a:rPr lang="de-DE" b="0" i="0" u="none" strike="noStrike" dirty="0">
                <a:solidFill>
                  <a:srgbClr val="174B86"/>
                </a:solidFill>
                <a:effectLst/>
                <a:latin typeface="barlowmedium"/>
              </a:rPr>
              <a:t>Digitalisierung und Resilienz von Stromnetzen fördern</a:t>
            </a:r>
          </a:p>
          <a:p>
            <a:r>
              <a:rPr lang="de-DE" b="0" i="0" u="none" strike="noStrike" dirty="0">
                <a:solidFill>
                  <a:srgbClr val="174B86"/>
                </a:solidFill>
                <a:effectLst/>
                <a:latin typeface="barlowmedium"/>
              </a:rPr>
              <a:t>Stärkere Durchdringung der Netze mit Sensorik und Aktorik</a:t>
            </a:r>
          </a:p>
          <a:p>
            <a:r>
              <a:rPr lang="de-DE" b="0" i="0" u="none" strike="noStrike" dirty="0">
                <a:solidFill>
                  <a:srgbClr val="174B86"/>
                </a:solidFill>
                <a:effectLst/>
                <a:latin typeface="barlowmedium"/>
              </a:rPr>
              <a:t>Fokus auf Erweiterungs- statt Ersatzinvestitionen</a:t>
            </a:r>
          </a:p>
          <a:p>
            <a:r>
              <a:rPr lang="de-DE" b="0" i="0" u="none" strike="noStrike" dirty="0">
                <a:solidFill>
                  <a:srgbClr val="174B86"/>
                </a:solidFill>
                <a:effectLst/>
                <a:latin typeface="barlowmedium"/>
              </a:rPr>
              <a:t>Transparenz in den Stromnetzen durch mehr Sensorik verbessern</a:t>
            </a:r>
          </a:p>
          <a:p>
            <a:r>
              <a:rPr lang="de-DE" b="0" i="0" u="none" strike="noStrike" dirty="0">
                <a:solidFill>
                  <a:srgbClr val="174B86"/>
                </a:solidFill>
                <a:effectLst/>
                <a:latin typeface="barlowmedium"/>
              </a:rPr>
              <a:t>Leistung statt Energie bepreisen</a:t>
            </a:r>
          </a:p>
          <a:p>
            <a:r>
              <a:rPr lang="de-DE" b="0" i="0" dirty="0">
                <a:solidFill>
                  <a:srgbClr val="174B86"/>
                </a:solidFill>
                <a:effectLst/>
                <a:latin typeface="barlowbold"/>
              </a:rPr>
              <a:t>Digitaler Netzanschluss</a:t>
            </a:r>
          </a:p>
          <a:p>
            <a:r>
              <a:rPr lang="de-DE" b="0" i="0" u="none" strike="noStrike" dirty="0">
                <a:solidFill>
                  <a:srgbClr val="174B86"/>
                </a:solidFill>
                <a:effectLst/>
                <a:latin typeface="barlowmedium"/>
              </a:rPr>
              <a:t>Schnell gesetzliche Grundlage für das Steuern von potenziell flexiblen Verbrauchern schaffen</a:t>
            </a:r>
          </a:p>
          <a:p>
            <a:r>
              <a:rPr lang="de-DE" b="0" i="0" u="none" strike="noStrike" dirty="0">
                <a:solidFill>
                  <a:srgbClr val="174B86"/>
                </a:solidFill>
                <a:effectLst/>
                <a:latin typeface="barlowmedium"/>
              </a:rPr>
              <a:t>Rollout der Smart-Meter-Gateway unverzüglich beschleunigen</a:t>
            </a:r>
          </a:p>
          <a:p>
            <a:r>
              <a:rPr lang="de-DE" b="0" i="0" u="none" strike="noStrike" dirty="0">
                <a:solidFill>
                  <a:srgbClr val="174B86"/>
                </a:solidFill>
                <a:effectLst/>
                <a:latin typeface="barlowmedium"/>
              </a:rPr>
              <a:t>Zielbild Netzintegration umsetzen</a:t>
            </a:r>
          </a:p>
          <a:p>
            <a:r>
              <a:rPr lang="de-DE" b="0" i="0" u="none" strike="noStrike" dirty="0">
                <a:solidFill>
                  <a:srgbClr val="174B86"/>
                </a:solidFill>
                <a:effectLst/>
                <a:latin typeface="barlowmedium"/>
              </a:rPr>
              <a:t>Intelligente Einbindung der Wallboxen bei ihrer Förderung mitdenken</a:t>
            </a:r>
          </a:p>
          <a:p>
            <a:r>
              <a:rPr lang="de-DE" b="0" i="0" u="none" strike="noStrike" dirty="0">
                <a:solidFill>
                  <a:srgbClr val="174B86"/>
                </a:solidFill>
                <a:effectLst/>
                <a:latin typeface="barlowmedium"/>
              </a:rPr>
              <a:t>Incentivierung von gesteuertem bidirektionalem Laden fördern</a:t>
            </a:r>
          </a:p>
          <a:p>
            <a:r>
              <a:rPr lang="de-DE" b="0" i="0" u="none" strike="noStrike" dirty="0">
                <a:solidFill>
                  <a:srgbClr val="174B86"/>
                </a:solidFill>
                <a:effectLst/>
                <a:latin typeface="barlowmedium"/>
              </a:rPr>
              <a:t>Umlagefähige Investitionen für Verteilnetzbetreiber am digitalen Netzanschluss</a:t>
            </a:r>
          </a:p>
          <a:p>
            <a:r>
              <a:rPr lang="de-DE" b="0" i="0" dirty="0">
                <a:solidFill>
                  <a:srgbClr val="174B86"/>
                </a:solidFill>
                <a:effectLst/>
                <a:latin typeface="barlowbold"/>
              </a:rPr>
              <a:t>Sichere Stromversorgung, Speicher und Wasserstoff</a:t>
            </a:r>
          </a:p>
          <a:p>
            <a:r>
              <a:rPr lang="de-DE" b="0" i="0" u="none" strike="noStrike" dirty="0">
                <a:solidFill>
                  <a:srgbClr val="174B86"/>
                </a:solidFill>
                <a:effectLst/>
                <a:latin typeface="barlowmedium"/>
              </a:rPr>
              <a:t>Ausbau von Speicherkapazitäten beschleunigen</a:t>
            </a:r>
          </a:p>
          <a:p>
            <a:r>
              <a:rPr lang="de-DE" b="0" i="0" u="none" strike="noStrike" dirty="0">
                <a:solidFill>
                  <a:srgbClr val="174B86"/>
                </a:solidFill>
                <a:effectLst/>
                <a:latin typeface="barlowmedium"/>
              </a:rPr>
              <a:t>Verlässliche Rahmenbedingungen für Speicher schaffen</a:t>
            </a:r>
          </a:p>
          <a:p>
            <a:r>
              <a:rPr lang="de-DE" b="0" i="0" u="none" strike="noStrike" dirty="0">
                <a:solidFill>
                  <a:srgbClr val="174B86"/>
                </a:solidFill>
                <a:effectLst/>
                <a:latin typeface="barlowmedium"/>
              </a:rPr>
              <a:t>Wasserstoff-Netzwerk konsequent ausbauen</a:t>
            </a:r>
          </a:p>
          <a:p>
            <a:pPr algn="l"/>
            <a:r>
              <a:rPr lang="de-DE" b="0" i="0" u="none" strike="noStrike" dirty="0">
                <a:solidFill>
                  <a:srgbClr val="174B86"/>
                </a:solidFill>
                <a:effectLst/>
                <a:highlight>
                  <a:srgbClr val="FFFFFF"/>
                </a:highlight>
                <a:latin typeface="barlowbold"/>
              </a:rPr>
              <a:t>Zurück zur Übersicht</a:t>
            </a:r>
            <a:endParaRPr lang="de-DE" b="0" i="0" dirty="0">
              <a:solidFill>
                <a:srgbClr val="000000"/>
              </a:solidFill>
              <a:effectLst/>
              <a:highlight>
                <a:srgbClr val="FFFFFF"/>
              </a:highlight>
              <a:latin typeface="barlowregular"/>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Times New Roman (Textkörper)"/>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dirty="0">
              <a:latin typeface="Times New Roman (Textkörper)"/>
            </a:endParaRPr>
          </a:p>
        </p:txBody>
      </p:sp>
      <p:sp>
        <p:nvSpPr>
          <p:cNvPr id="4" name="Fußzeilenplatzhalter 3"/>
          <p:cNvSpPr>
            <a:spLocks noGrp="1"/>
          </p:cNvSpPr>
          <p:nvPr>
            <p:ph type="ftr" sz="quarter" idx="10"/>
          </p:nvPr>
        </p:nvSpPr>
        <p:spPr/>
        <p:txBody>
          <a:bodyPr/>
          <a:lstStyle/>
          <a:p>
            <a:pPr>
              <a:defRPr/>
            </a:pPr>
            <a:r>
              <a:rPr lang="de-DE"/>
              <a:t>Fußzeile</a:t>
            </a:r>
            <a:endParaRPr lang="de-DE" dirty="0"/>
          </a:p>
        </p:txBody>
      </p:sp>
      <p:sp>
        <p:nvSpPr>
          <p:cNvPr id="5" name="Foliennummernplatzhalter 4"/>
          <p:cNvSpPr>
            <a:spLocks noGrp="1"/>
          </p:cNvSpPr>
          <p:nvPr>
            <p:ph type="sldNum" sz="quarter" idx="11"/>
          </p:nvPr>
        </p:nvSpPr>
        <p:spPr/>
        <p:txBody>
          <a:bodyPr/>
          <a:lstStyle/>
          <a:p>
            <a:pPr>
              <a:defRPr/>
            </a:pPr>
            <a:fld id="{1E97BDFF-0AC5-494C-90C2-63A8BE427F09}" type="slidenum">
              <a:rPr lang="de-DE" smtClean="0"/>
              <a:pPr>
                <a:defRPr/>
              </a:pPr>
              <a:t>8</a:t>
            </a:fld>
            <a:endParaRPr lang="de-DE" dirty="0"/>
          </a:p>
        </p:txBody>
      </p:sp>
    </p:spTree>
    <p:extLst>
      <p:ext uri="{BB962C8B-B14F-4D97-AF65-F5344CB8AC3E}">
        <p14:creationId xmlns:p14="http://schemas.microsoft.com/office/powerpoint/2010/main" val="397990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E83628-C5AE-F45F-7D64-666A062AC18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4ECA696-1089-070D-64A8-AE5AE24632D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D8D7C02C-2A3A-4CAD-E416-232C7071C821}"/>
              </a:ext>
            </a:extLst>
          </p:cNvPr>
          <p:cNvSpPr>
            <a:spLocks noGrp="1"/>
          </p:cNvSpPr>
          <p:nvPr>
            <p:ph type="body" idx="1"/>
          </p:nvPr>
        </p:nvSpPr>
        <p:spPr/>
        <p:txBody>
          <a:bodyPr/>
          <a:lstStyle/>
          <a:p>
            <a:pPr marL="171450" indent="-171450">
              <a:buFontTx/>
              <a:buChar char="-"/>
            </a:pPr>
            <a:endParaRPr lang="en-US" noProof="0" dirty="0"/>
          </a:p>
        </p:txBody>
      </p:sp>
      <p:sp>
        <p:nvSpPr>
          <p:cNvPr id="4" name="Foliennummernplatzhalter 3">
            <a:extLst>
              <a:ext uri="{FF2B5EF4-FFF2-40B4-BE49-F238E27FC236}">
                <a16:creationId xmlns:a16="http://schemas.microsoft.com/office/drawing/2014/main" id="{A40A5560-CF36-C067-3E1F-1CEA1968B7DC}"/>
              </a:ext>
            </a:extLst>
          </p:cNvPr>
          <p:cNvSpPr>
            <a:spLocks noGrp="1"/>
          </p:cNvSpPr>
          <p:nvPr>
            <p:ph type="sldNum" sz="quarter" idx="10"/>
          </p:nvPr>
        </p:nvSpPr>
        <p:spPr/>
        <p:txBody>
          <a:bodyPr/>
          <a:lstStyle/>
          <a:p>
            <a:fld id="{24B8703B-4DD7-4836-8CDD-B653AD834BF5}" type="slidenum">
              <a:rPr lang="de-DE" smtClean="0"/>
              <a:t>10</a:t>
            </a:fld>
            <a:endParaRPr lang="de-DE"/>
          </a:p>
        </p:txBody>
      </p:sp>
    </p:spTree>
    <p:extLst>
      <p:ext uri="{BB962C8B-B14F-4D97-AF65-F5344CB8AC3E}">
        <p14:creationId xmlns:p14="http://schemas.microsoft.com/office/powerpoint/2010/main" val="1820029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lvl="0" defTabSz="571454" fontAlgn="auto">
              <a:lnSpc>
                <a:spcPct val="120000"/>
              </a:lnSpc>
              <a:spcBef>
                <a:spcPts val="625"/>
              </a:spcBef>
              <a:spcAft>
                <a:spcPts val="0"/>
              </a:spcAft>
            </a:pPr>
            <a:endParaRPr lang="en-US" kern="0"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0"/>
          </p:nvPr>
        </p:nvSpPr>
        <p:spPr/>
        <p:txBody>
          <a:bodyPr/>
          <a:lstStyle/>
          <a:p>
            <a:pPr>
              <a:defRPr/>
            </a:pPr>
            <a:r>
              <a:rPr lang="de-DE"/>
              <a:t>Fußzeile</a:t>
            </a:r>
            <a:endParaRPr lang="de-DE" dirty="0"/>
          </a:p>
        </p:txBody>
      </p:sp>
      <p:sp>
        <p:nvSpPr>
          <p:cNvPr id="5" name="Foliennummernplatzhalter 4"/>
          <p:cNvSpPr>
            <a:spLocks noGrp="1"/>
          </p:cNvSpPr>
          <p:nvPr>
            <p:ph type="sldNum" sz="quarter" idx="11"/>
          </p:nvPr>
        </p:nvSpPr>
        <p:spPr/>
        <p:txBody>
          <a:bodyPr/>
          <a:lstStyle/>
          <a:p>
            <a:pPr>
              <a:defRPr/>
            </a:pPr>
            <a:fld id="{1E97BDFF-0AC5-494C-90C2-63A8BE427F09}" type="slidenum">
              <a:rPr lang="de-DE" smtClean="0"/>
              <a:pPr>
                <a:defRPr/>
              </a:pPr>
              <a:t>11</a:t>
            </a:fld>
            <a:endParaRPr lang="de-DE" dirty="0"/>
          </a:p>
        </p:txBody>
      </p:sp>
    </p:spTree>
    <p:extLst>
      <p:ext uri="{BB962C8B-B14F-4D97-AF65-F5344CB8AC3E}">
        <p14:creationId xmlns:p14="http://schemas.microsoft.com/office/powerpoint/2010/main" val="584494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171450" indent="-171450">
              <a:buFontTx/>
              <a:buChar char="-"/>
            </a:pPr>
            <a:endParaRPr lang="en-US" kern="0" dirty="0">
              <a:latin typeface="Arial" panose="020B0604020202020204" pitchFamily="34" charset="0"/>
              <a:cs typeface="Arial" panose="020B0604020202020204" pitchFamily="34" charset="0"/>
            </a:endParaRPr>
          </a:p>
        </p:txBody>
      </p:sp>
      <p:sp>
        <p:nvSpPr>
          <p:cNvPr id="4" name="Fußzeilenplatzhalter 3"/>
          <p:cNvSpPr>
            <a:spLocks noGrp="1"/>
          </p:cNvSpPr>
          <p:nvPr>
            <p:ph type="ftr" sz="quarter" idx="10"/>
          </p:nvPr>
        </p:nvSpPr>
        <p:spPr/>
        <p:txBody>
          <a:bodyPr/>
          <a:lstStyle/>
          <a:p>
            <a:pPr>
              <a:defRPr/>
            </a:pPr>
            <a:r>
              <a:rPr lang="de-DE"/>
              <a:t>Fußzeile</a:t>
            </a:r>
            <a:endParaRPr lang="de-DE" dirty="0"/>
          </a:p>
        </p:txBody>
      </p:sp>
      <p:sp>
        <p:nvSpPr>
          <p:cNvPr id="5" name="Foliennummernplatzhalter 4"/>
          <p:cNvSpPr>
            <a:spLocks noGrp="1"/>
          </p:cNvSpPr>
          <p:nvPr>
            <p:ph type="sldNum" sz="quarter" idx="11"/>
          </p:nvPr>
        </p:nvSpPr>
        <p:spPr/>
        <p:txBody>
          <a:bodyPr/>
          <a:lstStyle/>
          <a:p>
            <a:pPr>
              <a:defRPr/>
            </a:pPr>
            <a:fld id="{1E97BDFF-0AC5-494C-90C2-63A8BE427F09}" type="slidenum">
              <a:rPr lang="de-DE" smtClean="0"/>
              <a:pPr>
                <a:defRPr/>
              </a:pPr>
              <a:t>12</a:t>
            </a:fld>
            <a:endParaRPr lang="de-DE" dirty="0"/>
          </a:p>
        </p:txBody>
      </p:sp>
    </p:spTree>
    <p:extLst>
      <p:ext uri="{BB962C8B-B14F-4D97-AF65-F5344CB8AC3E}">
        <p14:creationId xmlns:p14="http://schemas.microsoft.com/office/powerpoint/2010/main" val="9370803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gi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6.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9.jpe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874C7A98-8358-4217-A5FF-0B9E65936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5760" y="332656"/>
            <a:ext cx="8208912" cy="5803700"/>
          </a:xfrm>
          <a:prstGeom prst="rect">
            <a:avLst/>
          </a:prstGeom>
        </p:spPr>
      </p:pic>
      <p:grpSp>
        <p:nvGrpSpPr>
          <p:cNvPr id="7" name="Gruppieren 6">
            <a:extLst>
              <a:ext uri="{FF2B5EF4-FFF2-40B4-BE49-F238E27FC236}">
                <a16:creationId xmlns:a16="http://schemas.microsoft.com/office/drawing/2014/main" id="{3EF2D008-38EC-4C44-A29E-455E55D7DFE0}"/>
              </a:ext>
            </a:extLst>
          </p:cNvPr>
          <p:cNvGrpSpPr/>
          <p:nvPr userDrawn="1"/>
        </p:nvGrpSpPr>
        <p:grpSpPr>
          <a:xfrm>
            <a:off x="222381" y="235502"/>
            <a:ext cx="11745600" cy="1314000"/>
            <a:chOff x="167400" y="179387"/>
            <a:chExt cx="8809200" cy="1314000"/>
          </a:xfrm>
        </p:grpSpPr>
        <p:sp>
          <p:nvSpPr>
            <p:cNvPr id="10" name="Rectangle 14">
              <a:extLst>
                <a:ext uri="{FF2B5EF4-FFF2-40B4-BE49-F238E27FC236}">
                  <a16:creationId xmlns:a16="http://schemas.microsoft.com/office/drawing/2014/main" id="{6F22506F-3AD7-1F4F-8445-B6DCE90AA35D}"/>
                </a:ext>
              </a:extLst>
            </p:cNvPr>
            <p:cNvSpPr>
              <a:spLocks noChangeArrowheads="1"/>
            </p:cNvSpPr>
            <p:nvPr userDrawn="1"/>
          </p:nvSpPr>
          <p:spPr bwMode="auto">
            <a:xfrm>
              <a:off x="167400" y="179387"/>
              <a:ext cx="8809200" cy="131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sz="2400" dirty="0">
                <a:solidFill>
                  <a:srgbClr val="004F80"/>
                </a:solidFill>
                <a:latin typeface="Neue Praxis" charset="0"/>
                <a:ea typeface="Times"/>
                <a:cs typeface="Times"/>
              </a:endParaRPr>
            </a:p>
          </p:txBody>
        </p:sp>
        <p:pic>
          <p:nvPicPr>
            <p:cNvPr id="13" name="Bild 1">
              <a:extLst>
                <a:ext uri="{FF2B5EF4-FFF2-40B4-BE49-F238E27FC236}">
                  <a16:creationId xmlns:a16="http://schemas.microsoft.com/office/drawing/2014/main" id="{F5AC65F6-09CA-F54E-9CF1-AA9C17A571B8}"/>
                </a:ext>
              </a:extLst>
            </p:cNvPr>
            <p:cNvPicPr>
              <a:picLocks noChangeAspect="1"/>
            </p:cNvPicPr>
            <p:nvPr userDrawn="1"/>
          </p:nvPicPr>
          <p:blipFill>
            <a:blip r:embed="rId3"/>
            <a:srcRect/>
            <a:stretch/>
          </p:blipFill>
          <p:spPr>
            <a:xfrm>
              <a:off x="7025837" y="188660"/>
              <a:ext cx="1708520" cy="1240009"/>
            </a:xfrm>
            <a:prstGeom prst="rect">
              <a:avLst/>
            </a:prstGeom>
          </p:spPr>
        </p:pic>
        <p:pic>
          <p:nvPicPr>
            <p:cNvPr id="15" name="Grafik 14">
              <a:extLst>
                <a:ext uri="{FF2B5EF4-FFF2-40B4-BE49-F238E27FC236}">
                  <a16:creationId xmlns:a16="http://schemas.microsoft.com/office/drawing/2014/main" id="{78AEE2D4-FFDD-AA40-B3B8-D9FEF7A6D38C}"/>
                </a:ext>
              </a:extLst>
            </p:cNvPr>
            <p:cNvPicPr>
              <a:picLocks noChangeAspect="1"/>
            </p:cNvPicPr>
            <p:nvPr userDrawn="1"/>
          </p:nvPicPr>
          <p:blipFill>
            <a:blip r:embed="rId4"/>
            <a:srcRect/>
            <a:stretch/>
          </p:blipFill>
          <p:spPr>
            <a:xfrm>
              <a:off x="269087" y="179388"/>
              <a:ext cx="1601363" cy="1291022"/>
            </a:xfrm>
            <a:prstGeom prst="rect">
              <a:avLst/>
            </a:prstGeom>
          </p:spPr>
        </p:pic>
      </p:grpSp>
      <p:sp>
        <p:nvSpPr>
          <p:cNvPr id="2" name="Titel 1">
            <a:extLst>
              <a:ext uri="{FF2B5EF4-FFF2-40B4-BE49-F238E27FC236}">
                <a16:creationId xmlns:a16="http://schemas.microsoft.com/office/drawing/2014/main" id="{9F0936D0-2A87-B8F3-2C44-0190A40A6980}"/>
              </a:ext>
            </a:extLst>
          </p:cNvPr>
          <p:cNvSpPr>
            <a:spLocks noGrp="1"/>
          </p:cNvSpPr>
          <p:nvPr>
            <p:ph type="title" hasCustomPrompt="1"/>
          </p:nvPr>
        </p:nvSpPr>
        <p:spPr>
          <a:xfrm>
            <a:off x="335360" y="1912861"/>
            <a:ext cx="8424936" cy="576064"/>
          </a:xfrm>
          <a:prstGeom prst="rect">
            <a:avLst/>
          </a:prstGeom>
        </p:spPr>
        <p:txBody>
          <a:bodyPr anchor="t">
            <a:normAutofit/>
          </a:bodyPr>
          <a:lstStyle>
            <a:lvl1pPr>
              <a:defRPr sz="3600" b="0">
                <a:solidFill>
                  <a:schemeClr val="bg1"/>
                </a:solidFill>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de-DE" sz="2800" kern="0" dirty="0">
                <a:effectLst>
                  <a:outerShdw blurRad="38100" dist="38100" dir="2700000" algn="tl">
                    <a:srgbClr val="000000">
                      <a:alpha val="43137"/>
                    </a:srgbClr>
                  </a:outerShdw>
                </a:effectLst>
                <a:latin typeface="+mj-lt"/>
                <a:ea typeface="Verdana" panose="020B0604030504040204" pitchFamily="34" charset="0"/>
                <a:cs typeface="Arial" panose="020B0604020202020204" pitchFamily="34" charset="0"/>
              </a:rPr>
              <a:t>Title 36pt</a:t>
            </a:r>
            <a:endParaRPr lang="de-DE" dirty="0"/>
          </a:p>
        </p:txBody>
      </p:sp>
      <p:sp>
        <p:nvSpPr>
          <p:cNvPr id="3" name="Textplatzhalter 4">
            <a:extLst>
              <a:ext uri="{FF2B5EF4-FFF2-40B4-BE49-F238E27FC236}">
                <a16:creationId xmlns:a16="http://schemas.microsoft.com/office/drawing/2014/main" id="{D107AB08-4901-F269-28CA-DB800BC4F238}"/>
              </a:ext>
            </a:extLst>
          </p:cNvPr>
          <p:cNvSpPr>
            <a:spLocks noGrp="1"/>
          </p:cNvSpPr>
          <p:nvPr>
            <p:ph type="body" sz="quarter" idx="10" hasCustomPrompt="1"/>
          </p:nvPr>
        </p:nvSpPr>
        <p:spPr>
          <a:xfrm>
            <a:off x="335360" y="2493509"/>
            <a:ext cx="6408712" cy="508027"/>
          </a:xfrm>
          <a:prstGeom prst="rect">
            <a:avLst/>
          </a:prstGeom>
        </p:spPr>
        <p:txBody>
          <a:bodyPr/>
          <a:lstStyle>
            <a:lvl1pPr marL="0" indent="0">
              <a:buNone/>
              <a:defRPr sz="2000">
                <a:solidFill>
                  <a:schemeClr val="bg1"/>
                </a:solidFill>
                <a:effectLst>
                  <a:outerShdw blurRad="38100" dist="38100" dir="2700000" algn="tl">
                    <a:srgbClr val="000000">
                      <a:alpha val="43137"/>
                    </a:srgbClr>
                  </a:outerShdw>
                </a:effectLst>
                <a:latin typeface="BundesSans Office" panose="020B0002030500000203" pitchFamily="34" charset="0"/>
                <a:cs typeface="Arial" panose="020B0604020202020204" pitchFamily="34" charset="0"/>
              </a:defRPr>
            </a:lvl1pPr>
          </a:lstStyle>
          <a:p>
            <a:pPr lvl="0"/>
            <a:r>
              <a:rPr lang="de-DE" dirty="0" err="1"/>
              <a:t>Subtitle</a:t>
            </a:r>
            <a:r>
              <a:rPr lang="de-DE" dirty="0"/>
              <a:t>/</a:t>
            </a:r>
            <a:r>
              <a:rPr lang="de-DE" dirty="0" err="1"/>
              <a:t>Author</a:t>
            </a:r>
            <a:r>
              <a:rPr lang="de-DE" dirty="0"/>
              <a:t> 20pt</a:t>
            </a:r>
          </a:p>
        </p:txBody>
      </p:sp>
    </p:spTree>
    <p:extLst>
      <p:ext uri="{BB962C8B-B14F-4D97-AF65-F5344CB8AC3E}">
        <p14:creationId xmlns:p14="http://schemas.microsoft.com/office/powerpoint/2010/main" val="4085678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ur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E91252C-A110-EDF8-2B67-EA16B0DF84BC}"/>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4115" name="Rectangle 19"/>
          <p:cNvSpPr>
            <a:spLocks noGrp="1" noChangeArrowheads="1"/>
          </p:cNvSpPr>
          <p:nvPr>
            <p:ph type="subTitle" idx="1" hasCustomPrompt="1"/>
          </p:nvPr>
        </p:nvSpPr>
        <p:spPr>
          <a:xfrm>
            <a:off x="623392" y="1628800"/>
            <a:ext cx="10896000" cy="4104456"/>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Arial" pitchFamily="34" charset="0"/>
              <a:buNone/>
              <a:tabLst/>
              <a:defRPr lang="de-DE" sz="2000" b="0" baseline="0" smtClean="0">
                <a:solidFill>
                  <a:schemeClr val="tx1"/>
                </a:solidFill>
                <a:latin typeface="Arial"/>
                <a:ea typeface="Times"/>
                <a:cs typeface="Arial"/>
              </a:defRPr>
            </a:lvl1pPr>
          </a:lstStyle>
          <a:p>
            <a:r>
              <a:rPr lang="de-DE" dirty="0"/>
              <a:t>Standard-Fließtext: Arial 20 </a:t>
            </a:r>
            <a:r>
              <a:rPr lang="de-DE" dirty="0" err="1"/>
              <a:t>pt</a:t>
            </a:r>
            <a:r>
              <a:rPr lang="de-DE" dirty="0"/>
              <a:t> (wenn nötig: bis min. 16 </a:t>
            </a:r>
            <a:r>
              <a:rPr lang="de-DE" dirty="0" err="1"/>
              <a:t>pt</a:t>
            </a:r>
            <a:r>
              <a:rPr lang="de-DE" dirty="0"/>
              <a:t> verkleinern); Zwischenheadlines und Hervorhebungen fett</a:t>
            </a:r>
          </a:p>
          <a:p>
            <a:endParaRPr lang="de-DE" dirty="0"/>
          </a:p>
        </p:txBody>
      </p:sp>
      <p:sp>
        <p:nvSpPr>
          <p:cNvPr id="4114" name="Rectangle 18"/>
          <p:cNvSpPr>
            <a:spLocks noGrp="1" noChangeArrowheads="1"/>
          </p:cNvSpPr>
          <p:nvPr>
            <p:ph type="ctrTitle" hasCustomPrompt="1"/>
          </p:nvPr>
        </p:nvSpPr>
        <p:spPr>
          <a:xfrm>
            <a:off x="623391" y="360040"/>
            <a:ext cx="9337223"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1026" name="Picture 2"/>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9" name="Textfeld 8"/>
          <p:cNvSpPr txBox="1"/>
          <p:nvPr userDrawn="1"/>
        </p:nvSpPr>
        <p:spPr>
          <a:xfrm>
            <a:off x="10654209" y="6021288"/>
            <a:ext cx="493725" cy="92333"/>
          </a:xfrm>
          <a:prstGeom prst="rect">
            <a:avLst/>
          </a:prstGeom>
        </p:spPr>
        <p:txBody>
          <a:bodyPr wrap="none" lIns="0" tIns="0" rIns="0" bIns="0" rtlCol="0">
            <a:spAutoFit/>
          </a:bodyPr>
          <a:lstStyle/>
          <a:p>
            <a:pPr marL="474663" marR="0" lvl="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11" name="Bild 10"/>
          <p:cNvPicPr>
            <a:picLocks noChangeAspect="1"/>
          </p:cNvPicPr>
          <p:nvPr userDrawn="1"/>
        </p:nvPicPr>
        <p:blipFill>
          <a:blip r:embed="rId3"/>
          <a:srcRect/>
          <a:stretch/>
        </p:blipFill>
        <p:spPr>
          <a:xfrm>
            <a:off x="2783632" y="5834466"/>
            <a:ext cx="1798361" cy="978910"/>
          </a:xfrm>
          <a:prstGeom prst="rect">
            <a:avLst/>
          </a:prstGeom>
        </p:spPr>
      </p:pic>
      <p:pic>
        <p:nvPicPr>
          <p:cNvPr id="6" name="Grafik 5">
            <a:extLst>
              <a:ext uri="{FF2B5EF4-FFF2-40B4-BE49-F238E27FC236}">
                <a16:creationId xmlns:a16="http://schemas.microsoft.com/office/drawing/2014/main" id="{FAF61D02-80DF-4A32-24F8-3505ECF6C2D9}"/>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3" name="Grafik 2">
            <a:extLst>
              <a:ext uri="{FF2B5EF4-FFF2-40B4-BE49-F238E27FC236}">
                <a16:creationId xmlns:a16="http://schemas.microsoft.com/office/drawing/2014/main" id="{113B5111-DA5F-2852-BC5A-2F5EAE65FDDA}"/>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ext und Aufzählung">
    <p:spTree>
      <p:nvGrpSpPr>
        <p:cNvPr id="1" name=""/>
        <p:cNvGrpSpPr/>
        <p:nvPr/>
      </p:nvGrpSpPr>
      <p:grpSpPr>
        <a:xfrm>
          <a:off x="0" y="0"/>
          <a:ext cx="0" cy="0"/>
          <a:chOff x="0" y="0"/>
          <a:chExt cx="0" cy="0"/>
        </a:xfrm>
      </p:grpSpPr>
      <p:sp>
        <p:nvSpPr>
          <p:cNvPr id="8" name="Textplatzhalter 7"/>
          <p:cNvSpPr>
            <a:spLocks noGrp="1"/>
          </p:cNvSpPr>
          <p:nvPr>
            <p:ph type="body" sz="quarter" idx="11" hasCustomPrompt="1"/>
          </p:nvPr>
        </p:nvSpPr>
        <p:spPr>
          <a:xfrm>
            <a:off x="624417" y="1628800"/>
            <a:ext cx="10896000" cy="4103688"/>
          </a:xfrm>
          <a:prstGeom prst="rect">
            <a:avLst/>
          </a:prstGeom>
        </p:spPr>
        <p:txBody>
          <a:bodyPr/>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sz="2000">
                <a:solidFill>
                  <a:schemeClr val="tx1"/>
                </a:solidFill>
                <a:latin typeface="Arial"/>
                <a:ea typeface="Times"/>
                <a:cs typeface="Arial"/>
              </a:defRPr>
            </a:lvl1pPr>
            <a:lvl2pPr marL="361950" indent="-192088" algn="l">
              <a:buFont typeface="Arial" pitchFamily="34" charset="0"/>
              <a:buChar char="•"/>
              <a:defRPr sz="1800">
                <a:solidFill>
                  <a:schemeClr val="tx1"/>
                </a:solidFill>
                <a:latin typeface="Arial"/>
                <a:ea typeface="Times"/>
                <a:cs typeface="Arial"/>
              </a:defRPr>
            </a:lvl2pPr>
            <a:lvl3pPr marL="711200" indent="-284163" algn="l">
              <a:buFont typeface="Arial" pitchFamily="34" charset="0"/>
              <a:buChar char="•"/>
              <a:tabLst/>
              <a:defRPr sz="1800">
                <a:solidFill>
                  <a:schemeClr val="tx1"/>
                </a:solidFill>
                <a:latin typeface="Arial"/>
                <a:ea typeface="Times"/>
                <a:cs typeface="Arial"/>
              </a:defRPr>
            </a:lvl3pPr>
            <a:lvl4pPr marL="714375" indent="131763" algn="l">
              <a:buFont typeface="Arial" pitchFamily="34" charset="0"/>
              <a:buChar char="•"/>
              <a:defRPr>
                <a:solidFill>
                  <a:schemeClr val="tx1"/>
                </a:solidFill>
                <a:latin typeface="Arial"/>
                <a:ea typeface="Times"/>
                <a:cs typeface="Arial"/>
              </a:defRPr>
            </a:lvl4pPr>
            <a:lvl5pPr marL="1160463" indent="-228600" algn="l">
              <a:buFont typeface="Arial" pitchFamily="34" charset="0"/>
              <a:buChar char="•"/>
              <a:defRPr baseline="0">
                <a:solidFill>
                  <a:schemeClr val="tx1"/>
                </a:solidFill>
                <a:latin typeface="Arial"/>
                <a:ea typeface="Times"/>
                <a:cs typeface="Arial"/>
              </a:defRPr>
            </a:lvl5pPr>
            <a:lvl6pPr marL="1436688" indent="-228600" algn="l">
              <a:buFont typeface="Arial" pitchFamily="34" charset="0"/>
              <a:buChar char="•"/>
              <a:defRPr>
                <a:solidFill>
                  <a:schemeClr val="tx1"/>
                </a:solidFill>
                <a:latin typeface="Arial"/>
                <a:ea typeface="Times"/>
                <a:cs typeface="Arial"/>
              </a:defRPr>
            </a:lvl6pPr>
            <a:lvl7pPr marL="1704975" indent="-171450" algn="l">
              <a:defRPr baseline="0">
                <a:solidFill>
                  <a:schemeClr val="tx1"/>
                </a:solidFill>
                <a:latin typeface="Arial"/>
                <a:ea typeface="Times"/>
                <a:cs typeface="Arial"/>
              </a:defRPr>
            </a:lvl7pPr>
          </a:lstStyle>
          <a:p>
            <a:r>
              <a:rPr lang="de-DE" dirty="0"/>
              <a:t>Standard-Fließtext: Arial 20 </a:t>
            </a:r>
            <a:r>
              <a:rPr lang="de-DE" dirty="0" err="1"/>
              <a:t>pt</a:t>
            </a:r>
            <a:r>
              <a:rPr lang="de-DE" dirty="0"/>
              <a:t> (wenn nötig: bis min. 16 </a:t>
            </a:r>
            <a:r>
              <a:rPr lang="de-DE" dirty="0" err="1"/>
              <a:t>pt</a:t>
            </a:r>
            <a:r>
              <a:rPr lang="de-DE" dirty="0"/>
              <a:t> verkleinern); Aufzählungen über Menüleiste starten</a:t>
            </a:r>
          </a:p>
          <a:p>
            <a:pPr lvl="1"/>
            <a:r>
              <a:rPr lang="de-DE" dirty="0"/>
              <a:t>Erste Ebene</a:t>
            </a:r>
          </a:p>
          <a:p>
            <a:pPr lvl="2"/>
            <a:r>
              <a:rPr lang="de-DE" dirty="0"/>
              <a:t>Zweite Ebene</a:t>
            </a:r>
          </a:p>
          <a:p>
            <a:pPr lvl="3"/>
            <a:r>
              <a:rPr lang="de-DE" dirty="0"/>
              <a:t>Dritte Ebene</a:t>
            </a:r>
          </a:p>
          <a:p>
            <a:pPr lvl="4"/>
            <a:r>
              <a:rPr lang="de-DE" dirty="0"/>
              <a:t>Vierte Ebene</a:t>
            </a:r>
          </a:p>
          <a:p>
            <a:pPr lvl="5"/>
            <a:r>
              <a:rPr lang="de-DE" dirty="0"/>
              <a:t>Fünfte Ebene</a:t>
            </a:r>
          </a:p>
          <a:p>
            <a:pPr lvl="6"/>
            <a:r>
              <a:rPr lang="de-DE" dirty="0"/>
              <a:t>Sechste Ebene</a:t>
            </a:r>
          </a:p>
        </p:txBody>
      </p:sp>
      <p:pic>
        <p:nvPicPr>
          <p:cNvPr id="2" name="Picture 2">
            <a:extLst>
              <a:ext uri="{FF2B5EF4-FFF2-40B4-BE49-F238E27FC236}">
                <a16:creationId xmlns:a16="http://schemas.microsoft.com/office/drawing/2014/main" id="{ED0FD975-1569-DEC9-93DF-7463734BAAA3}"/>
              </a:ext>
            </a:extLst>
          </p:cNvPr>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3" name="Textfeld 2">
            <a:extLst>
              <a:ext uri="{FF2B5EF4-FFF2-40B4-BE49-F238E27FC236}">
                <a16:creationId xmlns:a16="http://schemas.microsoft.com/office/drawing/2014/main" id="{0F69D036-7FB7-8D8D-8C91-821C63F5EDEB}"/>
              </a:ext>
            </a:extLst>
          </p:cNvPr>
          <p:cNvSpPr txBox="1"/>
          <p:nvPr userDrawn="1"/>
        </p:nvSpPr>
        <p:spPr>
          <a:xfrm>
            <a:off x="10654209" y="6021288"/>
            <a:ext cx="493725" cy="92333"/>
          </a:xfrm>
          <a:prstGeom prst="rect">
            <a:avLst/>
          </a:prstGeom>
        </p:spPr>
        <p:txBody>
          <a:bodyPr wrap="non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5" name="Bild 10">
            <a:extLst>
              <a:ext uri="{FF2B5EF4-FFF2-40B4-BE49-F238E27FC236}">
                <a16:creationId xmlns:a16="http://schemas.microsoft.com/office/drawing/2014/main" id="{167A313B-3528-5E85-A6BA-89917EB3A259}"/>
              </a:ext>
            </a:extLst>
          </p:cNvPr>
          <p:cNvPicPr>
            <a:picLocks noChangeAspect="1"/>
          </p:cNvPicPr>
          <p:nvPr userDrawn="1"/>
        </p:nvPicPr>
        <p:blipFill>
          <a:blip r:embed="rId3"/>
          <a:srcRect/>
          <a:stretch/>
        </p:blipFill>
        <p:spPr>
          <a:xfrm>
            <a:off x="2783632" y="5834466"/>
            <a:ext cx="1798361" cy="978910"/>
          </a:xfrm>
          <a:prstGeom prst="rect">
            <a:avLst/>
          </a:prstGeom>
        </p:spPr>
      </p:pic>
      <p:sp>
        <p:nvSpPr>
          <p:cNvPr id="6" name="Rechteck 5">
            <a:extLst>
              <a:ext uri="{FF2B5EF4-FFF2-40B4-BE49-F238E27FC236}">
                <a16:creationId xmlns:a16="http://schemas.microsoft.com/office/drawing/2014/main" id="{C7A50183-56B0-F47C-43B3-A50429F1F0C6}"/>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7" name="Rectangle 18">
            <a:extLst>
              <a:ext uri="{FF2B5EF4-FFF2-40B4-BE49-F238E27FC236}">
                <a16:creationId xmlns:a16="http://schemas.microsoft.com/office/drawing/2014/main" id="{D16C1D58-5585-B27F-70A5-203063FF2EA3}"/>
              </a:ext>
            </a:extLst>
          </p:cNvPr>
          <p:cNvSpPr>
            <a:spLocks noGrp="1" noChangeArrowheads="1"/>
          </p:cNvSpPr>
          <p:nvPr>
            <p:ph type="ctrTitle" hasCustomPrompt="1"/>
          </p:nvPr>
        </p:nvSpPr>
        <p:spPr>
          <a:xfrm>
            <a:off x="623391" y="360040"/>
            <a:ext cx="9289895"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9" name="Grafik 8">
            <a:extLst>
              <a:ext uri="{FF2B5EF4-FFF2-40B4-BE49-F238E27FC236}">
                <a16:creationId xmlns:a16="http://schemas.microsoft.com/office/drawing/2014/main" id="{493166AF-9369-6427-7E1E-6EA02F1061DB}"/>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10" name="Grafik 9">
            <a:extLst>
              <a:ext uri="{FF2B5EF4-FFF2-40B4-BE49-F238E27FC236}">
                <a16:creationId xmlns:a16="http://schemas.microsoft.com/office/drawing/2014/main" id="{FF0D67B4-6EDD-6D31-593C-73EE2F3D1C83}"/>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ufzählung">
    <p:spTree>
      <p:nvGrpSpPr>
        <p:cNvPr id="1" name=""/>
        <p:cNvGrpSpPr/>
        <p:nvPr/>
      </p:nvGrpSpPr>
      <p:grpSpPr>
        <a:xfrm>
          <a:off x="0" y="0"/>
          <a:ext cx="0" cy="0"/>
          <a:chOff x="0" y="0"/>
          <a:chExt cx="0" cy="0"/>
        </a:xfrm>
      </p:grpSpPr>
      <p:sp>
        <p:nvSpPr>
          <p:cNvPr id="8" name="Textplatzhalter 7"/>
          <p:cNvSpPr>
            <a:spLocks noGrp="1"/>
          </p:cNvSpPr>
          <p:nvPr>
            <p:ph idx="1" hasCustomPrompt="1"/>
          </p:nvPr>
        </p:nvSpPr>
        <p:spPr bwMode="auto">
          <a:xfrm>
            <a:off x="623392" y="1628800"/>
            <a:ext cx="10896000" cy="4116399"/>
          </a:xfrm>
          <a:prstGeom prst="rect">
            <a:avLst/>
          </a:prstGeom>
          <a:noFill/>
          <a:ln>
            <a:noFill/>
          </a:ln>
        </p:spPr>
        <p:txBody>
          <a:bodyPr/>
          <a:lstStyle>
            <a:lvl1pPr marL="180975" indent="-180975">
              <a:buFont typeface="Arial" pitchFamily="34" charset="0"/>
              <a:buChar char="•"/>
              <a:defRPr sz="2000" baseline="0">
                <a:solidFill>
                  <a:schemeClr val="tx1"/>
                </a:solidFill>
                <a:latin typeface="Arial"/>
                <a:ea typeface="Times"/>
                <a:cs typeface="Arial"/>
              </a:defRPr>
            </a:lvl1pPr>
            <a:lvl2pPr marL="539750" indent="-284163">
              <a:buFont typeface="Arial" pitchFamily="34" charset="0"/>
              <a:buChar char="•"/>
              <a:defRPr sz="1800" baseline="0">
                <a:solidFill>
                  <a:schemeClr val="tx1"/>
                </a:solidFill>
                <a:latin typeface="Arial"/>
                <a:ea typeface="Times"/>
                <a:cs typeface="Arial"/>
              </a:defRPr>
            </a:lvl2pPr>
            <a:lvl3pPr marL="892175" indent="-284163">
              <a:buFont typeface="Arial" pitchFamily="34" charset="0"/>
              <a:buChar char="•"/>
              <a:defRPr sz="1800">
                <a:solidFill>
                  <a:schemeClr val="tx1"/>
                </a:solidFill>
                <a:latin typeface="Arial"/>
                <a:ea typeface="Times"/>
                <a:cs typeface="Arial"/>
              </a:defRPr>
            </a:lvl3pPr>
            <a:lvl4pPr marL="1160463" indent="-228600">
              <a:buFont typeface="Arial" pitchFamily="34" charset="0"/>
              <a:buChar char="•"/>
              <a:defRPr sz="1600">
                <a:solidFill>
                  <a:schemeClr val="tx1"/>
                </a:solidFill>
                <a:latin typeface="Arial"/>
                <a:ea typeface="Times"/>
                <a:cs typeface="Arial"/>
              </a:defRPr>
            </a:lvl4pPr>
            <a:lvl5pPr marL="1436688" indent="-228600">
              <a:buFont typeface="Arial" pitchFamily="34" charset="0"/>
              <a:buChar char="•"/>
              <a:defRPr sz="1600">
                <a:solidFill>
                  <a:schemeClr val="tx1"/>
                </a:solidFill>
                <a:latin typeface="Arial"/>
                <a:ea typeface="Times"/>
                <a:cs typeface="Arial"/>
              </a:defRPr>
            </a:lvl5pPr>
            <a:lvl6pPr marL="1703388" indent="-228600">
              <a:defRPr>
                <a:solidFill>
                  <a:schemeClr val="tx1"/>
                </a:solidFill>
                <a:latin typeface="Arial"/>
                <a:ea typeface="Times"/>
                <a:cs typeface="Arial"/>
              </a:defRPr>
            </a:lvl6pPr>
            <a:lvl7pPr marL="1970088" indent="-228600">
              <a:defRPr sz="1400">
                <a:solidFill>
                  <a:schemeClr val="tx1"/>
                </a:solidFill>
                <a:latin typeface="Times"/>
                <a:ea typeface="Times"/>
                <a:cs typeface="Arial"/>
              </a:defRPr>
            </a:lvl7pPr>
          </a:lstStyle>
          <a:p>
            <a:pPr lvl="0"/>
            <a:r>
              <a:rPr lang="de-DE" noProof="0" dirty="0"/>
              <a:t>Aufzählungen Arial; beginnend bei 20 </a:t>
            </a:r>
            <a:r>
              <a:rPr lang="de-DE" noProof="0" dirty="0" err="1"/>
              <a:t>pt</a:t>
            </a:r>
            <a:endParaRPr lang="de-DE" noProof="0" dirty="0"/>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a:p>
            <a:pPr lvl="5"/>
            <a:r>
              <a:rPr lang="de-DE" noProof="0" dirty="0">
                <a:latin typeface="BundesSans Office"/>
              </a:rPr>
              <a:t>Sechste Ebene</a:t>
            </a:r>
          </a:p>
          <a:p>
            <a:pPr lvl="6"/>
            <a:r>
              <a:rPr lang="de-DE" sz="1400" noProof="0" dirty="0">
                <a:latin typeface="BundesSans Office"/>
              </a:rPr>
              <a:t>Siebte Ebene</a:t>
            </a:r>
            <a:endParaRPr lang="de-DE" noProof="0" dirty="0"/>
          </a:p>
        </p:txBody>
      </p:sp>
      <p:pic>
        <p:nvPicPr>
          <p:cNvPr id="2" name="Picture 2">
            <a:extLst>
              <a:ext uri="{FF2B5EF4-FFF2-40B4-BE49-F238E27FC236}">
                <a16:creationId xmlns:a16="http://schemas.microsoft.com/office/drawing/2014/main" id="{15046A67-C788-FC70-2C07-977F95FC973D}"/>
              </a:ext>
            </a:extLst>
          </p:cNvPr>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3" name="Textfeld 2">
            <a:extLst>
              <a:ext uri="{FF2B5EF4-FFF2-40B4-BE49-F238E27FC236}">
                <a16:creationId xmlns:a16="http://schemas.microsoft.com/office/drawing/2014/main" id="{E573BB3D-3FE1-1808-17F8-53FE4272682D}"/>
              </a:ext>
            </a:extLst>
          </p:cNvPr>
          <p:cNvSpPr txBox="1"/>
          <p:nvPr userDrawn="1"/>
        </p:nvSpPr>
        <p:spPr>
          <a:xfrm>
            <a:off x="10654209" y="6021288"/>
            <a:ext cx="493725" cy="92333"/>
          </a:xfrm>
          <a:prstGeom prst="rect">
            <a:avLst/>
          </a:prstGeom>
        </p:spPr>
        <p:txBody>
          <a:bodyPr wrap="non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5" name="Bild 10">
            <a:extLst>
              <a:ext uri="{FF2B5EF4-FFF2-40B4-BE49-F238E27FC236}">
                <a16:creationId xmlns:a16="http://schemas.microsoft.com/office/drawing/2014/main" id="{690A8C61-9933-4CC0-2DBD-0EDFF06FC1FF}"/>
              </a:ext>
            </a:extLst>
          </p:cNvPr>
          <p:cNvPicPr>
            <a:picLocks noChangeAspect="1"/>
          </p:cNvPicPr>
          <p:nvPr userDrawn="1"/>
        </p:nvPicPr>
        <p:blipFill>
          <a:blip r:embed="rId3"/>
          <a:srcRect/>
          <a:stretch/>
        </p:blipFill>
        <p:spPr>
          <a:xfrm>
            <a:off x="2783632" y="5834466"/>
            <a:ext cx="1798361" cy="978910"/>
          </a:xfrm>
          <a:prstGeom prst="rect">
            <a:avLst/>
          </a:prstGeom>
        </p:spPr>
      </p:pic>
      <p:sp>
        <p:nvSpPr>
          <p:cNvPr id="6" name="Rechteck 5">
            <a:extLst>
              <a:ext uri="{FF2B5EF4-FFF2-40B4-BE49-F238E27FC236}">
                <a16:creationId xmlns:a16="http://schemas.microsoft.com/office/drawing/2014/main" id="{EF1CA916-6580-D835-4909-A893E1CD8F49}"/>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7" name="Rectangle 18">
            <a:extLst>
              <a:ext uri="{FF2B5EF4-FFF2-40B4-BE49-F238E27FC236}">
                <a16:creationId xmlns:a16="http://schemas.microsoft.com/office/drawing/2014/main" id="{314AE2C4-203C-85C6-B6B6-122F4723989C}"/>
              </a:ext>
            </a:extLst>
          </p:cNvPr>
          <p:cNvSpPr>
            <a:spLocks noGrp="1" noChangeArrowheads="1"/>
          </p:cNvSpPr>
          <p:nvPr>
            <p:ph type="ctrTitle" hasCustomPrompt="1"/>
          </p:nvPr>
        </p:nvSpPr>
        <p:spPr>
          <a:xfrm>
            <a:off x="623392" y="360040"/>
            <a:ext cx="9073008"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11" name="Grafik 10">
            <a:extLst>
              <a:ext uri="{FF2B5EF4-FFF2-40B4-BE49-F238E27FC236}">
                <a16:creationId xmlns:a16="http://schemas.microsoft.com/office/drawing/2014/main" id="{0C61F4B9-B8AC-26CF-DBF5-49EA0F3D1B6E}"/>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9" name="Grafik 8">
            <a:extLst>
              <a:ext uri="{FF2B5EF4-FFF2-40B4-BE49-F238E27FC236}">
                <a16:creationId xmlns:a16="http://schemas.microsoft.com/office/drawing/2014/main" id="{839D110A-1634-7B25-E128-08A38DA65E08}"/>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ild gross rechts">
    <p:spTree>
      <p:nvGrpSpPr>
        <p:cNvPr id="1" name=""/>
        <p:cNvGrpSpPr/>
        <p:nvPr/>
      </p:nvGrpSpPr>
      <p:grpSpPr>
        <a:xfrm>
          <a:off x="0" y="0"/>
          <a:ext cx="0" cy="0"/>
          <a:chOff x="0" y="0"/>
          <a:chExt cx="0" cy="0"/>
        </a:xfrm>
      </p:grpSpPr>
      <p:sp>
        <p:nvSpPr>
          <p:cNvPr id="6" name="Rectangle 19"/>
          <p:cNvSpPr>
            <a:spLocks noGrp="1" noChangeArrowheads="1"/>
          </p:cNvSpPr>
          <p:nvPr>
            <p:ph type="subTitle" idx="1" hasCustomPrompt="1"/>
          </p:nvPr>
        </p:nvSpPr>
        <p:spPr>
          <a:xfrm>
            <a:off x="623392" y="1628800"/>
            <a:ext cx="3408000" cy="4104456"/>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i="0" baseline="0" smtClean="0">
                <a:solidFill>
                  <a:schemeClr val="tx1"/>
                </a:solidFill>
                <a:latin typeface="Arial"/>
                <a:ea typeface="Times"/>
                <a:cs typeface="Arial"/>
              </a:defRPr>
            </a:lvl1pPr>
          </a:lstStyle>
          <a:p>
            <a:r>
              <a:rPr lang="de-DE" dirty="0"/>
              <a:t>Standard-Fließtext: Arial 20 </a:t>
            </a:r>
            <a:r>
              <a:rPr lang="de-DE" dirty="0" err="1"/>
              <a:t>pt</a:t>
            </a:r>
            <a:r>
              <a:rPr lang="de-DE" dirty="0"/>
              <a:t> (wenn nötig: bis min. 16 </a:t>
            </a:r>
            <a:r>
              <a:rPr lang="de-DE" dirty="0" err="1"/>
              <a:t>pt</a:t>
            </a:r>
            <a:r>
              <a:rPr lang="de-DE" dirty="0"/>
              <a:t> verkleinern); Zwischenheadlines und Hervorhebungen fett</a:t>
            </a:r>
          </a:p>
        </p:txBody>
      </p:sp>
      <p:sp>
        <p:nvSpPr>
          <p:cNvPr id="9" name="Bildplatzhalter 8"/>
          <p:cNvSpPr>
            <a:spLocks noGrp="1"/>
          </p:cNvSpPr>
          <p:nvPr>
            <p:ph type="pic" sz="quarter" idx="10"/>
          </p:nvPr>
        </p:nvSpPr>
        <p:spPr>
          <a:xfrm>
            <a:off x="4320597" y="1665256"/>
            <a:ext cx="7152000" cy="4068000"/>
          </a:xfrm>
          <a:prstGeom prst="rect">
            <a:avLst/>
          </a:prstGeom>
        </p:spPr>
        <p:txBody>
          <a:bodyPr/>
          <a:lstStyle>
            <a:lvl1pPr>
              <a:defRPr>
                <a:solidFill>
                  <a:schemeClr val="tx1"/>
                </a:solidFill>
                <a:latin typeface="Times"/>
                <a:ea typeface="Times"/>
                <a:cs typeface="Times"/>
              </a:defRPr>
            </a:lvl1pPr>
          </a:lstStyle>
          <a:p>
            <a:endParaRPr lang="de-DE" dirty="0"/>
          </a:p>
        </p:txBody>
      </p:sp>
      <p:pic>
        <p:nvPicPr>
          <p:cNvPr id="2" name="Picture 2">
            <a:extLst>
              <a:ext uri="{FF2B5EF4-FFF2-40B4-BE49-F238E27FC236}">
                <a16:creationId xmlns:a16="http://schemas.microsoft.com/office/drawing/2014/main" id="{21470DAD-AB1C-0945-E0D8-0FD1EE6CA39C}"/>
              </a:ext>
            </a:extLst>
          </p:cNvPr>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3" name="Textfeld 2">
            <a:extLst>
              <a:ext uri="{FF2B5EF4-FFF2-40B4-BE49-F238E27FC236}">
                <a16:creationId xmlns:a16="http://schemas.microsoft.com/office/drawing/2014/main" id="{C12B8150-2E49-2612-2AEE-60B8BA16F1C4}"/>
              </a:ext>
            </a:extLst>
          </p:cNvPr>
          <p:cNvSpPr txBox="1"/>
          <p:nvPr userDrawn="1"/>
        </p:nvSpPr>
        <p:spPr>
          <a:xfrm>
            <a:off x="10654209" y="6021288"/>
            <a:ext cx="493725" cy="92333"/>
          </a:xfrm>
          <a:prstGeom prst="rect">
            <a:avLst/>
          </a:prstGeom>
        </p:spPr>
        <p:txBody>
          <a:bodyPr wrap="non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5" name="Bild 10">
            <a:extLst>
              <a:ext uri="{FF2B5EF4-FFF2-40B4-BE49-F238E27FC236}">
                <a16:creationId xmlns:a16="http://schemas.microsoft.com/office/drawing/2014/main" id="{C8495B69-58F5-ADD6-E22E-D4AC427DA6B5}"/>
              </a:ext>
            </a:extLst>
          </p:cNvPr>
          <p:cNvPicPr>
            <a:picLocks noChangeAspect="1"/>
          </p:cNvPicPr>
          <p:nvPr userDrawn="1"/>
        </p:nvPicPr>
        <p:blipFill>
          <a:blip r:embed="rId3"/>
          <a:srcRect/>
          <a:stretch/>
        </p:blipFill>
        <p:spPr>
          <a:xfrm>
            <a:off x="2783632" y="5834466"/>
            <a:ext cx="1798361" cy="978910"/>
          </a:xfrm>
          <a:prstGeom prst="rect">
            <a:avLst/>
          </a:prstGeom>
        </p:spPr>
      </p:pic>
      <p:sp>
        <p:nvSpPr>
          <p:cNvPr id="7" name="Rechteck 6">
            <a:extLst>
              <a:ext uri="{FF2B5EF4-FFF2-40B4-BE49-F238E27FC236}">
                <a16:creationId xmlns:a16="http://schemas.microsoft.com/office/drawing/2014/main" id="{EEC1F10E-9ABA-CC6D-6B28-DF15A11B7236}"/>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8" name="Rectangle 18">
            <a:extLst>
              <a:ext uri="{FF2B5EF4-FFF2-40B4-BE49-F238E27FC236}">
                <a16:creationId xmlns:a16="http://schemas.microsoft.com/office/drawing/2014/main" id="{011AA4E3-1BF1-4C73-FD26-A262489F10D0}"/>
              </a:ext>
            </a:extLst>
          </p:cNvPr>
          <p:cNvSpPr>
            <a:spLocks noGrp="1" noChangeArrowheads="1"/>
          </p:cNvSpPr>
          <p:nvPr>
            <p:ph type="ctrTitle" hasCustomPrompt="1"/>
          </p:nvPr>
        </p:nvSpPr>
        <p:spPr>
          <a:xfrm>
            <a:off x="623392" y="360040"/>
            <a:ext cx="9289896"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12" name="Grafik 11">
            <a:extLst>
              <a:ext uri="{FF2B5EF4-FFF2-40B4-BE49-F238E27FC236}">
                <a16:creationId xmlns:a16="http://schemas.microsoft.com/office/drawing/2014/main" id="{148D795F-2ADD-6382-EF5D-9094415EDDA1}"/>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10" name="Grafik 9">
            <a:extLst>
              <a:ext uri="{FF2B5EF4-FFF2-40B4-BE49-F238E27FC236}">
                <a16:creationId xmlns:a16="http://schemas.microsoft.com/office/drawing/2014/main" id="{65FBAC34-AF67-D339-8D7F-1769B26C0BD3}"/>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Bild gross links">
    <p:spTree>
      <p:nvGrpSpPr>
        <p:cNvPr id="1" name=""/>
        <p:cNvGrpSpPr/>
        <p:nvPr/>
      </p:nvGrpSpPr>
      <p:grpSpPr>
        <a:xfrm>
          <a:off x="0" y="0"/>
          <a:ext cx="0" cy="0"/>
          <a:chOff x="0" y="0"/>
          <a:chExt cx="0" cy="0"/>
        </a:xfrm>
      </p:grpSpPr>
      <p:sp>
        <p:nvSpPr>
          <p:cNvPr id="6" name="Rectangle 19"/>
          <p:cNvSpPr>
            <a:spLocks noGrp="1" noChangeArrowheads="1"/>
          </p:cNvSpPr>
          <p:nvPr>
            <p:ph type="subTitle" idx="1" hasCustomPrompt="1"/>
          </p:nvPr>
        </p:nvSpPr>
        <p:spPr>
          <a:xfrm>
            <a:off x="8112224" y="1628800"/>
            <a:ext cx="3408000" cy="4068000"/>
          </a:xfrm>
          <a:prstGeom prst="rect">
            <a:avLst/>
          </a:prstGeom>
        </p:spPr>
        <p:txBody>
          <a:bodyPr tIns="36000" rIns="36000" bIns="36000"/>
          <a:lstStyle>
            <a:lvl1pPr marL="0" marR="0" indent="0" algn="l" defTabSz="914400" rtl="0" eaLnBrk="0" fontAlgn="base" latinLnBrk="0" hangingPunct="0">
              <a:lnSpc>
                <a:spcPct val="100000"/>
              </a:lnSpc>
              <a:spcBef>
                <a:spcPct val="20000"/>
              </a:spcBef>
              <a:spcAft>
                <a:spcPct val="0"/>
              </a:spcAft>
              <a:buClr>
                <a:srgbClr val="004F80"/>
              </a:buClr>
              <a:buSzPct val="80000"/>
              <a:buFont typeface="Wingdings 3" charset="2"/>
              <a:buNone/>
              <a:tabLst/>
              <a:defRPr lang="de-DE" sz="2000" b="0" baseline="0" smtClean="0">
                <a:solidFill>
                  <a:schemeClr val="tx1"/>
                </a:solidFill>
                <a:latin typeface="Arial"/>
                <a:ea typeface="Times"/>
                <a:cs typeface="Arial"/>
              </a:defRPr>
            </a:lvl1pPr>
          </a:lstStyle>
          <a:p>
            <a:r>
              <a:rPr lang="de-DE" dirty="0"/>
              <a:t>Standard-Fließtext: Arial 20 </a:t>
            </a:r>
            <a:r>
              <a:rPr lang="de-DE" dirty="0" err="1"/>
              <a:t>pt</a:t>
            </a:r>
            <a:r>
              <a:rPr lang="de-DE" dirty="0"/>
              <a:t> (wenn nötig: bis min. 16 </a:t>
            </a:r>
            <a:r>
              <a:rPr lang="de-DE" dirty="0" err="1"/>
              <a:t>pt</a:t>
            </a:r>
            <a:r>
              <a:rPr lang="de-DE" dirty="0"/>
              <a:t> verkleinern); Zwischenheadlines und Hervorhebungen fett</a:t>
            </a:r>
          </a:p>
        </p:txBody>
      </p:sp>
      <p:sp>
        <p:nvSpPr>
          <p:cNvPr id="9" name="Bildplatzhalter 8"/>
          <p:cNvSpPr>
            <a:spLocks noGrp="1"/>
          </p:cNvSpPr>
          <p:nvPr>
            <p:ph type="pic" sz="quarter" idx="10"/>
          </p:nvPr>
        </p:nvSpPr>
        <p:spPr>
          <a:xfrm>
            <a:off x="623392" y="1628800"/>
            <a:ext cx="7152000" cy="4068000"/>
          </a:xfrm>
          <a:prstGeom prst="rect">
            <a:avLst/>
          </a:prstGeom>
        </p:spPr>
        <p:txBody>
          <a:bodyPr/>
          <a:lstStyle>
            <a:lvl1pPr>
              <a:defRPr>
                <a:solidFill>
                  <a:schemeClr val="tx1"/>
                </a:solidFill>
                <a:latin typeface="Times"/>
                <a:ea typeface="Times"/>
                <a:cs typeface="Times"/>
              </a:defRPr>
            </a:lvl1pPr>
          </a:lstStyle>
          <a:p>
            <a:endParaRPr lang="de-DE" dirty="0"/>
          </a:p>
        </p:txBody>
      </p:sp>
      <p:pic>
        <p:nvPicPr>
          <p:cNvPr id="2" name="Picture 2">
            <a:extLst>
              <a:ext uri="{FF2B5EF4-FFF2-40B4-BE49-F238E27FC236}">
                <a16:creationId xmlns:a16="http://schemas.microsoft.com/office/drawing/2014/main" id="{DF43A9FC-2712-10BF-25B8-3ACDCD4D77AC}"/>
              </a:ext>
            </a:extLst>
          </p:cNvPr>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3" name="Textfeld 2">
            <a:extLst>
              <a:ext uri="{FF2B5EF4-FFF2-40B4-BE49-F238E27FC236}">
                <a16:creationId xmlns:a16="http://schemas.microsoft.com/office/drawing/2014/main" id="{501C81A7-637F-2229-9711-DCBD832DF747}"/>
              </a:ext>
            </a:extLst>
          </p:cNvPr>
          <p:cNvSpPr txBox="1"/>
          <p:nvPr userDrawn="1"/>
        </p:nvSpPr>
        <p:spPr>
          <a:xfrm>
            <a:off x="10654209" y="6021288"/>
            <a:ext cx="493725" cy="92333"/>
          </a:xfrm>
          <a:prstGeom prst="rect">
            <a:avLst/>
          </a:prstGeom>
        </p:spPr>
        <p:txBody>
          <a:bodyPr wrap="none" lIns="0" tIns="0" rIns="0" bIns="0" rtlCol="0">
            <a:spAutoFit/>
          </a:bodyPr>
          <a:lstStyle/>
          <a:p>
            <a:pPr marL="474663" marR="0" lvl="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5" name="Bild 10">
            <a:extLst>
              <a:ext uri="{FF2B5EF4-FFF2-40B4-BE49-F238E27FC236}">
                <a16:creationId xmlns:a16="http://schemas.microsoft.com/office/drawing/2014/main" id="{428C23C1-1625-2895-5B5D-8E94F655DCB7}"/>
              </a:ext>
            </a:extLst>
          </p:cNvPr>
          <p:cNvPicPr>
            <a:picLocks noChangeAspect="1"/>
          </p:cNvPicPr>
          <p:nvPr userDrawn="1"/>
        </p:nvPicPr>
        <p:blipFill>
          <a:blip r:embed="rId3"/>
          <a:srcRect/>
          <a:stretch/>
        </p:blipFill>
        <p:spPr>
          <a:xfrm>
            <a:off x="2783632" y="5834466"/>
            <a:ext cx="1798361" cy="978910"/>
          </a:xfrm>
          <a:prstGeom prst="rect">
            <a:avLst/>
          </a:prstGeom>
        </p:spPr>
      </p:pic>
      <p:sp>
        <p:nvSpPr>
          <p:cNvPr id="7" name="Rechteck 6">
            <a:extLst>
              <a:ext uri="{FF2B5EF4-FFF2-40B4-BE49-F238E27FC236}">
                <a16:creationId xmlns:a16="http://schemas.microsoft.com/office/drawing/2014/main" id="{6B0D35B9-8DED-3EEB-EAB2-DCF53FB58A8D}"/>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8" name="Rectangle 18">
            <a:extLst>
              <a:ext uri="{FF2B5EF4-FFF2-40B4-BE49-F238E27FC236}">
                <a16:creationId xmlns:a16="http://schemas.microsoft.com/office/drawing/2014/main" id="{F73C5A83-6DD7-1230-A2D4-BC51313C2ABB}"/>
              </a:ext>
            </a:extLst>
          </p:cNvPr>
          <p:cNvSpPr>
            <a:spLocks noGrp="1" noChangeArrowheads="1"/>
          </p:cNvSpPr>
          <p:nvPr>
            <p:ph type="ctrTitle" hasCustomPrompt="1"/>
          </p:nvPr>
        </p:nvSpPr>
        <p:spPr>
          <a:xfrm>
            <a:off x="623392" y="360040"/>
            <a:ext cx="9145016"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12" name="Grafik 11">
            <a:extLst>
              <a:ext uri="{FF2B5EF4-FFF2-40B4-BE49-F238E27FC236}">
                <a16:creationId xmlns:a16="http://schemas.microsoft.com/office/drawing/2014/main" id="{9E5A5E30-974D-6585-63EA-F0C3DCD7D2DA}"/>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10" name="Grafik 9">
            <a:extLst>
              <a:ext uri="{FF2B5EF4-FFF2-40B4-BE49-F238E27FC236}">
                <a16:creationId xmlns:a16="http://schemas.microsoft.com/office/drawing/2014/main" id="{EA38B947-DFEC-1469-9397-EEAB9AF83B03}"/>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ild vollflaechig">
    <p:spTree>
      <p:nvGrpSpPr>
        <p:cNvPr id="1" name=""/>
        <p:cNvGrpSpPr/>
        <p:nvPr/>
      </p:nvGrpSpPr>
      <p:grpSpPr>
        <a:xfrm>
          <a:off x="0" y="0"/>
          <a:ext cx="0" cy="0"/>
          <a:chOff x="0" y="0"/>
          <a:chExt cx="0" cy="0"/>
        </a:xfrm>
      </p:grpSpPr>
      <p:sp>
        <p:nvSpPr>
          <p:cNvPr id="8" name="Bildplatzhalter 7"/>
          <p:cNvSpPr>
            <a:spLocks noGrp="1"/>
          </p:cNvSpPr>
          <p:nvPr>
            <p:ph type="pic" sz="quarter" idx="10"/>
          </p:nvPr>
        </p:nvSpPr>
        <p:spPr>
          <a:xfrm>
            <a:off x="623392" y="1665256"/>
            <a:ext cx="10896000" cy="4068000"/>
          </a:xfrm>
          <a:prstGeom prst="rect">
            <a:avLst/>
          </a:prstGeom>
        </p:spPr>
        <p:txBody>
          <a:bodyPr/>
          <a:lstStyle>
            <a:lvl1pPr>
              <a:defRPr>
                <a:solidFill>
                  <a:schemeClr val="tx1"/>
                </a:solidFill>
                <a:latin typeface="Times"/>
                <a:ea typeface="Times"/>
                <a:cs typeface="Times"/>
              </a:defRPr>
            </a:lvl1pPr>
          </a:lstStyle>
          <a:p>
            <a:endParaRPr lang="de-DE" dirty="0"/>
          </a:p>
        </p:txBody>
      </p:sp>
      <p:pic>
        <p:nvPicPr>
          <p:cNvPr id="2" name="Picture 2">
            <a:extLst>
              <a:ext uri="{FF2B5EF4-FFF2-40B4-BE49-F238E27FC236}">
                <a16:creationId xmlns:a16="http://schemas.microsoft.com/office/drawing/2014/main" id="{990ADAF8-C525-8640-B0F7-1AEE9689BEC8}"/>
              </a:ext>
            </a:extLst>
          </p:cNvPr>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3" name="Textfeld 2">
            <a:extLst>
              <a:ext uri="{FF2B5EF4-FFF2-40B4-BE49-F238E27FC236}">
                <a16:creationId xmlns:a16="http://schemas.microsoft.com/office/drawing/2014/main" id="{EE9E8BD7-E5BB-4E68-8927-FAB6B69B77CC}"/>
              </a:ext>
            </a:extLst>
          </p:cNvPr>
          <p:cNvSpPr txBox="1"/>
          <p:nvPr userDrawn="1"/>
        </p:nvSpPr>
        <p:spPr>
          <a:xfrm>
            <a:off x="10662097" y="6021288"/>
            <a:ext cx="493725" cy="92333"/>
          </a:xfrm>
          <a:prstGeom prst="rect">
            <a:avLst/>
          </a:prstGeom>
        </p:spPr>
        <p:txBody>
          <a:bodyPr wrap="non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5" name="Bild 10">
            <a:extLst>
              <a:ext uri="{FF2B5EF4-FFF2-40B4-BE49-F238E27FC236}">
                <a16:creationId xmlns:a16="http://schemas.microsoft.com/office/drawing/2014/main" id="{410B8BC0-485C-3C7E-D62C-1C416E9BEE3D}"/>
              </a:ext>
            </a:extLst>
          </p:cNvPr>
          <p:cNvPicPr>
            <a:picLocks noChangeAspect="1"/>
          </p:cNvPicPr>
          <p:nvPr userDrawn="1"/>
        </p:nvPicPr>
        <p:blipFill>
          <a:blip r:embed="rId3"/>
          <a:srcRect/>
          <a:stretch/>
        </p:blipFill>
        <p:spPr>
          <a:xfrm>
            <a:off x="2783632" y="5834466"/>
            <a:ext cx="1798361" cy="978910"/>
          </a:xfrm>
          <a:prstGeom prst="rect">
            <a:avLst/>
          </a:prstGeom>
        </p:spPr>
      </p:pic>
      <p:sp>
        <p:nvSpPr>
          <p:cNvPr id="6" name="Rechteck 5">
            <a:extLst>
              <a:ext uri="{FF2B5EF4-FFF2-40B4-BE49-F238E27FC236}">
                <a16:creationId xmlns:a16="http://schemas.microsoft.com/office/drawing/2014/main" id="{BD1D7E60-52A5-4A6E-0914-745975A18C2C}"/>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7" name="Rectangle 18">
            <a:extLst>
              <a:ext uri="{FF2B5EF4-FFF2-40B4-BE49-F238E27FC236}">
                <a16:creationId xmlns:a16="http://schemas.microsoft.com/office/drawing/2014/main" id="{5BC9C035-7F38-0FE4-9C91-5E661B693117}"/>
              </a:ext>
            </a:extLst>
          </p:cNvPr>
          <p:cNvSpPr>
            <a:spLocks noGrp="1" noChangeArrowheads="1"/>
          </p:cNvSpPr>
          <p:nvPr>
            <p:ph type="ctrTitle" hasCustomPrompt="1"/>
          </p:nvPr>
        </p:nvSpPr>
        <p:spPr>
          <a:xfrm>
            <a:off x="623392" y="360040"/>
            <a:ext cx="9073008"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11" name="Grafik 10">
            <a:extLst>
              <a:ext uri="{FF2B5EF4-FFF2-40B4-BE49-F238E27FC236}">
                <a16:creationId xmlns:a16="http://schemas.microsoft.com/office/drawing/2014/main" id="{C43AAF31-441A-31A2-92E3-55E81C867A63}"/>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9" name="Grafik 8">
            <a:extLst>
              <a:ext uri="{FF2B5EF4-FFF2-40B4-BE49-F238E27FC236}">
                <a16:creationId xmlns:a16="http://schemas.microsoft.com/office/drawing/2014/main" id="{0CCD0CAE-07D3-C3F8-14DD-7DD36AC6B508}"/>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agramm vollflaechig">
    <p:spTree>
      <p:nvGrpSpPr>
        <p:cNvPr id="1" name=""/>
        <p:cNvGrpSpPr/>
        <p:nvPr/>
      </p:nvGrpSpPr>
      <p:grpSpPr>
        <a:xfrm>
          <a:off x="0" y="0"/>
          <a:ext cx="0" cy="0"/>
          <a:chOff x="0" y="0"/>
          <a:chExt cx="0" cy="0"/>
        </a:xfrm>
      </p:grpSpPr>
      <p:sp>
        <p:nvSpPr>
          <p:cNvPr id="9" name="Diagrammplatzhalter 8"/>
          <p:cNvSpPr>
            <a:spLocks noGrp="1"/>
          </p:cNvSpPr>
          <p:nvPr>
            <p:ph type="chart" sz="quarter" idx="12"/>
          </p:nvPr>
        </p:nvSpPr>
        <p:spPr>
          <a:xfrm>
            <a:off x="624417" y="1665256"/>
            <a:ext cx="10896000" cy="4068000"/>
          </a:xfrm>
          <a:prstGeom prst="rect">
            <a:avLst/>
          </a:prstGeom>
        </p:spPr>
        <p:txBody>
          <a:bodyPr/>
          <a:lstStyle>
            <a:lvl1pPr>
              <a:defRPr>
                <a:solidFill>
                  <a:schemeClr val="tx1"/>
                </a:solidFill>
                <a:latin typeface="Times"/>
                <a:ea typeface="Times"/>
                <a:cs typeface="Times"/>
              </a:defRPr>
            </a:lvl1pPr>
          </a:lstStyle>
          <a:p>
            <a:endParaRPr lang="de-DE" dirty="0"/>
          </a:p>
        </p:txBody>
      </p:sp>
      <p:pic>
        <p:nvPicPr>
          <p:cNvPr id="2" name="Picture 2">
            <a:extLst>
              <a:ext uri="{FF2B5EF4-FFF2-40B4-BE49-F238E27FC236}">
                <a16:creationId xmlns:a16="http://schemas.microsoft.com/office/drawing/2014/main" id="{5982EB46-AF73-13E8-82A1-FF9AF1954041}"/>
              </a:ext>
            </a:extLst>
          </p:cNvPr>
          <p:cNvPicPr>
            <a:picLocks noChangeAspect="1" noChangeArrowheads="1"/>
          </p:cNvPicPr>
          <p:nvPr userDrawn="1"/>
        </p:nvPicPr>
        <p:blipFill>
          <a:blip r:embed="rId2"/>
          <a:srcRect/>
          <a:stretch/>
        </p:blipFill>
        <p:spPr bwMode="auto">
          <a:xfrm>
            <a:off x="538887" y="5855456"/>
            <a:ext cx="1584252" cy="957920"/>
          </a:xfrm>
          <a:prstGeom prst="rect">
            <a:avLst/>
          </a:prstGeom>
          <a:noFill/>
        </p:spPr>
      </p:pic>
      <p:sp>
        <p:nvSpPr>
          <p:cNvPr id="3" name="Textfeld 2">
            <a:extLst>
              <a:ext uri="{FF2B5EF4-FFF2-40B4-BE49-F238E27FC236}">
                <a16:creationId xmlns:a16="http://schemas.microsoft.com/office/drawing/2014/main" id="{53B6B579-F561-4BD3-4D08-AEF50BB43A26}"/>
              </a:ext>
            </a:extLst>
          </p:cNvPr>
          <p:cNvSpPr txBox="1"/>
          <p:nvPr userDrawn="1"/>
        </p:nvSpPr>
        <p:spPr>
          <a:xfrm>
            <a:off x="10654209" y="6021288"/>
            <a:ext cx="493725" cy="92333"/>
          </a:xfrm>
          <a:prstGeom prst="rect">
            <a:avLst/>
          </a:prstGeom>
        </p:spPr>
        <p:txBody>
          <a:bodyPr wrap="none" lIns="0" tIns="0" rIns="0" bIns="0" rtlCol="0">
            <a:spAutoFit/>
          </a:bodyPr>
          <a:lstStyle/>
          <a:p>
            <a:pPr marL="474663" marR="0" lvl="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5" name="Bild 10">
            <a:extLst>
              <a:ext uri="{FF2B5EF4-FFF2-40B4-BE49-F238E27FC236}">
                <a16:creationId xmlns:a16="http://schemas.microsoft.com/office/drawing/2014/main" id="{23114AB1-BDD9-7111-E594-67ED2E6076E7}"/>
              </a:ext>
            </a:extLst>
          </p:cNvPr>
          <p:cNvPicPr>
            <a:picLocks noChangeAspect="1"/>
          </p:cNvPicPr>
          <p:nvPr userDrawn="1"/>
        </p:nvPicPr>
        <p:blipFill>
          <a:blip r:embed="rId3"/>
          <a:srcRect/>
          <a:stretch/>
        </p:blipFill>
        <p:spPr>
          <a:xfrm>
            <a:off x="2783632" y="5834466"/>
            <a:ext cx="1798361" cy="978910"/>
          </a:xfrm>
          <a:prstGeom prst="rect">
            <a:avLst/>
          </a:prstGeom>
        </p:spPr>
      </p:pic>
      <p:sp>
        <p:nvSpPr>
          <p:cNvPr id="6" name="Rechteck 5">
            <a:extLst>
              <a:ext uri="{FF2B5EF4-FFF2-40B4-BE49-F238E27FC236}">
                <a16:creationId xmlns:a16="http://schemas.microsoft.com/office/drawing/2014/main" id="{D94192A3-A2B9-8E30-58C0-4A6F8D50E621}"/>
              </a:ext>
            </a:extLst>
          </p:cNvPr>
          <p:cNvSpPr/>
          <p:nvPr userDrawn="1"/>
        </p:nvSpPr>
        <p:spPr bwMode="auto">
          <a:xfrm>
            <a:off x="0" y="360040"/>
            <a:ext cx="12192000" cy="980728"/>
          </a:xfrm>
          <a:prstGeom prst="rect">
            <a:avLst/>
          </a:prstGeom>
          <a:solidFill>
            <a:srgbClr val="73AFB7"/>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2400" b="0" i="0" u="none" strike="noStrike" cap="none" normalizeH="0" baseline="0" dirty="0">
              <a:ln>
                <a:noFill/>
              </a:ln>
              <a:solidFill>
                <a:schemeClr val="tx1"/>
              </a:solidFill>
              <a:effectLst/>
              <a:latin typeface="Arial" charset="0"/>
              <a:ea typeface="ＭＳ Ｐゴシック" pitchFamily="52" charset="-128"/>
              <a:cs typeface="ＭＳ Ｐゴシック" pitchFamily="52" charset="-128"/>
            </a:endParaRPr>
          </a:p>
        </p:txBody>
      </p:sp>
      <p:sp>
        <p:nvSpPr>
          <p:cNvPr id="7" name="Rectangle 18">
            <a:extLst>
              <a:ext uri="{FF2B5EF4-FFF2-40B4-BE49-F238E27FC236}">
                <a16:creationId xmlns:a16="http://schemas.microsoft.com/office/drawing/2014/main" id="{2BD22F0F-F124-E12B-BA73-650F214DC60B}"/>
              </a:ext>
            </a:extLst>
          </p:cNvPr>
          <p:cNvSpPr>
            <a:spLocks noGrp="1" noChangeArrowheads="1"/>
          </p:cNvSpPr>
          <p:nvPr>
            <p:ph type="ctrTitle" hasCustomPrompt="1"/>
          </p:nvPr>
        </p:nvSpPr>
        <p:spPr>
          <a:xfrm>
            <a:off x="623392" y="360040"/>
            <a:ext cx="9145016" cy="980728"/>
          </a:xfrm>
          <a:prstGeom prst="rect">
            <a:avLst/>
          </a:prstGeom>
        </p:spPr>
        <p:txBody>
          <a:bodyPr/>
          <a:lstStyle>
            <a:lvl1pPr>
              <a:lnSpc>
                <a:spcPts val="3500"/>
              </a:lnSpc>
              <a:defRPr sz="3000" b="0">
                <a:solidFill>
                  <a:schemeClr val="bg1"/>
                </a:solidFill>
                <a:effectLst>
                  <a:outerShdw blurRad="38100" dist="38100" dir="2700000" algn="tl">
                    <a:srgbClr val="000000">
                      <a:alpha val="43137"/>
                    </a:srgbClr>
                  </a:outerShdw>
                </a:effectLst>
                <a:latin typeface="+mj-lt"/>
                <a:ea typeface="Arial" panose="020B0604020202020204" pitchFamily="34" charset="0"/>
                <a:cs typeface="Arial" panose="020B0604020202020204" pitchFamily="34" charset="0"/>
              </a:defRPr>
            </a:lvl1pPr>
          </a:lstStyle>
          <a:p>
            <a:r>
              <a:rPr lang="de-DE" dirty="0"/>
              <a:t>Headline Arial 30 </a:t>
            </a:r>
            <a:r>
              <a:rPr lang="de-DE" dirty="0" err="1"/>
              <a:t>pt</a:t>
            </a:r>
            <a:r>
              <a:rPr lang="de-DE" dirty="0"/>
              <a:t>;</a:t>
            </a:r>
            <a:br>
              <a:rPr lang="de-DE" dirty="0"/>
            </a:br>
            <a:r>
              <a:rPr lang="de-DE" dirty="0"/>
              <a:t>max. zweizeilig</a:t>
            </a:r>
          </a:p>
        </p:txBody>
      </p:sp>
      <p:pic>
        <p:nvPicPr>
          <p:cNvPr id="8" name="Grafik 7">
            <a:extLst>
              <a:ext uri="{FF2B5EF4-FFF2-40B4-BE49-F238E27FC236}">
                <a16:creationId xmlns:a16="http://schemas.microsoft.com/office/drawing/2014/main" id="{E3B5E94E-BD8F-C32A-C5BF-FE3D97A3DE30}"/>
              </a:ext>
            </a:extLst>
          </p:cNvPr>
          <p:cNvPicPr>
            <a:picLocks noChangeAspect="1"/>
          </p:cNvPicPr>
          <p:nvPr userDrawn="1"/>
        </p:nvPicPr>
        <p:blipFill>
          <a:blip r:embed="rId4"/>
          <a:stretch>
            <a:fillRect/>
          </a:stretch>
        </p:blipFill>
        <p:spPr>
          <a:xfrm>
            <a:off x="9960615" y="454560"/>
            <a:ext cx="2184057" cy="886208"/>
          </a:xfrm>
          <a:prstGeom prst="rect">
            <a:avLst/>
          </a:prstGeom>
        </p:spPr>
      </p:pic>
      <p:pic>
        <p:nvPicPr>
          <p:cNvPr id="10" name="Grafik 9">
            <a:extLst>
              <a:ext uri="{FF2B5EF4-FFF2-40B4-BE49-F238E27FC236}">
                <a16:creationId xmlns:a16="http://schemas.microsoft.com/office/drawing/2014/main" id="{3A712228-807C-6E21-1A0E-7EB33792557C}"/>
              </a:ext>
            </a:extLst>
          </p:cNvPr>
          <p:cNvPicPr>
            <a:picLocks noChangeAspect="1"/>
          </p:cNvPicPr>
          <p:nvPr userDrawn="1"/>
        </p:nvPicPr>
        <p:blipFill>
          <a:blip r:embed="rId5"/>
          <a:stretch>
            <a:fillRect/>
          </a:stretch>
        </p:blipFill>
        <p:spPr>
          <a:xfrm>
            <a:off x="10594943" y="6290345"/>
            <a:ext cx="903429" cy="415230"/>
          </a:xfrm>
          <a:prstGeom prst="rect">
            <a:avLst/>
          </a:prstGeom>
        </p:spPr>
      </p:pic>
    </p:spTree>
    <p:extLst>
      <p:ext uri="{BB962C8B-B14F-4D97-AF65-F5344CB8AC3E}">
        <p14:creationId xmlns:p14="http://schemas.microsoft.com/office/powerpoint/2010/main" val="408567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1_Titel">
    <p:bg>
      <p:bgPr>
        <a:solidFill>
          <a:srgbClr val="76AEB6"/>
        </a:solidFill>
        <a:effectLst/>
      </p:bgPr>
    </p:bg>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EC78E03E-C999-8812-21E1-644FD374C2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5760" y="332656"/>
            <a:ext cx="8208912" cy="5803700"/>
          </a:xfrm>
          <a:prstGeom prst="rect">
            <a:avLst/>
          </a:prstGeom>
        </p:spPr>
      </p:pic>
      <p:sp>
        <p:nvSpPr>
          <p:cNvPr id="5" name="Rectangle 14"/>
          <p:cNvSpPr>
            <a:spLocks noChangeArrowheads="1"/>
          </p:cNvSpPr>
          <p:nvPr userDrawn="1"/>
        </p:nvSpPr>
        <p:spPr bwMode="auto">
          <a:xfrm>
            <a:off x="194733" y="179388"/>
            <a:ext cx="11785600" cy="137740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sz="2400" dirty="0">
              <a:solidFill>
                <a:srgbClr val="004F80"/>
              </a:solidFill>
              <a:latin typeface="Neue Praxis" charset="0"/>
              <a:ea typeface="Times"/>
              <a:cs typeface="Times"/>
            </a:endParaRPr>
          </a:p>
        </p:txBody>
      </p:sp>
      <p:pic>
        <p:nvPicPr>
          <p:cNvPr id="8" name="Picture 2" descr="R:\EIENEFF-EEE\03_Öffentlichkeitsarbeit\03_Kommunikation-Marketing\09_Logos\Mittelstand_Global_Energie\Ausland\Mittelstand_Global_Energiesolutions_Made_In_Germany\RGB\BMWi_Mittelstand_Global_Energiesolutions_RGB_Schutzraum.jpg">
            <a:extLst>
              <a:ext uri="{FF2B5EF4-FFF2-40B4-BE49-F238E27FC236}">
                <a16:creationId xmlns:a16="http://schemas.microsoft.com/office/drawing/2014/main" id="{612C4351-4A5C-4708-9255-88CE863F3D16}"/>
              </a:ext>
            </a:extLst>
          </p:cNvPr>
          <p:cNvPicPr>
            <a:picLocks noChangeAspect="1" noChangeArrowheads="1"/>
          </p:cNvPicPr>
          <p:nvPr userDrawn="1"/>
        </p:nvPicPr>
        <p:blipFill>
          <a:blip r:embed="rId3"/>
          <a:srcRect/>
          <a:stretch>
            <a:fillRect/>
          </a:stretch>
        </p:blipFill>
        <p:spPr bwMode="auto">
          <a:xfrm>
            <a:off x="9663995" y="179388"/>
            <a:ext cx="2184416" cy="1191250"/>
          </a:xfrm>
          <a:prstGeom prst="rect">
            <a:avLst/>
          </a:prstGeom>
          <a:noFill/>
        </p:spPr>
      </p:pic>
      <p:pic>
        <p:nvPicPr>
          <p:cNvPr id="6" name="Grafik 5">
            <a:extLst>
              <a:ext uri="{FF2B5EF4-FFF2-40B4-BE49-F238E27FC236}">
                <a16:creationId xmlns:a16="http://schemas.microsoft.com/office/drawing/2014/main" id="{ECB77B42-A411-400E-BE2F-D5F985976863}"/>
              </a:ext>
            </a:extLst>
          </p:cNvPr>
          <p:cNvPicPr>
            <a:picLocks noChangeAspect="1"/>
          </p:cNvPicPr>
          <p:nvPr userDrawn="1"/>
        </p:nvPicPr>
        <p:blipFill>
          <a:blip r:embed="rId4"/>
          <a:stretch>
            <a:fillRect/>
          </a:stretch>
        </p:blipFill>
        <p:spPr>
          <a:xfrm>
            <a:off x="194733" y="6048893"/>
            <a:ext cx="11785600" cy="628794"/>
          </a:xfrm>
          <a:prstGeom prst="rect">
            <a:avLst/>
          </a:prstGeom>
        </p:spPr>
      </p:pic>
      <p:sp>
        <p:nvSpPr>
          <p:cNvPr id="11" name="Textfeld 10">
            <a:extLst>
              <a:ext uri="{FF2B5EF4-FFF2-40B4-BE49-F238E27FC236}">
                <a16:creationId xmlns:a16="http://schemas.microsoft.com/office/drawing/2014/main" id="{8221D652-2D45-41EA-9989-FB80B4E3E1BD}"/>
              </a:ext>
            </a:extLst>
          </p:cNvPr>
          <p:cNvSpPr txBox="1"/>
          <p:nvPr userDrawn="1"/>
        </p:nvSpPr>
        <p:spPr>
          <a:xfrm>
            <a:off x="10287557" y="6139950"/>
            <a:ext cx="484446" cy="92333"/>
          </a:xfrm>
          <a:prstGeom prst="rect">
            <a:avLst/>
          </a:prstGeom>
        </p:spPr>
        <p:txBody>
          <a:bodyPr wrap="squar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Facilitator</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pic>
        <p:nvPicPr>
          <p:cNvPr id="12" name="Bild 11">
            <a:extLst>
              <a:ext uri="{FF2B5EF4-FFF2-40B4-BE49-F238E27FC236}">
                <a16:creationId xmlns:a16="http://schemas.microsoft.com/office/drawing/2014/main" id="{5D538ED5-CE50-4664-8BAA-43DD608DEFE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685345" y="6198264"/>
            <a:ext cx="1163066" cy="363458"/>
          </a:xfrm>
          <a:prstGeom prst="rect">
            <a:avLst/>
          </a:prstGeom>
        </p:spPr>
      </p:pic>
      <p:pic>
        <p:nvPicPr>
          <p:cNvPr id="9" name="Grafik 8">
            <a:extLst>
              <a:ext uri="{FF2B5EF4-FFF2-40B4-BE49-F238E27FC236}">
                <a16:creationId xmlns:a16="http://schemas.microsoft.com/office/drawing/2014/main" id="{03E1D141-809D-46F4-9653-431C01D6BE9A}"/>
              </a:ext>
            </a:extLst>
          </p:cNvPr>
          <p:cNvPicPr>
            <a:picLocks noChangeAspect="1"/>
          </p:cNvPicPr>
          <p:nvPr userDrawn="1"/>
        </p:nvPicPr>
        <p:blipFill>
          <a:blip r:embed="rId6" cstate="hqprint">
            <a:extLst>
              <a:ext uri="{28A0092B-C50C-407E-A947-70E740481C1C}">
                <a14:useLocalDpi xmlns:a14="http://schemas.microsoft.com/office/drawing/2010/main" val="0"/>
              </a:ext>
            </a:extLst>
          </a:blip>
          <a:stretch>
            <a:fillRect/>
          </a:stretch>
        </p:blipFill>
        <p:spPr>
          <a:xfrm>
            <a:off x="277967" y="235982"/>
            <a:ext cx="2184416" cy="1320810"/>
          </a:xfrm>
          <a:prstGeom prst="rect">
            <a:avLst/>
          </a:prstGeom>
        </p:spPr>
      </p:pic>
    </p:spTree>
    <p:extLst>
      <p:ext uri="{BB962C8B-B14F-4D97-AF65-F5344CB8AC3E}">
        <p14:creationId xmlns:p14="http://schemas.microsoft.com/office/powerpoint/2010/main" val="67231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extfeld 21"/>
          <p:cNvSpPr txBox="1"/>
          <p:nvPr userDrawn="1"/>
        </p:nvSpPr>
        <p:spPr>
          <a:xfrm>
            <a:off x="11064552" y="6216987"/>
            <a:ext cx="493725" cy="92333"/>
          </a:xfrm>
          <a:prstGeom prst="rect">
            <a:avLst/>
          </a:prstGeom>
        </p:spPr>
        <p:txBody>
          <a:bodyPr wrap="none" lIns="0" tIns="0" rIns="0" bIns="0"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600" b="0" i="0" u="none" strike="noStrike" kern="0" cap="none" spc="0" normalizeH="0" baseline="0" noProof="0" dirty="0" err="1">
                <a:ln>
                  <a:noFill/>
                </a:ln>
                <a:solidFill>
                  <a:schemeClr val="tx1"/>
                </a:solidFill>
                <a:effectLst/>
                <a:uLnTx/>
                <a:uFillTx/>
                <a:latin typeface="Times"/>
                <a:ea typeface="Times"/>
                <a:cs typeface="Times"/>
              </a:rPr>
              <a:t>implemented</a:t>
            </a:r>
            <a:r>
              <a:rPr kumimoji="0" lang="de-DE" sz="600" b="0" i="0" u="none" strike="noStrike" kern="0" cap="none" spc="0" normalizeH="0" baseline="0" noProof="0" dirty="0">
                <a:ln>
                  <a:noFill/>
                </a:ln>
                <a:solidFill>
                  <a:schemeClr val="tx1"/>
                </a:solidFill>
                <a:effectLst/>
                <a:uLnTx/>
                <a:uFillTx/>
                <a:latin typeface="Times"/>
                <a:ea typeface="Times"/>
                <a:cs typeface="Times"/>
              </a:rPr>
              <a:t> </a:t>
            </a:r>
            <a:r>
              <a:rPr kumimoji="0" lang="de-DE" sz="600" b="0" i="0" u="none" strike="noStrike" kern="0" cap="none" spc="0" normalizeH="0" baseline="0" noProof="0" dirty="0" err="1">
                <a:ln>
                  <a:noFill/>
                </a:ln>
                <a:solidFill>
                  <a:schemeClr val="tx1"/>
                </a:solidFill>
                <a:effectLst/>
                <a:uLnTx/>
                <a:uFillTx/>
                <a:latin typeface="Times"/>
                <a:ea typeface="Times"/>
                <a:cs typeface="Times"/>
              </a:rPr>
              <a:t>by</a:t>
            </a:r>
            <a:endParaRPr kumimoji="0" lang="de-DE" sz="600" b="0" i="0" u="none" strike="noStrike" kern="0" cap="none" spc="0" normalizeH="0" baseline="0" noProof="0" dirty="0">
              <a:ln>
                <a:noFill/>
              </a:ln>
              <a:solidFill>
                <a:schemeClr val="tx1"/>
              </a:solidFill>
              <a:effectLst/>
              <a:uLnTx/>
              <a:uFillTx/>
              <a:latin typeface="Times"/>
              <a:ea typeface="Times"/>
              <a:cs typeface="Times"/>
            </a:endParaRPr>
          </a:p>
        </p:txBody>
      </p:sp>
      <p:sp>
        <p:nvSpPr>
          <p:cNvPr id="10" name="Textplatzhalter 21">
            <a:extLst>
              <a:ext uri="{FF2B5EF4-FFF2-40B4-BE49-F238E27FC236}">
                <a16:creationId xmlns:a16="http://schemas.microsoft.com/office/drawing/2014/main" id="{CDF3CEEB-0111-714C-997E-EB224D0A4C75}"/>
              </a:ext>
            </a:extLst>
          </p:cNvPr>
          <p:cNvSpPr txBox="1">
            <a:spLocks/>
          </p:cNvSpPr>
          <p:nvPr userDrawn="1"/>
        </p:nvSpPr>
        <p:spPr>
          <a:xfrm>
            <a:off x="1239513" y="2271842"/>
            <a:ext cx="10124016" cy="797119"/>
          </a:xfrm>
          <a:prstGeom prst="rect">
            <a:avLst/>
          </a:prstGeom>
          <a:ln>
            <a:noFill/>
          </a:ln>
        </p:spPr>
        <p:txBody>
          <a:bodyPr/>
          <a:lstStyle>
            <a:lvl1pPr marL="0" indent="0" algn="l" rtl="0" eaLnBrk="0" fontAlgn="base" hangingPunct="0">
              <a:spcBef>
                <a:spcPct val="20000"/>
              </a:spcBef>
              <a:spcAft>
                <a:spcPct val="0"/>
              </a:spcAft>
              <a:buClr>
                <a:srgbClr val="004F80"/>
              </a:buClr>
              <a:buSzPct val="80000"/>
              <a:buFontTx/>
              <a:buNone/>
              <a:defRPr sz="3600" baseline="0">
                <a:solidFill>
                  <a:schemeClr val="bg1"/>
                </a:solidFill>
                <a:latin typeface="Times" pitchFamily="2"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r>
              <a:rPr lang="de-DE" sz="3600" kern="0" dirty="0"/>
              <a:t>Mastertextformat bearbeiten HL 36pt</a:t>
            </a:r>
          </a:p>
        </p:txBody>
      </p:sp>
      <p:sp>
        <p:nvSpPr>
          <p:cNvPr id="11" name="Textplatzhalter 21">
            <a:extLst>
              <a:ext uri="{FF2B5EF4-FFF2-40B4-BE49-F238E27FC236}">
                <a16:creationId xmlns:a16="http://schemas.microsoft.com/office/drawing/2014/main" id="{3FF955A7-3759-C64A-8D1E-5F4D67387AEC}"/>
              </a:ext>
            </a:extLst>
          </p:cNvPr>
          <p:cNvSpPr txBox="1">
            <a:spLocks/>
          </p:cNvSpPr>
          <p:nvPr userDrawn="1"/>
        </p:nvSpPr>
        <p:spPr>
          <a:xfrm>
            <a:off x="1239513" y="3210776"/>
            <a:ext cx="10124016" cy="797119"/>
          </a:xfrm>
          <a:prstGeom prst="rect">
            <a:avLst/>
          </a:prstGeom>
          <a:ln>
            <a:noFill/>
          </a:ln>
        </p:spPr>
        <p:txBody>
          <a:bodyPr/>
          <a:lstStyle>
            <a:lvl1pPr marL="0" indent="0" algn="l" rtl="0" eaLnBrk="0" fontAlgn="base" hangingPunct="0">
              <a:spcBef>
                <a:spcPct val="20000"/>
              </a:spcBef>
              <a:spcAft>
                <a:spcPct val="0"/>
              </a:spcAft>
              <a:buClr>
                <a:srgbClr val="004F80"/>
              </a:buClr>
              <a:buSzPct val="80000"/>
              <a:buFontTx/>
              <a:buNone/>
              <a:defRPr sz="2000" baseline="0">
                <a:solidFill>
                  <a:schemeClr val="bg1"/>
                </a:solidFill>
                <a:latin typeface="Arial" panose="020B0604020202020204" pitchFamily="34"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r>
              <a:rPr lang="de-DE" sz="2000" kern="0" dirty="0"/>
              <a:t>Mastertextformat bearbeiten SL 20pt</a:t>
            </a:r>
          </a:p>
        </p:txBody>
      </p:sp>
      <p:sp>
        <p:nvSpPr>
          <p:cNvPr id="45" name="Rectangle 14"/>
          <p:cNvSpPr>
            <a:spLocks noChangeArrowheads="1"/>
          </p:cNvSpPr>
          <p:nvPr userDrawn="1"/>
        </p:nvSpPr>
        <p:spPr bwMode="auto">
          <a:xfrm>
            <a:off x="-1637" y="0"/>
            <a:ext cx="12193636" cy="6158700"/>
          </a:xfrm>
          <a:prstGeom prst="rect">
            <a:avLst/>
          </a:prstGeom>
          <a:solidFill>
            <a:srgbClr val="73AFB7"/>
          </a:solidFill>
          <a:ln>
            <a:noFill/>
          </a:ln>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sz="2400" dirty="0">
              <a:solidFill>
                <a:srgbClr val="004F80"/>
              </a:solidFill>
              <a:latin typeface="Neue Praxis" charset="0"/>
              <a:ea typeface="Times"/>
              <a:cs typeface="Times"/>
            </a:endParaRPr>
          </a:p>
        </p:txBody>
      </p:sp>
      <p:pic>
        <p:nvPicPr>
          <p:cNvPr id="46" name="Grafik 45">
            <a:extLst>
              <a:ext uri="{FF2B5EF4-FFF2-40B4-BE49-F238E27FC236}">
                <a16:creationId xmlns:a16="http://schemas.microsoft.com/office/drawing/2014/main" id="{874C7A98-8358-4217-A5FF-0B9E65936C95}"/>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3935760" y="332656"/>
            <a:ext cx="8208912" cy="5803700"/>
          </a:xfrm>
          <a:prstGeom prst="rect">
            <a:avLst/>
          </a:prstGeom>
        </p:spPr>
      </p:pic>
      <p:grpSp>
        <p:nvGrpSpPr>
          <p:cNvPr id="47" name="Gruppieren 46">
            <a:extLst>
              <a:ext uri="{FF2B5EF4-FFF2-40B4-BE49-F238E27FC236}">
                <a16:creationId xmlns:a16="http://schemas.microsoft.com/office/drawing/2014/main" id="{3EF2D008-38EC-4C44-A29E-455E55D7DFE0}"/>
              </a:ext>
            </a:extLst>
          </p:cNvPr>
          <p:cNvGrpSpPr/>
          <p:nvPr userDrawn="1"/>
        </p:nvGrpSpPr>
        <p:grpSpPr>
          <a:xfrm>
            <a:off x="222381" y="235502"/>
            <a:ext cx="11745600" cy="1314000"/>
            <a:chOff x="167400" y="179387"/>
            <a:chExt cx="8809200" cy="1314000"/>
          </a:xfrm>
        </p:grpSpPr>
        <p:sp>
          <p:nvSpPr>
            <p:cNvPr id="48" name="Rectangle 14">
              <a:extLst>
                <a:ext uri="{FF2B5EF4-FFF2-40B4-BE49-F238E27FC236}">
                  <a16:creationId xmlns:a16="http://schemas.microsoft.com/office/drawing/2014/main" id="{6F22506F-3AD7-1F4F-8445-B6DCE90AA35D}"/>
                </a:ext>
              </a:extLst>
            </p:cNvPr>
            <p:cNvSpPr>
              <a:spLocks noChangeArrowheads="1"/>
            </p:cNvSpPr>
            <p:nvPr userDrawn="1"/>
          </p:nvSpPr>
          <p:spPr bwMode="auto">
            <a:xfrm>
              <a:off x="167400" y="179387"/>
              <a:ext cx="8809200" cy="131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a:defRPr/>
              </a:pPr>
              <a:endParaRPr lang="de-DE" altLang="de-DE" sz="2400" dirty="0">
                <a:solidFill>
                  <a:srgbClr val="004F80"/>
                </a:solidFill>
                <a:latin typeface="Neue Praxis" charset="0"/>
                <a:ea typeface="Times"/>
                <a:cs typeface="Times"/>
              </a:endParaRPr>
            </a:p>
          </p:txBody>
        </p:sp>
        <p:pic>
          <p:nvPicPr>
            <p:cNvPr id="49" name="Bild 1">
              <a:extLst>
                <a:ext uri="{FF2B5EF4-FFF2-40B4-BE49-F238E27FC236}">
                  <a16:creationId xmlns:a16="http://schemas.microsoft.com/office/drawing/2014/main" id="{F5AC65F6-09CA-F54E-9CF1-AA9C17A571B8}"/>
                </a:ext>
              </a:extLst>
            </p:cNvPr>
            <p:cNvPicPr>
              <a:picLocks noChangeAspect="1"/>
            </p:cNvPicPr>
            <p:nvPr userDrawn="1"/>
          </p:nvPicPr>
          <p:blipFill>
            <a:blip r:embed="rId12"/>
            <a:srcRect/>
            <a:stretch/>
          </p:blipFill>
          <p:spPr>
            <a:xfrm>
              <a:off x="7025837" y="204533"/>
              <a:ext cx="1708520" cy="1240009"/>
            </a:xfrm>
            <a:prstGeom prst="rect">
              <a:avLst/>
            </a:prstGeom>
          </p:spPr>
        </p:pic>
        <p:pic>
          <p:nvPicPr>
            <p:cNvPr id="50" name="Grafik 49">
              <a:extLst>
                <a:ext uri="{FF2B5EF4-FFF2-40B4-BE49-F238E27FC236}">
                  <a16:creationId xmlns:a16="http://schemas.microsoft.com/office/drawing/2014/main" id="{78AEE2D4-FFDD-AA40-B3B8-D9FEF7A6D38C}"/>
                </a:ext>
              </a:extLst>
            </p:cNvPr>
            <p:cNvPicPr>
              <a:picLocks noChangeAspect="1"/>
            </p:cNvPicPr>
            <p:nvPr userDrawn="1"/>
          </p:nvPicPr>
          <p:blipFill>
            <a:blip r:embed="rId13"/>
            <a:srcRect/>
            <a:stretch/>
          </p:blipFill>
          <p:spPr>
            <a:xfrm>
              <a:off x="269087" y="179388"/>
              <a:ext cx="1601363" cy="1291022"/>
            </a:xfrm>
            <a:prstGeom prst="rect">
              <a:avLst/>
            </a:prstGeom>
          </p:spPr>
        </p:pic>
      </p:grpSp>
      <p:sp>
        <p:nvSpPr>
          <p:cNvPr id="4" name="Titelplatzhalter 3">
            <a:extLst>
              <a:ext uri="{FF2B5EF4-FFF2-40B4-BE49-F238E27FC236}">
                <a16:creationId xmlns:a16="http://schemas.microsoft.com/office/drawing/2014/main" id="{1346B603-241C-ED2A-6C6E-87C12870E538}"/>
              </a:ext>
            </a:extLst>
          </p:cNvPr>
          <p:cNvSpPr>
            <a:spLocks noGrp="1"/>
          </p:cNvSpPr>
          <p:nvPr>
            <p:ph type="title"/>
          </p:nvPr>
        </p:nvSpPr>
        <p:spPr>
          <a:xfrm>
            <a:off x="551384" y="1873326"/>
            <a:ext cx="8136904" cy="979610"/>
          </a:xfrm>
          <a:prstGeom prst="rect">
            <a:avLst/>
          </a:prstGeom>
        </p:spPr>
        <p:txBody>
          <a:bodyPr vert="horz" lIns="91440" tIns="45720" rIns="91440" bIns="45720" rtlCol="0" anchor="ctr">
            <a:normAutofit/>
          </a:bodyPr>
          <a:lstStyle/>
          <a:p>
            <a:r>
              <a:rPr lang="en-US" dirty="0"/>
              <a:t>G</a:t>
            </a:r>
            <a:r>
              <a:rPr lang="de-DE" dirty="0" err="1"/>
              <a:t>erman</a:t>
            </a:r>
            <a:r>
              <a:rPr lang="de-DE" dirty="0"/>
              <a:t> Energy Solutions Initiative</a:t>
            </a:r>
          </a:p>
        </p:txBody>
      </p:sp>
      <p:pic>
        <p:nvPicPr>
          <p:cNvPr id="3" name="Grafik 2">
            <a:extLst>
              <a:ext uri="{FF2B5EF4-FFF2-40B4-BE49-F238E27FC236}">
                <a16:creationId xmlns:a16="http://schemas.microsoft.com/office/drawing/2014/main" id="{E4696D92-B781-3B0C-75A6-C379E55F759F}"/>
              </a:ext>
            </a:extLst>
          </p:cNvPr>
          <p:cNvPicPr>
            <a:picLocks noChangeAspect="1"/>
          </p:cNvPicPr>
          <p:nvPr userDrawn="1"/>
        </p:nvPicPr>
        <p:blipFill>
          <a:blip r:embed="rId14"/>
          <a:stretch>
            <a:fillRect/>
          </a:stretch>
        </p:blipFill>
        <p:spPr>
          <a:xfrm>
            <a:off x="11025219" y="6394202"/>
            <a:ext cx="903429" cy="415230"/>
          </a:xfrm>
          <a:prstGeom prst="rect">
            <a:avLst/>
          </a:prstGeom>
        </p:spPr>
      </p:pic>
    </p:spTree>
  </p:cSld>
  <p:clrMap bg1="lt1" tx1="dk1" bg2="lt2" tx2="dk2" accent1="accent1" accent2="accent2" accent3="accent3" accent4="accent4" accent5="accent5" accent6="accent6" hlink="hlink" folHlink="folHlink"/>
  <p:sldLayoutIdLst>
    <p:sldLayoutId id="2147483815" r:id="rId1"/>
    <p:sldLayoutId id="2147483823" r:id="rId2"/>
    <p:sldLayoutId id="2147483825" r:id="rId3"/>
    <p:sldLayoutId id="2147483816" r:id="rId4"/>
    <p:sldLayoutId id="2147483817" r:id="rId5"/>
    <p:sldLayoutId id="2147483819" r:id="rId6"/>
    <p:sldLayoutId id="2147483820" r:id="rId7"/>
    <p:sldLayoutId id="2147483824" r:id="rId8"/>
    <p:sldLayoutId id="2147483826" r:id="rId9"/>
  </p:sldLayoutIdLst>
  <p:hf hdr="0" dt="0"/>
  <p:txStyles>
    <p:titleStyle>
      <a:lvl1pPr algn="l" rtl="0" eaLnBrk="0" fontAlgn="base" hangingPunct="0">
        <a:spcBef>
          <a:spcPct val="0"/>
        </a:spcBef>
        <a:spcAft>
          <a:spcPct val="0"/>
        </a:spcAft>
        <a:defRPr sz="3600">
          <a:solidFill>
            <a:schemeClr val="bg1"/>
          </a:solidFill>
          <a:effectLst>
            <a:outerShdw blurRad="38100" dist="38100" dir="2700000" algn="tl">
              <a:srgbClr val="000000">
                <a:alpha val="43137"/>
              </a:srgbClr>
            </a:outerShdw>
          </a:effectLst>
          <a:latin typeface="BundesSerif Office" pitchFamily="18" charset="0"/>
          <a:ea typeface="+mj-ea"/>
          <a:cs typeface="Times"/>
        </a:defRPr>
      </a:lvl1pPr>
      <a:lvl2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2pPr>
      <a:lvl3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3pPr>
      <a:lvl4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4pPr>
      <a:lvl5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5pPr>
      <a:lvl6pPr marL="4572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6pPr>
      <a:lvl7pPr marL="9144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7pPr>
      <a:lvl8pPr marL="13716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8pPr>
      <a:lvl9pPr marL="18288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9pPr>
    </p:titleStyle>
    <p:body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39.xml"/><Relationship Id="rId13" Type="http://schemas.openxmlformats.org/officeDocument/2006/relationships/tags" Target="../tags/tag44.xml"/><Relationship Id="rId18" Type="http://schemas.openxmlformats.org/officeDocument/2006/relationships/slide" Target="slide5.xml"/><Relationship Id="rId3" Type="http://schemas.openxmlformats.org/officeDocument/2006/relationships/tags" Target="../tags/tag34.xml"/><Relationship Id="rId7" Type="http://schemas.openxmlformats.org/officeDocument/2006/relationships/tags" Target="../tags/tag38.xml"/><Relationship Id="rId12" Type="http://schemas.openxmlformats.org/officeDocument/2006/relationships/tags" Target="../tags/tag43.xml"/><Relationship Id="rId17" Type="http://schemas.openxmlformats.org/officeDocument/2006/relationships/notesSlide" Target="../notesSlides/notesSlide7.xml"/><Relationship Id="rId2" Type="http://schemas.openxmlformats.org/officeDocument/2006/relationships/tags" Target="../tags/tag33.xml"/><Relationship Id="rId16" Type="http://schemas.openxmlformats.org/officeDocument/2006/relationships/slideLayout" Target="../slideLayouts/slideLayout9.xml"/><Relationship Id="rId1" Type="http://schemas.openxmlformats.org/officeDocument/2006/relationships/tags" Target="../tags/tag32.xml"/><Relationship Id="rId6" Type="http://schemas.openxmlformats.org/officeDocument/2006/relationships/tags" Target="../tags/tag37.xml"/><Relationship Id="rId11" Type="http://schemas.openxmlformats.org/officeDocument/2006/relationships/tags" Target="../tags/tag42.xml"/><Relationship Id="rId5" Type="http://schemas.openxmlformats.org/officeDocument/2006/relationships/tags" Target="../tags/tag36.xml"/><Relationship Id="rId15" Type="http://schemas.openxmlformats.org/officeDocument/2006/relationships/tags" Target="../tags/tag46.xml"/><Relationship Id="rId10" Type="http://schemas.openxmlformats.org/officeDocument/2006/relationships/tags" Target="../tags/tag41.xml"/><Relationship Id="rId19" Type="http://schemas.openxmlformats.org/officeDocument/2006/relationships/slide" Target="slide4.xml"/><Relationship Id="rId4" Type="http://schemas.openxmlformats.org/officeDocument/2006/relationships/tags" Target="../tags/tag35.xml"/><Relationship Id="rId9" Type="http://schemas.openxmlformats.org/officeDocument/2006/relationships/tags" Target="../tags/tag40.xml"/><Relationship Id="rId14"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tags" Target="../tags/tag54.xml"/><Relationship Id="rId13" Type="http://schemas.openxmlformats.org/officeDocument/2006/relationships/tags" Target="../tags/tag59.xml"/><Relationship Id="rId18" Type="http://schemas.openxmlformats.org/officeDocument/2006/relationships/slide" Target="slide5.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tags" Target="../tags/tag58.xml"/><Relationship Id="rId17" Type="http://schemas.openxmlformats.org/officeDocument/2006/relationships/notesSlide" Target="../notesSlides/notesSlide12.xml"/><Relationship Id="rId2" Type="http://schemas.openxmlformats.org/officeDocument/2006/relationships/tags" Target="../tags/tag48.xml"/><Relationship Id="rId16"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tags" Target="../tags/tag57.xml"/><Relationship Id="rId5" Type="http://schemas.openxmlformats.org/officeDocument/2006/relationships/tags" Target="../tags/tag51.xml"/><Relationship Id="rId15" Type="http://schemas.openxmlformats.org/officeDocument/2006/relationships/tags" Target="../tags/tag61.xml"/><Relationship Id="rId10" Type="http://schemas.openxmlformats.org/officeDocument/2006/relationships/tags" Target="../tags/tag56.xml"/><Relationship Id="rId19" Type="http://schemas.openxmlformats.org/officeDocument/2006/relationships/slide" Target="slide4.xml"/><Relationship Id="rId4" Type="http://schemas.openxmlformats.org/officeDocument/2006/relationships/tags" Target="../tags/tag50.xml"/><Relationship Id="rId9" Type="http://schemas.openxmlformats.org/officeDocument/2006/relationships/tags" Target="../tags/tag55.xml"/><Relationship Id="rId14" Type="http://schemas.openxmlformats.org/officeDocument/2006/relationships/tags" Target="../tags/tag60.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8" Type="http://schemas.openxmlformats.org/officeDocument/2006/relationships/hyperlink" Target="https://www.bmwi.de/Redaktion/DE/Publikationen/Energie/achter-monitoring-bericht-energie-der-zukunft.pdf?__blob=publicationFile&amp;v=32" TargetMode="External"/><Relationship Id="rId3" Type="http://schemas.openxmlformats.org/officeDocument/2006/relationships/hyperlink" Target="https://unece.org/sites/default/files/2023-12/Pipeline_Cyberattack_case.study_.2023_rev.2_0.pdf" TargetMode="External"/><Relationship Id="rId7" Type="http://schemas.openxmlformats.org/officeDocument/2006/relationships/hyperlink" Target="https://www.bsi.bund.de/DE/Themen/Verbraucherinnen-und-Verbraucher/Informationen-und-Empfehlungen/Internet-der-Dinge-Smart-leben/Smart-Meter-Gateway/Smart-Meter-Gateway-FAQ/smart-meter-gateway-faq_node.html" TargetMode="External"/><Relationship Id="rId2" Type="http://schemas.openxmlformats.org/officeDocument/2006/relationships/hyperlink" Target="https://ec.europa.eu/eurostat/databrowser/view/nrg_ind_ren/default/table?lang=en&amp;category=nrg.nrg_quant.nrg_quanta.nrg_ind_share" TargetMode="External"/><Relationship Id="rId1" Type="http://schemas.openxmlformats.org/officeDocument/2006/relationships/slideLayout" Target="../slideLayouts/slideLayout2.xml"/><Relationship Id="rId6" Type="http://schemas.openxmlformats.org/officeDocument/2006/relationships/hyperlink" Target="https://e2e.ti.com/cfs-file/__key/communityserver-blogs-components-weblogfiles/00-00-00-09-70/2627.Transmission-Process.jpg" TargetMode="External"/><Relationship Id="rId11" Type="http://schemas.openxmlformats.org/officeDocument/2006/relationships/hyperlink" Target="https://www.base.bund.de/DE/themen/kt/ausstieg-atomkraft/ausstieg_node.html" TargetMode="External"/><Relationship Id="rId5" Type="http://schemas.openxmlformats.org/officeDocument/2006/relationships/hyperlink" Target="https://www.enpg.ro/wp-content/uploads/2024/06/EPG_Bolstering-the-electricity-grid_A-priority-to-achieve-ROs-2030-decarbonisation-objectives.pdf" TargetMode="External"/><Relationship Id="rId10" Type="http://schemas.openxmlformats.org/officeDocument/2006/relationships/hyperlink" Target="https://www.eex.com/de/maerkte/strom-terminmarkt/strom-futures" TargetMode="External"/><Relationship Id="rId4" Type="http://schemas.openxmlformats.org/officeDocument/2006/relationships/hyperlink" Target="https://www.energieloesung.de/magazin/was-ist-ein-smart-grid-und-was-bedeutet-er-fur-die-elektromobilitat/" TargetMode="External"/><Relationship Id="rId9" Type="http://schemas.openxmlformats.org/officeDocument/2006/relationships/hyperlink" Target="https://www.bundesregierung.de/breg-de/themen/klimaschutz/kohleausstieg-166449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 Target="slide5.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1.xml"/><Relationship Id="rId2" Type="http://schemas.openxmlformats.org/officeDocument/2006/relationships/tags" Target="../tags/tag3.xml"/><Relationship Id="rId16" Type="http://schemas.openxmlformats.org/officeDocument/2006/relationships/slideLayout" Target="../slideLayouts/slideLayout9.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slide" Target="slide4.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slide" Target="slide5.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notesSlide" Target="../notesSlides/notesSlide3.xml"/><Relationship Id="rId2" Type="http://schemas.openxmlformats.org/officeDocument/2006/relationships/tags" Target="../tags/tag18.xml"/><Relationship Id="rId16"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slide" Target="slide4.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37096C-443B-ACAA-E91B-CC58EE845FCC}"/>
              </a:ext>
            </a:extLst>
          </p:cNvPr>
          <p:cNvSpPr>
            <a:spLocks noGrp="1"/>
          </p:cNvSpPr>
          <p:nvPr>
            <p:ph type="title"/>
          </p:nvPr>
        </p:nvSpPr>
        <p:spPr>
          <a:xfrm>
            <a:off x="263352" y="1912861"/>
            <a:ext cx="8712968" cy="576064"/>
          </a:xfrm>
        </p:spPr>
        <p:txBody>
          <a:bodyPr>
            <a:normAutofit fontScale="90000"/>
          </a:bodyPr>
          <a:lstStyle/>
          <a:p>
            <a:r>
              <a:rPr lang="en-US" dirty="0"/>
              <a:t>Overview on grid infrastructure and energetic smart grids incl. cyber security in the</a:t>
            </a:r>
            <a:br>
              <a:rPr lang="en-US" dirty="0"/>
            </a:br>
            <a:r>
              <a:rPr lang="en-US" dirty="0"/>
              <a:t>German industry</a:t>
            </a:r>
          </a:p>
        </p:txBody>
      </p:sp>
      <p:sp>
        <p:nvSpPr>
          <p:cNvPr id="3" name="Textplatzhalter 2">
            <a:extLst>
              <a:ext uri="{FF2B5EF4-FFF2-40B4-BE49-F238E27FC236}">
                <a16:creationId xmlns:a16="http://schemas.microsoft.com/office/drawing/2014/main" id="{4D5E2926-CCD3-D2A7-4C40-94A4591BC577}"/>
              </a:ext>
            </a:extLst>
          </p:cNvPr>
          <p:cNvSpPr>
            <a:spLocks noGrp="1"/>
          </p:cNvSpPr>
          <p:nvPr>
            <p:ph type="body" sz="quarter" idx="10"/>
          </p:nvPr>
        </p:nvSpPr>
        <p:spPr>
          <a:xfrm>
            <a:off x="263352" y="3434177"/>
            <a:ext cx="6408712" cy="508027"/>
          </a:xfrm>
        </p:spPr>
        <p:txBody>
          <a:bodyPr/>
          <a:lstStyle/>
          <a:p>
            <a:r>
              <a:rPr lang="de-DE" dirty="0"/>
              <a:t>Alexander Mutz</a:t>
            </a:r>
          </a:p>
        </p:txBody>
      </p:sp>
    </p:spTree>
    <p:extLst>
      <p:ext uri="{BB962C8B-B14F-4D97-AF65-F5344CB8AC3E}">
        <p14:creationId xmlns:p14="http://schemas.microsoft.com/office/powerpoint/2010/main" val="337585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B466-700C-1D3D-4142-EB10FC007C8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76A3157-DB57-D1ED-6BE2-B83A3E0C1633}"/>
              </a:ext>
            </a:extLst>
          </p:cNvPr>
          <p:cNvSpPr/>
          <p:nvPr>
            <p:custDataLst>
              <p:tags r:id="rId1"/>
            </p:custDataLst>
          </p:nvPr>
        </p:nvSpPr>
        <p:spPr bwMode="auto">
          <a:xfrm>
            <a:off x="1000557" y="2695467"/>
            <a:ext cx="5557151" cy="377166"/>
          </a:xfrm>
          <a:prstGeom prst="rect">
            <a:avLst/>
          </a:prstGeom>
          <a:solidFill>
            <a:srgbClr val="A8AFAF">
              <a:lumMod val="10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3" name="Rechteck 2">
            <a:hlinkClick r:id="" action="ppaction://noaction"/>
            <a:extLst>
              <a:ext uri="{FF2B5EF4-FFF2-40B4-BE49-F238E27FC236}">
                <a16:creationId xmlns:a16="http://schemas.microsoft.com/office/drawing/2014/main" id="{BE368395-E7CE-54CB-7C69-C08CC15363DD}"/>
              </a:ext>
            </a:extLst>
          </p:cNvPr>
          <p:cNvSpPr/>
          <p:nvPr>
            <p:custDataLst>
              <p:tags r:id="rId2"/>
            </p:custDataLst>
          </p:nvPr>
        </p:nvSpPr>
        <p:spPr bwMode="auto">
          <a:xfrm>
            <a:off x="7586277" y="4006538"/>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6" name="Rechteck 5">
            <a:hlinkClick r:id="" action="ppaction://noaction"/>
            <a:extLst>
              <a:ext uri="{FF2B5EF4-FFF2-40B4-BE49-F238E27FC236}">
                <a16:creationId xmlns:a16="http://schemas.microsoft.com/office/drawing/2014/main" id="{DE7DE789-38BE-9878-BC4B-98CBE8B300A0}"/>
              </a:ext>
            </a:extLst>
          </p:cNvPr>
          <p:cNvSpPr/>
          <p:nvPr>
            <p:custDataLst>
              <p:tags r:id="rId3"/>
            </p:custDataLst>
          </p:nvPr>
        </p:nvSpPr>
        <p:spPr bwMode="auto">
          <a:xfrm>
            <a:off x="7586277" y="3569515"/>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7" name="Rechteck 6">
            <a:hlinkClick r:id="" action="ppaction://noaction"/>
            <a:extLst>
              <a:ext uri="{FF2B5EF4-FFF2-40B4-BE49-F238E27FC236}">
                <a16:creationId xmlns:a16="http://schemas.microsoft.com/office/drawing/2014/main" id="{3705550C-323F-DA38-3DDC-D01D1030196D}"/>
              </a:ext>
            </a:extLst>
          </p:cNvPr>
          <p:cNvSpPr/>
          <p:nvPr>
            <p:custDataLst>
              <p:tags r:id="rId4"/>
            </p:custDataLst>
          </p:nvPr>
        </p:nvSpPr>
        <p:spPr bwMode="auto">
          <a:xfrm>
            <a:off x="1100209" y="3133112"/>
            <a:ext cx="529466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rPr>
              <a:t>Cyber Security</a:t>
            </a:r>
            <a:endParaRPr lang="de-DE" sz="1500" b="1" dirty="0">
              <a:solidFill>
                <a:schemeClr val="bg1"/>
              </a:solidFill>
              <a:latin typeface="+mj-lt"/>
              <a:ea typeface="ＭＳ Ｐゴシック" pitchFamily="52" charset="-128"/>
            </a:endParaRPr>
          </a:p>
        </p:txBody>
      </p:sp>
      <p:sp>
        <p:nvSpPr>
          <p:cNvPr id="9" name="Rechteck 8">
            <a:hlinkClick r:id="" action="ppaction://noaction"/>
            <a:extLst>
              <a:ext uri="{FF2B5EF4-FFF2-40B4-BE49-F238E27FC236}">
                <a16:creationId xmlns:a16="http://schemas.microsoft.com/office/drawing/2014/main" id="{056D7E43-73B7-85D7-1900-F591F13C797D}"/>
              </a:ext>
            </a:extLst>
          </p:cNvPr>
          <p:cNvSpPr/>
          <p:nvPr>
            <p:custDataLst>
              <p:tags r:id="rId5"/>
            </p:custDataLst>
          </p:nvPr>
        </p:nvSpPr>
        <p:spPr bwMode="auto">
          <a:xfrm>
            <a:off x="7586277" y="3132491"/>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1" name="Rechteck 10">
            <a:hlinkClick r:id="" action="ppaction://noaction"/>
            <a:extLst>
              <a:ext uri="{FF2B5EF4-FFF2-40B4-BE49-F238E27FC236}">
                <a16:creationId xmlns:a16="http://schemas.microsoft.com/office/drawing/2014/main" id="{A86269E5-2168-9D4B-99C9-527A9516F1B3}"/>
              </a:ext>
            </a:extLst>
          </p:cNvPr>
          <p:cNvSpPr/>
          <p:nvPr>
            <p:custDataLst>
              <p:tags r:id="rId6"/>
            </p:custDataLst>
          </p:nvPr>
        </p:nvSpPr>
        <p:spPr bwMode="auto">
          <a:xfrm>
            <a:off x="623392" y="3132491"/>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4</a:t>
            </a:r>
          </a:p>
        </p:txBody>
      </p:sp>
      <p:sp>
        <p:nvSpPr>
          <p:cNvPr id="12" name="Rechteck 11">
            <a:hlinkClick r:id="" action="ppaction://noaction"/>
            <a:extLst>
              <a:ext uri="{FF2B5EF4-FFF2-40B4-BE49-F238E27FC236}">
                <a16:creationId xmlns:a16="http://schemas.microsoft.com/office/drawing/2014/main" id="{8C7B8C2F-EFD3-2822-1A10-347BB6BD9A65}"/>
              </a:ext>
            </a:extLst>
          </p:cNvPr>
          <p:cNvSpPr/>
          <p:nvPr>
            <p:custDataLst>
              <p:tags r:id="rId7"/>
            </p:custDataLst>
          </p:nvPr>
        </p:nvSpPr>
        <p:spPr bwMode="auto">
          <a:xfrm>
            <a:off x="7586277" y="2695467"/>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3" name="Rechteck 12">
            <a:hlinkClick r:id="" action="ppaction://noaction"/>
            <a:extLst>
              <a:ext uri="{FF2B5EF4-FFF2-40B4-BE49-F238E27FC236}">
                <a16:creationId xmlns:a16="http://schemas.microsoft.com/office/drawing/2014/main" id="{7F843269-89C2-B8F1-E476-5738B8E62343}"/>
              </a:ext>
            </a:extLst>
          </p:cNvPr>
          <p:cNvSpPr/>
          <p:nvPr>
            <p:custDataLst>
              <p:tags r:id="rId8"/>
            </p:custDataLst>
          </p:nvPr>
        </p:nvSpPr>
        <p:spPr bwMode="auto">
          <a:xfrm>
            <a:off x="1100209" y="2695467"/>
            <a:ext cx="503558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cs typeface="ＭＳ Ｐゴシック" pitchFamily="52" charset="-128"/>
              </a:rPr>
              <a:t>Smart Grids in the future grid</a:t>
            </a:r>
          </a:p>
        </p:txBody>
      </p:sp>
      <p:sp>
        <p:nvSpPr>
          <p:cNvPr id="14" name="Rechteck 13">
            <a:hlinkClick r:id="" action="ppaction://noaction"/>
            <a:extLst>
              <a:ext uri="{FF2B5EF4-FFF2-40B4-BE49-F238E27FC236}">
                <a16:creationId xmlns:a16="http://schemas.microsoft.com/office/drawing/2014/main" id="{EA4D157F-8732-2C05-24B2-9239D573390A}"/>
              </a:ext>
            </a:extLst>
          </p:cNvPr>
          <p:cNvSpPr/>
          <p:nvPr>
            <p:custDataLst>
              <p:tags r:id="rId9"/>
            </p:custDataLst>
          </p:nvPr>
        </p:nvSpPr>
        <p:spPr bwMode="auto">
          <a:xfrm>
            <a:off x="623392" y="2695467"/>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3</a:t>
            </a:r>
          </a:p>
        </p:txBody>
      </p:sp>
      <p:sp>
        <p:nvSpPr>
          <p:cNvPr id="15" name="Rechteck 14">
            <a:hlinkClick r:id="rId18" action="ppaction://hlinksldjump"/>
            <a:extLst>
              <a:ext uri="{FF2B5EF4-FFF2-40B4-BE49-F238E27FC236}">
                <a16:creationId xmlns:a16="http://schemas.microsoft.com/office/drawing/2014/main" id="{FEFCA103-E6A9-DD8B-2C5E-15811E9F4CD9}"/>
              </a:ext>
            </a:extLst>
          </p:cNvPr>
          <p:cNvSpPr/>
          <p:nvPr>
            <p:custDataLst>
              <p:tags r:id="rId10"/>
            </p:custDataLst>
          </p:nvPr>
        </p:nvSpPr>
        <p:spPr bwMode="auto">
          <a:xfrm>
            <a:off x="7586277" y="2258442"/>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6" name="Rechteck 15">
            <a:hlinkClick r:id="rId18" action="ppaction://hlinksldjump"/>
            <a:extLst>
              <a:ext uri="{FF2B5EF4-FFF2-40B4-BE49-F238E27FC236}">
                <a16:creationId xmlns:a16="http://schemas.microsoft.com/office/drawing/2014/main" id="{C49F5F5B-AF67-1A23-08EC-46445CD8128C}"/>
              </a:ext>
            </a:extLst>
          </p:cNvPr>
          <p:cNvSpPr/>
          <p:nvPr>
            <p:custDataLst>
              <p:tags r:id="rId11"/>
            </p:custDataLst>
          </p:nvPr>
        </p:nvSpPr>
        <p:spPr bwMode="auto">
          <a:xfrm>
            <a:off x="1060417" y="2258442"/>
            <a:ext cx="5120928"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eaLnBrk="0" fontAlgn="base" hangingPunct="0"/>
            <a:r>
              <a:rPr lang="en-US" sz="1500" b="1" dirty="0">
                <a:solidFill>
                  <a:schemeClr val="bg1"/>
                </a:solidFill>
                <a:latin typeface="+mj-lt"/>
                <a:ea typeface="ＭＳ Ｐゴシック" pitchFamily="52" charset="-128"/>
                <a:cs typeface="ＭＳ Ｐゴシック" pitchFamily="52" charset="-128"/>
              </a:rPr>
              <a:t>The electrical grid in the face of challenges</a:t>
            </a:r>
            <a:endParaRPr lang="de-DE" sz="1500" b="1" dirty="0">
              <a:solidFill>
                <a:schemeClr val="bg1"/>
              </a:solidFill>
              <a:latin typeface="+mj-lt"/>
              <a:ea typeface="ＭＳ Ｐゴシック" pitchFamily="52" charset="-128"/>
              <a:cs typeface="ＭＳ Ｐゴシック" pitchFamily="52" charset="-128"/>
            </a:endParaRPr>
          </a:p>
        </p:txBody>
      </p:sp>
      <p:sp>
        <p:nvSpPr>
          <p:cNvPr id="17" name="Rechteck 16">
            <a:hlinkClick r:id="rId18" action="ppaction://hlinksldjump"/>
            <a:extLst>
              <a:ext uri="{FF2B5EF4-FFF2-40B4-BE49-F238E27FC236}">
                <a16:creationId xmlns:a16="http://schemas.microsoft.com/office/drawing/2014/main" id="{06788425-8406-854C-B456-3A4400AD356A}"/>
              </a:ext>
            </a:extLst>
          </p:cNvPr>
          <p:cNvSpPr/>
          <p:nvPr>
            <p:custDataLst>
              <p:tags r:id="rId12"/>
            </p:custDataLst>
          </p:nvPr>
        </p:nvSpPr>
        <p:spPr bwMode="auto">
          <a:xfrm>
            <a:off x="623392" y="2258442"/>
            <a:ext cx="377165" cy="377166"/>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2</a:t>
            </a:r>
          </a:p>
        </p:txBody>
      </p:sp>
      <p:sp>
        <p:nvSpPr>
          <p:cNvPr id="18" name="Rechteck 17">
            <a:hlinkClick r:id="rId19" action="ppaction://hlinksldjump"/>
            <a:extLst>
              <a:ext uri="{FF2B5EF4-FFF2-40B4-BE49-F238E27FC236}">
                <a16:creationId xmlns:a16="http://schemas.microsoft.com/office/drawing/2014/main" id="{AFD58023-1DE6-D9C9-A597-1ADAE661D6F6}"/>
              </a:ext>
            </a:extLst>
          </p:cNvPr>
          <p:cNvSpPr/>
          <p:nvPr>
            <p:custDataLst>
              <p:tags r:id="rId13"/>
            </p:custDataLst>
          </p:nvPr>
        </p:nvSpPr>
        <p:spPr bwMode="auto">
          <a:xfrm>
            <a:off x="7586277" y="1821419"/>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9" name="Rechteck 18">
            <a:hlinkClick r:id="rId19" action="ppaction://hlinksldjump"/>
            <a:extLst>
              <a:ext uri="{FF2B5EF4-FFF2-40B4-BE49-F238E27FC236}">
                <a16:creationId xmlns:a16="http://schemas.microsoft.com/office/drawing/2014/main" id="{42B81522-D75A-DAE3-DBF8-5F93DBEF725F}"/>
              </a:ext>
            </a:extLst>
          </p:cNvPr>
          <p:cNvSpPr/>
          <p:nvPr>
            <p:custDataLst>
              <p:tags r:id="rId14"/>
            </p:custDataLst>
          </p:nvPr>
        </p:nvSpPr>
        <p:spPr bwMode="auto">
          <a:xfrm>
            <a:off x="1060416" y="1821419"/>
            <a:ext cx="537425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defTabSz="914400" rtl="0" eaLnBrk="0" fontAlgn="base" latinLnBrk="0" hangingPunct="0">
              <a:buClrTx/>
              <a:buSzTx/>
              <a:tabLst/>
            </a:pP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EEP – A </a:t>
            </a:r>
            <a:r>
              <a:rPr lang="en-US" sz="1500" b="1" dirty="0">
                <a:solidFill>
                  <a:schemeClr val="bg1"/>
                </a:solidFill>
                <a:latin typeface="+mj-lt"/>
                <a:ea typeface="ＭＳ Ｐゴシック" pitchFamily="52" charset="-128"/>
                <a:cs typeface="ＭＳ Ｐゴシック" pitchFamily="52" charset="-128"/>
              </a:rPr>
              <a:t>R</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esearch </a:t>
            </a:r>
            <a:r>
              <a:rPr lang="en-US" sz="1500" b="1" dirty="0">
                <a:solidFill>
                  <a:schemeClr val="bg1"/>
                </a:solidFill>
                <a:latin typeface="+mj-lt"/>
                <a:ea typeface="ＭＳ Ｐゴシック" pitchFamily="52" charset="-128"/>
                <a:cs typeface="ＭＳ Ｐゴシック" pitchFamily="52" charset="-128"/>
              </a:rPr>
              <a:t>H</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ub for Industrial Energy </a:t>
            </a:r>
            <a:r>
              <a:rPr lang="en-US" sz="1500" b="1" dirty="0">
                <a:solidFill>
                  <a:schemeClr val="bg1"/>
                </a:solidFill>
                <a:latin typeface="+mj-lt"/>
                <a:ea typeface="ＭＳ Ｐゴシック" pitchFamily="52" charset="-128"/>
                <a:cs typeface="ＭＳ Ｐゴシック" pitchFamily="52" charset="-128"/>
              </a:rPr>
              <a:t>E</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fficiency</a:t>
            </a:r>
            <a:endParaRPr kumimoji="0" lang="de-DE" sz="1500" b="1"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20" name="Rechteck 19">
            <a:hlinkClick r:id="rId19" action="ppaction://hlinksldjump"/>
            <a:extLst>
              <a:ext uri="{FF2B5EF4-FFF2-40B4-BE49-F238E27FC236}">
                <a16:creationId xmlns:a16="http://schemas.microsoft.com/office/drawing/2014/main" id="{FB99B4B2-4687-1B17-7ECC-FEDF126CDFF2}"/>
              </a:ext>
            </a:extLst>
          </p:cNvPr>
          <p:cNvSpPr/>
          <p:nvPr>
            <p:custDataLst>
              <p:tags r:id="rId15"/>
            </p:custDataLst>
          </p:nvPr>
        </p:nvSpPr>
        <p:spPr bwMode="auto">
          <a:xfrm>
            <a:off x="623392" y="1821419"/>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1</a:t>
            </a:r>
          </a:p>
        </p:txBody>
      </p:sp>
    </p:spTree>
    <p:extLst>
      <p:ext uri="{BB962C8B-B14F-4D97-AF65-F5344CB8AC3E}">
        <p14:creationId xmlns:p14="http://schemas.microsoft.com/office/powerpoint/2010/main" val="3502887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04" y="2020300"/>
            <a:ext cx="5511168" cy="2865807"/>
          </a:xfrm>
          <a:prstGeom prst="rect">
            <a:avLst/>
          </a:prstGeom>
        </p:spPr>
      </p:pic>
      <p:sp>
        <p:nvSpPr>
          <p:cNvPr id="7" name="Titel 43"/>
          <p:cNvSpPr>
            <a:spLocks noGrp="1"/>
          </p:cNvSpPr>
          <p:nvPr>
            <p:ph type="ctrTitle"/>
          </p:nvPr>
        </p:nvSpPr>
        <p:spPr/>
        <p:txBody>
          <a:bodyPr>
            <a:normAutofit/>
          </a:bodyPr>
          <a:lstStyle/>
          <a:p>
            <a:r>
              <a:rPr lang="en-US" sz="3300" dirty="0"/>
              <a:t>Smart Grids in the future grid</a:t>
            </a:r>
            <a:br>
              <a:rPr lang="en-US" dirty="0">
                <a:solidFill>
                  <a:srgbClr val="19707F"/>
                </a:solidFill>
                <a:latin typeface="Times" panose="02020603050405020304" pitchFamily="18" charset="0"/>
                <a:cs typeface="Times" panose="02020603050405020304" pitchFamily="18" charset="0"/>
              </a:rPr>
            </a:br>
            <a:r>
              <a:rPr lang="en-US" sz="2700" dirty="0">
                <a:solidFill>
                  <a:schemeClr val="tx1"/>
                </a:solidFill>
                <a:cs typeface="Times" panose="02020603050405020304" pitchFamily="18" charset="0"/>
              </a:rPr>
              <a:t>What is a Smart Grid?</a:t>
            </a:r>
            <a:r>
              <a:rPr lang="en-US" sz="2700" dirty="0">
                <a:solidFill>
                  <a:srgbClr val="19707F"/>
                </a:solidFill>
                <a:cs typeface="Times" panose="02020603050405020304" pitchFamily="18" charset="0"/>
              </a:rPr>
              <a:t> </a:t>
            </a:r>
          </a:p>
        </p:txBody>
      </p:sp>
      <p:sp>
        <p:nvSpPr>
          <p:cNvPr id="3" name="Untertitel 2"/>
          <p:cNvSpPr>
            <a:spLocks noGrp="1"/>
          </p:cNvSpPr>
          <p:nvPr>
            <p:ph type="body" sz="quarter" idx="11"/>
          </p:nvPr>
        </p:nvSpPr>
        <p:spPr>
          <a:xfrm>
            <a:off x="6700947" y="1628800"/>
            <a:ext cx="4819470" cy="4103688"/>
          </a:xfrm>
          <a:prstGeom prst="rect">
            <a:avLst/>
          </a:prstGeom>
        </p:spPr>
        <p:txBody>
          <a:bodyPr/>
          <a:lstStyle/>
          <a:p>
            <a:pPr lvl="0" eaLnBrk="1" hangingPunct="1">
              <a:spcBef>
                <a:spcPct val="0"/>
              </a:spcBef>
              <a:buClrTx/>
              <a:buSzTx/>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concept of a smart grid</a:t>
            </a:r>
            <a:r>
              <a:rPr lang="en-US" sz="1800" dirty="0">
                <a:latin typeface="Arial" panose="020B0604020202020204" pitchFamily="34" charset="0"/>
                <a:cs typeface="Arial" panose="020B0604020202020204" pitchFamily="34" charset="0"/>
              </a:rPr>
              <a:t> involves:</a:t>
            </a:r>
          </a:p>
          <a:p>
            <a:pPr lvl="0" eaLnBrk="1" hangingPunct="1">
              <a:spcBef>
                <a:spcPct val="0"/>
              </a:spcBef>
              <a:buClrTx/>
              <a:buSzTx/>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en-US" sz="1600" dirty="0">
                <a:latin typeface="Arial" panose="020B0604020202020204" pitchFamily="34" charset="0"/>
                <a:cs typeface="Arial" panose="020B0604020202020204" pitchFamily="34" charset="0"/>
              </a:rPr>
              <a:t>Various </a:t>
            </a:r>
            <a:r>
              <a:rPr lang="en-US" sz="1600" b="1" dirty="0">
                <a:latin typeface="Arial" panose="020B0604020202020204" pitchFamily="34" charset="0"/>
                <a:cs typeface="Arial" panose="020B0604020202020204" pitchFamily="34" charset="0"/>
              </a:rPr>
              <a:t>decentral units</a:t>
            </a:r>
            <a:r>
              <a:rPr lang="en-US" sz="1600" dirty="0">
                <a:latin typeface="Arial" panose="020B0604020202020204" pitchFamily="34" charset="0"/>
                <a:cs typeface="Arial" panose="020B0604020202020204" pitchFamily="34" charset="0"/>
              </a:rPr>
              <a:t> of energy generation, consumption and storage </a:t>
            </a:r>
          </a:p>
          <a:p>
            <a:pPr marL="285750" lvl="0" indent="-285750" eaLnBrk="1" hangingPunct="1">
              <a:spcBef>
                <a:spcPct val="0"/>
              </a:spcBef>
              <a:buClrTx/>
              <a:buSzTx/>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en-US" sz="1600" b="1" dirty="0">
                <a:latin typeface="Arial" panose="020B0604020202020204" pitchFamily="34" charset="0"/>
                <a:cs typeface="Arial" panose="020B0604020202020204" pitchFamily="34" charset="0"/>
              </a:rPr>
              <a:t>Multidirectional power flows</a:t>
            </a:r>
            <a:r>
              <a:rPr lang="en-US" sz="1600" dirty="0">
                <a:latin typeface="Arial" panose="020B0604020202020204" pitchFamily="34" charset="0"/>
                <a:cs typeface="Arial" panose="020B0604020202020204" pitchFamily="34" charset="0"/>
              </a:rPr>
              <a:t> between the components of the grid</a:t>
            </a:r>
          </a:p>
          <a:p>
            <a:pPr lvl="0" eaLnBrk="1" hangingPunct="1">
              <a:spcBef>
                <a:spcPct val="0"/>
              </a:spcBef>
              <a:buClrTx/>
              <a:buSzTx/>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en-US" sz="1600" b="1" dirty="0">
                <a:latin typeface="Arial" panose="020B0604020202020204" pitchFamily="34" charset="0"/>
                <a:cs typeface="Arial" panose="020B0604020202020204" pitchFamily="34" charset="0"/>
              </a:rPr>
              <a:t>Energy management</a:t>
            </a:r>
            <a:r>
              <a:rPr lang="en-US" sz="1600" dirty="0">
                <a:latin typeface="Arial" panose="020B0604020202020204" pitchFamily="34" charset="0"/>
                <a:cs typeface="Arial" panose="020B0604020202020204" pitchFamily="34" charset="0"/>
              </a:rPr>
              <a:t> with controllable decentralized energy units</a:t>
            </a:r>
          </a:p>
          <a:p>
            <a:pPr marL="285750" lvl="0" indent="-285750" eaLnBrk="1" hangingPunct="1">
              <a:spcBef>
                <a:spcPct val="0"/>
              </a:spcBef>
              <a:buClrTx/>
              <a:buSzTx/>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en-US" sz="1600" dirty="0">
                <a:latin typeface="Arial" panose="020B0604020202020204" pitchFamily="34" charset="0"/>
                <a:cs typeface="Arial" panose="020B0604020202020204" pitchFamily="34" charset="0"/>
              </a:rPr>
              <a:t>High grade of </a:t>
            </a:r>
            <a:r>
              <a:rPr lang="en-US" sz="1600" b="1" dirty="0">
                <a:latin typeface="Arial" panose="020B0604020202020204" pitchFamily="34" charset="0"/>
                <a:cs typeface="Arial" panose="020B0604020202020204" pitchFamily="34" charset="0"/>
              </a:rPr>
              <a:t>active information exchange</a:t>
            </a:r>
            <a:r>
              <a:rPr lang="en-US" sz="1600" dirty="0">
                <a:latin typeface="Arial" panose="020B0604020202020204" pitchFamily="34" charset="0"/>
                <a:cs typeface="Arial" panose="020B0604020202020204" pitchFamily="34" charset="0"/>
              </a:rPr>
              <a:t> between the components of the grid</a:t>
            </a:r>
          </a:p>
          <a:p>
            <a:pPr marL="285750" lvl="0" indent="-285750" eaLnBrk="1" hangingPunct="1">
              <a:spcBef>
                <a:spcPct val="0"/>
              </a:spcBef>
              <a:buClrTx/>
              <a:buSzTx/>
              <a:buFont typeface="Wingdings" panose="05000000000000000000" pitchFamily="2" charset="2"/>
              <a:buChar char="§"/>
            </a:pPr>
            <a:endParaRPr lang="de-DE" sz="1600" dirty="0">
              <a:latin typeface="Arial" panose="020B0604020202020204" pitchFamily="34" charset="0"/>
              <a:cs typeface="Arial" panose="020B0604020202020204" pitchFamily="34" charset="0"/>
            </a:endParaRPr>
          </a:p>
          <a:p>
            <a:pPr marL="285750" indent="-285750" eaLnBrk="1" hangingPunct="1">
              <a:spcBef>
                <a:spcPct val="0"/>
              </a:spcBef>
              <a:buClrTx/>
              <a:buSzTx/>
              <a:buFont typeface="Wingdings" panose="05000000000000000000" pitchFamily="2" charset="2"/>
              <a:buChar char="§"/>
            </a:pPr>
            <a:r>
              <a:rPr lang="en-US" sz="1600" dirty="0">
                <a:latin typeface="Arial" panose="020B0604020202020204" pitchFamily="34" charset="0"/>
                <a:cs typeface="Arial" panose="020B0604020202020204" pitchFamily="34" charset="0"/>
              </a:rPr>
              <a:t>All grid participants must provide</a:t>
            </a:r>
            <a:r>
              <a:rPr lang="en-US" sz="1600" b="1" dirty="0">
                <a:latin typeface="Arial" panose="020B0604020202020204" pitchFamily="34" charset="0"/>
                <a:cs typeface="Arial" panose="020B0604020202020204" pitchFamily="34" charset="0"/>
              </a:rPr>
              <a:t> ancillary services to the grid</a:t>
            </a:r>
          </a:p>
        </p:txBody>
      </p:sp>
      <p:sp>
        <p:nvSpPr>
          <p:cNvPr id="11" name="Textplatzhalter 3"/>
          <p:cNvSpPr txBox="1">
            <a:spLocks/>
          </p:cNvSpPr>
          <p:nvPr/>
        </p:nvSpPr>
        <p:spPr bwMode="auto">
          <a:xfrm>
            <a:off x="623392" y="5617482"/>
            <a:ext cx="10703194" cy="217261"/>
          </a:xfrm>
          <a:prstGeom prst="rect">
            <a:avLst/>
          </a:prstGeom>
        </p:spPr>
        <p:txBody>
          <a:bodyPr vert="horz" lIns="0" tIns="45720" rIns="0" bIns="45720" rtlCol="0" anchor="ctr">
            <a:noAutofit/>
          </a:bodyPr>
          <a:lstStyle>
            <a:lvl1pPr marL="0" indent="0" algn="l" defTabSz="914525">
              <a:lnSpc>
                <a:spcPct val="90000"/>
              </a:lnSpc>
              <a:spcBef>
                <a:spcPts val="1000"/>
              </a:spcBef>
              <a:buClr>
                <a:srgbClr val="E38D02"/>
              </a:buClr>
              <a:buFont typeface="Wingdings"/>
              <a:buNone/>
              <a:defRPr sz="800">
                <a:solidFill>
                  <a:schemeClr val="tx1"/>
                </a:solidFill>
                <a:latin typeface="Frutiger LT Com 55 Roman"/>
                <a:ea typeface="+mn-ea"/>
                <a:cs typeface="+mn-cs"/>
              </a:defRPr>
            </a:lvl1pPr>
            <a:lvl2pPr marL="685893" indent="-228631" algn="l" defTabSz="914525">
              <a:lnSpc>
                <a:spcPct val="90000"/>
              </a:lnSpc>
              <a:spcBef>
                <a:spcPts val="500"/>
              </a:spcBef>
              <a:buClr>
                <a:schemeClr val="bg2">
                  <a:lumMod val="75000"/>
                </a:schemeClr>
              </a:buClr>
              <a:buFont typeface="Wingdings"/>
              <a:buChar char="§"/>
              <a:defRPr sz="2400">
                <a:solidFill>
                  <a:schemeClr val="tx1"/>
                </a:solidFill>
                <a:latin typeface="Frutiger LT Com 55 Roman"/>
                <a:ea typeface="+mn-ea"/>
                <a:cs typeface="+mn-cs"/>
              </a:defRPr>
            </a:lvl2pPr>
            <a:lvl3pPr marL="1143157" indent="-228631" algn="l" defTabSz="914525">
              <a:lnSpc>
                <a:spcPct val="90000"/>
              </a:lnSpc>
              <a:spcBef>
                <a:spcPts val="500"/>
              </a:spcBef>
              <a:buClr>
                <a:schemeClr val="accent2">
                  <a:lumMod val="40000"/>
                  <a:lumOff val="60000"/>
                </a:schemeClr>
              </a:buClr>
              <a:buFont typeface="Wingdings"/>
              <a:buChar char="§"/>
              <a:defRPr sz="2000">
                <a:solidFill>
                  <a:schemeClr val="tx1"/>
                </a:solidFill>
                <a:latin typeface="Frutiger LT Com 55 Roman"/>
                <a:ea typeface="+mn-ea"/>
                <a:cs typeface="+mn-cs"/>
              </a:defRPr>
            </a:lvl3pPr>
            <a:lvl4pPr marL="1600419"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4pPr>
            <a:lvl5pPr marL="2057682"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5pPr>
            <a:lvl6pPr marL="2514944" indent="-228631" algn="l" defTabSz="914525">
              <a:lnSpc>
                <a:spcPct val="90000"/>
              </a:lnSpc>
              <a:spcBef>
                <a:spcPts val="500"/>
              </a:spcBef>
              <a:buFont typeface="Arial"/>
              <a:buChar char="•"/>
              <a:defRPr sz="1800">
                <a:solidFill>
                  <a:schemeClr val="tx1"/>
                </a:solidFill>
                <a:latin typeface="+mn-lt"/>
                <a:ea typeface="+mn-ea"/>
                <a:cs typeface="+mn-cs"/>
              </a:defRPr>
            </a:lvl6pPr>
            <a:lvl7pPr marL="2972206" indent="-228631" algn="l" defTabSz="914525">
              <a:lnSpc>
                <a:spcPct val="90000"/>
              </a:lnSpc>
              <a:spcBef>
                <a:spcPts val="500"/>
              </a:spcBef>
              <a:buFont typeface="Arial"/>
              <a:buChar char="•"/>
              <a:defRPr sz="1800">
                <a:solidFill>
                  <a:schemeClr val="tx1"/>
                </a:solidFill>
                <a:latin typeface="+mn-lt"/>
                <a:ea typeface="+mn-ea"/>
                <a:cs typeface="+mn-cs"/>
              </a:defRPr>
            </a:lvl7pPr>
            <a:lvl8pPr marL="3429470" indent="-228631" algn="l" defTabSz="914525">
              <a:lnSpc>
                <a:spcPct val="90000"/>
              </a:lnSpc>
              <a:spcBef>
                <a:spcPts val="500"/>
              </a:spcBef>
              <a:buFont typeface="Arial"/>
              <a:buChar char="•"/>
              <a:defRPr sz="1800">
                <a:solidFill>
                  <a:schemeClr val="tx1"/>
                </a:solidFill>
                <a:latin typeface="+mn-lt"/>
                <a:ea typeface="+mn-ea"/>
                <a:cs typeface="+mn-cs"/>
              </a:defRPr>
            </a:lvl8pPr>
            <a:lvl9pPr marL="3886731" indent="-228631" algn="l" defTabSz="914525">
              <a:lnSpc>
                <a:spcPct val="90000"/>
              </a:lnSpc>
              <a:spcBef>
                <a:spcPts val="500"/>
              </a:spcBef>
              <a:buFont typeface="Arial"/>
              <a:buChar char="•"/>
              <a:defRPr sz="1800">
                <a:solidFill>
                  <a:schemeClr val="tx1"/>
                </a:solidFill>
                <a:latin typeface="+mn-lt"/>
                <a:ea typeface="+mn-ea"/>
                <a:cs typeface="+mn-cs"/>
              </a:defRPr>
            </a:lvl9pPr>
          </a:lstStyle>
          <a:p>
            <a:pPr lvl="0">
              <a:defRPr/>
            </a:pPr>
            <a:r>
              <a:rPr lang="de-DE" i="1" kern="0" dirty="0">
                <a:solidFill>
                  <a:schemeClr val="accent1"/>
                </a:solidFill>
                <a:cs typeface="Arial"/>
              </a:rPr>
              <a:t>Source: </a:t>
            </a:r>
            <a:r>
              <a:rPr lang="de-DE" i="1" kern="0" dirty="0" err="1">
                <a:solidFill>
                  <a:schemeClr val="accent1"/>
                </a:solidFill>
                <a:cs typeface="Arial"/>
              </a:rPr>
              <a:t>energieloesung</a:t>
            </a:r>
            <a:endParaRPr lang="de-DE" i="1" kern="0" dirty="0">
              <a:solidFill>
                <a:schemeClr val="accent1"/>
              </a:solidFill>
              <a:cs typeface="Arial"/>
            </a:endParaRPr>
          </a:p>
        </p:txBody>
      </p:sp>
    </p:spTree>
    <p:extLst>
      <p:ext uri="{BB962C8B-B14F-4D97-AF65-F5344CB8AC3E}">
        <p14:creationId xmlns:p14="http://schemas.microsoft.com/office/powerpoint/2010/main" val="1480423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3"/>
          <p:cNvSpPr>
            <a:spLocks noGrp="1"/>
          </p:cNvSpPr>
          <p:nvPr>
            <p:ph type="ctrTitle"/>
          </p:nvPr>
        </p:nvSpPr>
        <p:spPr/>
        <p:txBody>
          <a:bodyPr>
            <a:normAutofit/>
          </a:bodyPr>
          <a:lstStyle/>
          <a:p>
            <a:r>
              <a:rPr lang="en-US" sz="3300" dirty="0"/>
              <a:t>Smart Grids in the future grid</a:t>
            </a:r>
            <a:br>
              <a:rPr lang="en-US" dirty="0">
                <a:solidFill>
                  <a:srgbClr val="19707F"/>
                </a:solidFill>
                <a:latin typeface="Times" panose="02020603050405020304" pitchFamily="18" charset="0"/>
                <a:cs typeface="Times" panose="02020603050405020304" pitchFamily="18" charset="0"/>
              </a:rPr>
            </a:br>
            <a:r>
              <a:rPr lang="en-US" sz="2700" dirty="0">
                <a:solidFill>
                  <a:schemeClr val="tx1"/>
                </a:solidFill>
                <a:cs typeface="Times" panose="02020603050405020304" pitchFamily="18" charset="0"/>
              </a:rPr>
              <a:t>What is a Smart Grid?</a:t>
            </a:r>
            <a:r>
              <a:rPr lang="en-US" sz="2700" dirty="0">
                <a:solidFill>
                  <a:srgbClr val="19707F"/>
                </a:solidFill>
                <a:cs typeface="Times" panose="02020603050405020304" pitchFamily="18" charset="0"/>
              </a:rPr>
              <a:t> </a:t>
            </a:r>
          </a:p>
        </p:txBody>
      </p:sp>
      <p:sp>
        <p:nvSpPr>
          <p:cNvPr id="3" name="Untertitel 2"/>
          <p:cNvSpPr>
            <a:spLocks noGrp="1"/>
          </p:cNvSpPr>
          <p:nvPr>
            <p:ph type="body" sz="quarter" idx="11"/>
          </p:nvPr>
        </p:nvSpPr>
        <p:spPr>
          <a:xfrm>
            <a:off x="6700947" y="1628800"/>
            <a:ext cx="4819470" cy="4103688"/>
          </a:xfrm>
          <a:prstGeom prst="rect">
            <a:avLst/>
          </a:prstGeom>
        </p:spPr>
        <p:txBody>
          <a:bodyPr/>
          <a:lstStyle/>
          <a:p>
            <a:pPr lvl="0" eaLnBrk="1" hangingPunct="1">
              <a:spcBef>
                <a:spcPct val="0"/>
              </a:spcBef>
              <a:buClrTx/>
              <a:buSzTx/>
            </a:pPr>
            <a:r>
              <a:rPr lang="en-US" sz="1800" dirty="0">
                <a:latin typeface="Arial" panose="020B0604020202020204" pitchFamily="34" charset="0"/>
                <a:cs typeface="Arial" panose="020B0604020202020204" pitchFamily="34" charset="0"/>
              </a:rPr>
              <a:t>The </a:t>
            </a:r>
            <a:r>
              <a:rPr lang="en-US" sz="1800" b="1" dirty="0">
                <a:latin typeface="Arial" panose="020B0604020202020204" pitchFamily="34" charset="0"/>
                <a:cs typeface="Arial" panose="020B0604020202020204" pitchFamily="34" charset="0"/>
              </a:rPr>
              <a:t>objective of the Smart Grid</a:t>
            </a:r>
            <a:r>
              <a:rPr lang="en-US" sz="1800" dirty="0">
                <a:latin typeface="Arial" panose="020B0604020202020204" pitchFamily="34" charset="0"/>
                <a:cs typeface="Arial" panose="020B0604020202020204" pitchFamily="34" charset="0"/>
              </a:rPr>
              <a:t> is:</a:t>
            </a:r>
          </a:p>
          <a:p>
            <a:pPr lvl="0" eaLnBrk="1" hangingPunct="1">
              <a:spcBef>
                <a:spcPct val="0"/>
              </a:spcBef>
              <a:buClrTx/>
              <a:buSzTx/>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en-US" sz="1600" b="1" dirty="0">
                <a:latin typeface="Arial" panose="020B0604020202020204" pitchFamily="34" charset="0"/>
                <a:cs typeface="Arial" panose="020B0604020202020204" pitchFamily="34" charset="0"/>
              </a:rPr>
              <a:t>To coordinate</a:t>
            </a:r>
            <a:r>
              <a:rPr lang="en-US" sz="1600" dirty="0">
                <a:latin typeface="Arial" panose="020B0604020202020204" pitchFamily="34" charset="0"/>
                <a:cs typeface="Arial" panose="020B0604020202020204" pitchFamily="34" charset="0"/>
              </a:rPr>
              <a:t> the needs and capabilities of all generators, grid operators, end-users and electricity market stakeholders</a:t>
            </a:r>
          </a:p>
          <a:p>
            <a:pPr lvl="0" eaLnBrk="1" hangingPunct="1">
              <a:spcBef>
                <a:spcPct val="0"/>
              </a:spcBef>
              <a:buClrTx/>
              <a:buSzTx/>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en-US" sz="1600" b="1" dirty="0">
                <a:latin typeface="Arial" panose="020B0604020202020204" pitchFamily="34" charset="0"/>
                <a:cs typeface="Arial" panose="020B0604020202020204" pitchFamily="34" charset="0"/>
              </a:rPr>
              <a:t>To minimize</a:t>
            </a:r>
            <a:r>
              <a:rPr lang="en-US" sz="1600" dirty="0">
                <a:latin typeface="Arial" panose="020B0604020202020204" pitchFamily="34" charset="0"/>
                <a:cs typeface="Arial" panose="020B0604020202020204" pitchFamily="34" charset="0"/>
              </a:rPr>
              <a:t> costs and environmental impacts</a:t>
            </a:r>
          </a:p>
          <a:p>
            <a:pPr marL="285750" lvl="0" indent="-285750" eaLnBrk="1" hangingPunct="1">
              <a:spcBef>
                <a:spcPct val="0"/>
              </a:spcBef>
              <a:buClrTx/>
              <a:buSzTx/>
              <a:buFont typeface="Wingdings" panose="05000000000000000000" pitchFamily="2" charset="2"/>
              <a:buChar char="§"/>
            </a:pPr>
            <a:endParaRPr lang="en-US" sz="1600" dirty="0">
              <a:latin typeface="Arial" panose="020B0604020202020204" pitchFamily="34" charset="0"/>
              <a:cs typeface="Arial" panose="020B0604020202020204" pitchFamily="34" charset="0"/>
            </a:endParaRPr>
          </a:p>
          <a:p>
            <a:pPr marL="285750" lvl="0" indent="-285750" eaLnBrk="1" hangingPunct="1">
              <a:spcBef>
                <a:spcPct val="0"/>
              </a:spcBef>
              <a:buClrTx/>
              <a:buSzTx/>
              <a:buFont typeface="Wingdings" panose="05000000000000000000" pitchFamily="2" charset="2"/>
              <a:buChar char="§"/>
            </a:pPr>
            <a:r>
              <a:rPr lang="de-DE" sz="1600" b="1" dirty="0">
                <a:latin typeface="Arial" panose="020B0604020202020204" pitchFamily="34" charset="0"/>
                <a:cs typeface="Arial" panose="020B0604020202020204" pitchFamily="34" charset="0"/>
              </a:rPr>
              <a:t>To </a:t>
            </a:r>
            <a:r>
              <a:rPr lang="en-US" sz="1600" b="1" dirty="0">
                <a:latin typeface="Arial" panose="020B0604020202020204" pitchFamily="34" charset="0"/>
                <a:cs typeface="Arial" panose="020B0604020202020204" pitchFamily="34" charset="0"/>
              </a:rPr>
              <a:t>maximize</a:t>
            </a:r>
            <a:r>
              <a:rPr lang="en-US" sz="1600" dirty="0">
                <a:latin typeface="Arial" panose="020B0604020202020204" pitchFamily="34" charset="0"/>
                <a:cs typeface="Arial" panose="020B0604020202020204" pitchFamily="34" charset="0"/>
              </a:rPr>
              <a:t> system reliability, resilience and stability</a:t>
            </a:r>
          </a:p>
        </p:txBody>
      </p:sp>
      <p:grpSp>
        <p:nvGrpSpPr>
          <p:cNvPr id="46" name="Gruppieren 45"/>
          <p:cNvGrpSpPr/>
          <p:nvPr/>
        </p:nvGrpSpPr>
        <p:grpSpPr>
          <a:xfrm>
            <a:off x="690084" y="1763959"/>
            <a:ext cx="5723808" cy="3833369"/>
            <a:chOff x="265163" y="1800758"/>
            <a:chExt cx="6525906" cy="4001014"/>
          </a:xfrm>
        </p:grpSpPr>
        <p:grpSp>
          <p:nvGrpSpPr>
            <p:cNvPr id="47" name="Gruppieren 46"/>
            <p:cNvGrpSpPr/>
            <p:nvPr/>
          </p:nvGrpSpPr>
          <p:grpSpPr>
            <a:xfrm>
              <a:off x="265163" y="1800758"/>
              <a:ext cx="6525906" cy="3420094"/>
              <a:chOff x="265163" y="1800758"/>
              <a:chExt cx="6525906" cy="3420094"/>
            </a:xfrm>
          </p:grpSpPr>
          <p:sp>
            <p:nvSpPr>
              <p:cNvPr id="53" name="Diagonal liegende Ecken des Rechtecks abrunden 52"/>
              <p:cNvSpPr/>
              <p:nvPr/>
            </p:nvSpPr>
            <p:spPr bwMode="auto">
              <a:xfrm>
                <a:off x="2569527" y="1800758"/>
                <a:ext cx="1980000"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Generation</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54" name="Diagonal liegende Ecken des Rechtecks abrunden 53"/>
              <p:cNvSpPr/>
              <p:nvPr/>
            </p:nvSpPr>
            <p:spPr bwMode="auto">
              <a:xfrm>
                <a:off x="2520666" y="4671442"/>
                <a:ext cx="1980000"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de-DE" sz="2000" dirty="0">
                    <a:solidFill>
                      <a:schemeClr val="bg1"/>
                    </a:solidFill>
                    <a:latin typeface="+mj-lt"/>
                    <a:ea typeface="ＭＳ Ｐゴシック" pitchFamily="52" charset="-128"/>
                    <a:cs typeface="ＭＳ Ｐゴシック" pitchFamily="52" charset="-128"/>
                  </a:rPr>
                  <a:t>Storage</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55" name="Diagonal liegende Ecken des Rechtecks abrunden 54"/>
              <p:cNvSpPr/>
              <p:nvPr/>
            </p:nvSpPr>
            <p:spPr bwMode="auto">
              <a:xfrm>
                <a:off x="265163" y="3236100"/>
                <a:ext cx="1980000"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Distribution</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56" name="Diagonal liegende Ecken des Rechtecks abrunden 55"/>
              <p:cNvSpPr/>
              <p:nvPr/>
            </p:nvSpPr>
            <p:spPr bwMode="auto">
              <a:xfrm>
                <a:off x="4811069" y="3236100"/>
                <a:ext cx="1980000"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latin typeface="+mj-lt"/>
                    <a:ea typeface="ＭＳ Ｐゴシック" pitchFamily="52" charset="-128"/>
                    <a:cs typeface="ＭＳ Ｐゴシック" pitchFamily="52" charset="-128"/>
                  </a:rPr>
                  <a:t>Demand</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57" name="Pfeil nach oben und unten 56"/>
              <p:cNvSpPr/>
              <p:nvPr/>
            </p:nvSpPr>
            <p:spPr bwMode="auto">
              <a:xfrm rot="2446456">
                <a:off x="1937895" y="2150674"/>
                <a:ext cx="309600" cy="1119600"/>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sp>
            <p:nvSpPr>
              <p:cNvPr id="58" name="Pfeil nach oben und unten 57"/>
              <p:cNvSpPr/>
              <p:nvPr/>
            </p:nvSpPr>
            <p:spPr bwMode="auto">
              <a:xfrm rot="2446456">
                <a:off x="4828688" y="3751936"/>
                <a:ext cx="309600" cy="1119600"/>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sp>
            <p:nvSpPr>
              <p:cNvPr id="59" name="Pfeil nach oben und unten 58"/>
              <p:cNvSpPr/>
              <p:nvPr/>
            </p:nvSpPr>
            <p:spPr bwMode="auto">
              <a:xfrm rot="19153544" flipH="1">
                <a:off x="1887245" y="3751936"/>
                <a:ext cx="309600" cy="1119600"/>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sp>
            <p:nvSpPr>
              <p:cNvPr id="60" name="Pfeil nach oben und unten 59"/>
              <p:cNvSpPr/>
              <p:nvPr/>
            </p:nvSpPr>
            <p:spPr bwMode="auto">
              <a:xfrm rot="19153544" flipH="1">
                <a:off x="4877550" y="2150674"/>
                <a:ext cx="309600" cy="1119600"/>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sp>
            <p:nvSpPr>
              <p:cNvPr id="61" name="Pfeil nach oben und unten 60"/>
              <p:cNvSpPr/>
              <p:nvPr/>
            </p:nvSpPr>
            <p:spPr bwMode="auto">
              <a:xfrm rot="5400000">
                <a:off x="3374297" y="2610805"/>
                <a:ext cx="309600" cy="1800000"/>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sp>
            <p:nvSpPr>
              <p:cNvPr id="62" name="Pfeil nach oben und unten 61"/>
              <p:cNvSpPr/>
              <p:nvPr/>
            </p:nvSpPr>
            <p:spPr bwMode="auto">
              <a:xfrm>
                <a:off x="3370702" y="2610805"/>
                <a:ext cx="309600" cy="1800000"/>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sp>
            <p:nvSpPr>
              <p:cNvPr id="63" name="Pfeil nach oben und unten 62"/>
              <p:cNvSpPr/>
              <p:nvPr/>
            </p:nvSpPr>
            <p:spPr bwMode="auto">
              <a:xfrm rot="19140000">
                <a:off x="4960423" y="2150671"/>
                <a:ext cx="144000" cy="1119600"/>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sp>
            <p:nvSpPr>
              <p:cNvPr id="64" name="Pfeil nach oben und unten 63"/>
              <p:cNvSpPr/>
              <p:nvPr/>
            </p:nvSpPr>
            <p:spPr bwMode="auto">
              <a:xfrm rot="-2460000">
                <a:off x="1970046" y="3751936"/>
                <a:ext cx="144000" cy="1119600"/>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sp>
            <p:nvSpPr>
              <p:cNvPr id="65" name="Pfeil nach oben und unten 64"/>
              <p:cNvSpPr/>
              <p:nvPr/>
            </p:nvSpPr>
            <p:spPr bwMode="auto">
              <a:xfrm rot="2460000" flipV="1">
                <a:off x="4912235" y="3751936"/>
                <a:ext cx="144000" cy="1119600"/>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sp>
            <p:nvSpPr>
              <p:cNvPr id="66" name="Pfeil nach oben und unten 65"/>
              <p:cNvSpPr/>
              <p:nvPr/>
            </p:nvSpPr>
            <p:spPr bwMode="auto">
              <a:xfrm rot="2460000" flipH="1">
                <a:off x="2022160" y="2150672"/>
                <a:ext cx="144000" cy="1119600"/>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sp>
            <p:nvSpPr>
              <p:cNvPr id="67" name="Pfeil nach oben und unten 66"/>
              <p:cNvSpPr/>
              <p:nvPr/>
            </p:nvSpPr>
            <p:spPr bwMode="auto">
              <a:xfrm>
                <a:off x="3453503" y="2610805"/>
                <a:ext cx="144000" cy="1800000"/>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sp>
            <p:nvSpPr>
              <p:cNvPr id="68" name="Pfeil nach oben und unten 67"/>
              <p:cNvSpPr/>
              <p:nvPr/>
            </p:nvSpPr>
            <p:spPr bwMode="auto">
              <a:xfrm rot="5400000">
                <a:off x="3457097" y="2610805"/>
                <a:ext cx="144000" cy="1800000"/>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grpSp>
        <p:grpSp>
          <p:nvGrpSpPr>
            <p:cNvPr id="48" name="Gruppieren 47"/>
            <p:cNvGrpSpPr/>
            <p:nvPr/>
          </p:nvGrpSpPr>
          <p:grpSpPr>
            <a:xfrm>
              <a:off x="2082350" y="5463218"/>
              <a:ext cx="2891533" cy="338554"/>
              <a:chOff x="1999647" y="5463218"/>
              <a:chExt cx="2891533" cy="338554"/>
            </a:xfrm>
          </p:grpSpPr>
          <p:grpSp>
            <p:nvGrpSpPr>
              <p:cNvPr id="49" name="Gruppieren 48"/>
              <p:cNvGrpSpPr/>
              <p:nvPr/>
            </p:nvGrpSpPr>
            <p:grpSpPr>
              <a:xfrm>
                <a:off x="1999647" y="5463218"/>
                <a:ext cx="2891533" cy="338554"/>
                <a:chOff x="1999647" y="5463218"/>
                <a:chExt cx="2891533" cy="338554"/>
              </a:xfrm>
            </p:grpSpPr>
            <p:sp>
              <p:nvSpPr>
                <p:cNvPr id="51" name="Textfeld 50"/>
                <p:cNvSpPr txBox="1"/>
                <p:nvPr/>
              </p:nvSpPr>
              <p:spPr>
                <a:xfrm>
                  <a:off x="2778101" y="5463218"/>
                  <a:ext cx="2113079"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Energy</a:t>
                  </a:r>
                  <a:r>
                    <a:rPr kumimoji="0" lang="de-DE" sz="1600" b="0" i="0" u="none" strike="noStrike" kern="0" cap="none" spc="0" normalizeH="0" baseline="0" noProof="0" dirty="0">
                      <a:ln>
                        <a:noFill/>
                      </a:ln>
                      <a:solidFill>
                        <a:schemeClr val="tx1"/>
                      </a:solidFill>
                      <a:effectLst/>
                      <a:uLnTx/>
                      <a:uFillTx/>
                      <a:latin typeface="BundesSans Office"/>
                      <a:ea typeface="+mn-ea"/>
                      <a:cs typeface="+mn-cs"/>
                    </a:rPr>
                    <a:t> &amp; Information</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sp>
              <p:nvSpPr>
                <p:cNvPr id="52" name="Pfeil nach oben und unten 51"/>
                <p:cNvSpPr/>
                <p:nvPr/>
              </p:nvSpPr>
              <p:spPr bwMode="auto">
                <a:xfrm rot="5400000">
                  <a:off x="2234074" y="5243268"/>
                  <a:ext cx="309600" cy="778454"/>
                </a:xfrm>
                <a:prstGeom prst="upDownArrow">
                  <a:avLst/>
                </a:prstGeom>
                <a:solidFill>
                  <a:schemeClr val="accent2"/>
                </a:solidFill>
                <a:ln>
                  <a:solidFill>
                    <a:srgbClr val="386691"/>
                  </a:solid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Arial" charset="0"/>
                    <a:ea typeface="ＭＳ Ｐゴシック" pitchFamily="52" charset="-128"/>
                    <a:cs typeface="ＭＳ Ｐゴシック" pitchFamily="52" charset="-128"/>
                  </a:endParaRPr>
                </a:p>
              </p:txBody>
            </p:sp>
          </p:grpSp>
          <p:sp>
            <p:nvSpPr>
              <p:cNvPr id="50" name="Pfeil nach oben und unten 49"/>
              <p:cNvSpPr/>
              <p:nvPr/>
            </p:nvSpPr>
            <p:spPr bwMode="auto">
              <a:xfrm rot="5400000">
                <a:off x="2316874" y="5243268"/>
                <a:ext cx="144000" cy="778454"/>
              </a:xfrm>
              <a:prstGeom prst="up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chemeClr val="tx1"/>
                  </a:solidFill>
                  <a:latin typeface="Arial" charset="0"/>
                  <a:ea typeface="ＭＳ Ｐゴシック" pitchFamily="52" charset="-128"/>
                  <a:cs typeface="ＭＳ Ｐゴシック" pitchFamily="52" charset="-128"/>
                </a:endParaRPr>
              </a:p>
            </p:txBody>
          </p:sp>
        </p:grpSp>
      </p:grpSp>
      <p:sp>
        <p:nvSpPr>
          <p:cNvPr id="30" name="Rechteck 29"/>
          <p:cNvSpPr/>
          <p:nvPr/>
        </p:nvSpPr>
        <p:spPr bwMode="auto">
          <a:xfrm>
            <a:off x="6759851" y="4585233"/>
            <a:ext cx="4564097" cy="701597"/>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eaLnBrk="0" fontAlgn="base" hangingPunct="0">
              <a:spcBef>
                <a:spcPct val="0"/>
              </a:spcBef>
              <a:spcAft>
                <a:spcPct val="0"/>
              </a:spcAft>
            </a:pPr>
            <a:r>
              <a:rPr lang="en-US" sz="1600" b="1" dirty="0">
                <a:solidFill>
                  <a:schemeClr val="bg1"/>
                </a:solidFill>
                <a:latin typeface="Arial" panose="020B0604020202020204" pitchFamily="34" charset="0"/>
                <a:ea typeface="ＭＳ Ｐゴシック" pitchFamily="52" charset="-128"/>
                <a:cs typeface="Arial" panose="020B0604020202020204" pitchFamily="34" charset="0"/>
              </a:rPr>
              <a:t>A Smart Grid operates all parts of the system </a:t>
            </a:r>
            <a:br>
              <a:rPr lang="en-US" sz="1600" b="1" dirty="0">
                <a:solidFill>
                  <a:schemeClr val="bg1"/>
                </a:solidFill>
                <a:latin typeface="Arial" panose="020B0604020202020204" pitchFamily="34" charset="0"/>
                <a:ea typeface="ＭＳ Ｐゴシック" pitchFamily="52" charset="-128"/>
                <a:cs typeface="Arial" panose="020B0604020202020204" pitchFamily="34" charset="0"/>
              </a:rPr>
            </a:br>
            <a:r>
              <a:rPr lang="en-US" sz="1600" b="1" dirty="0">
                <a:solidFill>
                  <a:schemeClr val="bg1"/>
                </a:solidFill>
                <a:latin typeface="Arial" panose="020B0604020202020204" pitchFamily="34" charset="0"/>
                <a:ea typeface="ＭＳ Ｐゴシック" pitchFamily="52" charset="-128"/>
                <a:cs typeface="Arial" panose="020B0604020202020204" pitchFamily="34" charset="0"/>
              </a:rPr>
              <a:t>as efficiently as possible</a:t>
            </a:r>
          </a:p>
        </p:txBody>
      </p:sp>
    </p:spTree>
    <p:extLst>
      <p:ext uri="{BB962C8B-B14F-4D97-AF65-F5344CB8AC3E}">
        <p14:creationId xmlns:p14="http://schemas.microsoft.com/office/powerpoint/2010/main" val="8979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 3">
            <a:extLst>
              <a:ext uri="{FF2B5EF4-FFF2-40B4-BE49-F238E27FC236}">
                <a16:creationId xmlns:a16="http://schemas.microsoft.com/office/drawing/2014/main" id="{BE9355C2-9FFF-112A-87F3-142CB5C93C3E}"/>
              </a:ext>
            </a:extLst>
          </p:cNvPr>
          <p:cNvGraphicFramePr/>
          <p:nvPr>
            <p:extLst>
              <p:ext uri="{D42A27DB-BD31-4B8C-83A1-F6EECF244321}">
                <p14:modId xmlns:p14="http://schemas.microsoft.com/office/powerpoint/2010/main" val="3303450870"/>
              </p:ext>
            </p:extLst>
          </p:nvPr>
        </p:nvGraphicFramePr>
        <p:xfrm>
          <a:off x="624417" y="1412776"/>
          <a:ext cx="7127767" cy="4103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Untertitel 4">
            <a:extLst>
              <a:ext uri="{FF2B5EF4-FFF2-40B4-BE49-F238E27FC236}">
                <a16:creationId xmlns:a16="http://schemas.microsoft.com/office/drawing/2014/main" id="{96BA65D7-FBB1-914F-7F3C-B8273BFFB01E}"/>
              </a:ext>
            </a:extLst>
          </p:cNvPr>
          <p:cNvSpPr>
            <a:spLocks noGrp="1"/>
          </p:cNvSpPr>
          <p:nvPr>
            <p:ph type="subTitle" idx="1"/>
          </p:nvPr>
        </p:nvSpPr>
        <p:spPr>
          <a:xfrm>
            <a:off x="7752184" y="1628800"/>
            <a:ext cx="3768040" cy="4392488"/>
          </a:xfrm>
        </p:spPr>
        <p:txBody>
          <a:bodyPr/>
          <a:lstStyle/>
          <a:p>
            <a:pPr marL="342900" indent="-342900">
              <a:buFont typeface="Arial" panose="020B0604020202020204" pitchFamily="34" charset="0"/>
              <a:buChar char="•"/>
            </a:pPr>
            <a:r>
              <a:rPr lang="de-DE" dirty="0"/>
              <a:t>IoT Systems </a:t>
            </a:r>
            <a:r>
              <a:rPr lang="de-DE" dirty="0" err="1"/>
              <a:t>can</a:t>
            </a:r>
            <a:r>
              <a:rPr lang="de-DE" dirty="0"/>
              <a:t> </a:t>
            </a:r>
            <a:r>
              <a:rPr lang="de-DE" b="1" dirty="0" err="1"/>
              <a:t>offer</a:t>
            </a:r>
            <a:r>
              <a:rPr lang="de-DE" b="1" dirty="0"/>
              <a:t> </a:t>
            </a:r>
            <a:r>
              <a:rPr lang="de-DE" b="1" dirty="0" err="1"/>
              <a:t>the</a:t>
            </a:r>
            <a:r>
              <a:rPr lang="de-DE" b="1" dirty="0"/>
              <a:t> </a:t>
            </a:r>
            <a:r>
              <a:rPr lang="de-DE" b="1" dirty="0" err="1"/>
              <a:t>necessary</a:t>
            </a:r>
            <a:r>
              <a:rPr lang="de-DE" b="1" dirty="0"/>
              <a:t> </a:t>
            </a:r>
            <a:r>
              <a:rPr lang="de-DE" b="1" dirty="0" err="1"/>
              <a:t>data</a:t>
            </a:r>
            <a:r>
              <a:rPr lang="de-DE" b="1" dirty="0"/>
              <a:t> </a:t>
            </a:r>
            <a:r>
              <a:rPr lang="de-DE" dirty="0"/>
              <a:t>to </a:t>
            </a:r>
            <a:r>
              <a:rPr lang="de-DE" dirty="0" err="1"/>
              <a:t>take</a:t>
            </a:r>
            <a:r>
              <a:rPr lang="de-DE" dirty="0"/>
              <a:t> </a:t>
            </a:r>
            <a:r>
              <a:rPr lang="de-DE" dirty="0" err="1"/>
              <a:t>actions</a:t>
            </a:r>
            <a:br>
              <a:rPr lang="de-DE" dirty="0"/>
            </a:br>
            <a:endParaRPr lang="de-DE" dirty="0"/>
          </a:p>
          <a:p>
            <a:pPr marL="342900" indent="-342900">
              <a:buFont typeface="Arial" panose="020B0604020202020204" pitchFamily="34" charset="0"/>
              <a:buChar char="•"/>
            </a:pPr>
            <a:r>
              <a:rPr lang="de-DE" b="1" dirty="0"/>
              <a:t>Realtime </a:t>
            </a:r>
            <a:r>
              <a:rPr lang="de-DE" b="1" dirty="0" err="1"/>
              <a:t>communication</a:t>
            </a:r>
            <a:r>
              <a:rPr lang="de-DE" b="1" dirty="0"/>
              <a:t> </a:t>
            </a:r>
            <a:r>
              <a:rPr lang="de-DE" dirty="0" err="1"/>
              <a:t>allows</a:t>
            </a:r>
            <a:r>
              <a:rPr lang="de-DE" dirty="0"/>
              <a:t> </a:t>
            </a:r>
            <a:r>
              <a:rPr lang="de-DE" dirty="0" err="1"/>
              <a:t>the</a:t>
            </a:r>
            <a:r>
              <a:rPr lang="de-DE" dirty="0"/>
              <a:t> smart </a:t>
            </a:r>
            <a:r>
              <a:rPr lang="de-DE" dirty="0" err="1"/>
              <a:t>grid</a:t>
            </a:r>
            <a:r>
              <a:rPr lang="de-DE" dirty="0"/>
              <a:t> to </a:t>
            </a:r>
            <a:r>
              <a:rPr lang="de-DE" dirty="0" err="1"/>
              <a:t>be</a:t>
            </a:r>
            <a:r>
              <a:rPr lang="de-DE" dirty="0"/>
              <a:t> in ist optimal </a:t>
            </a:r>
            <a:r>
              <a:rPr lang="de-DE" dirty="0" err="1"/>
              <a:t>state</a:t>
            </a:r>
            <a:br>
              <a:rPr lang="de-DE" dirty="0"/>
            </a:br>
            <a:endParaRPr lang="de-DE" dirty="0"/>
          </a:p>
          <a:p>
            <a:pPr marL="342900" indent="-342900">
              <a:buFont typeface="Arial" panose="020B0604020202020204" pitchFamily="34" charset="0"/>
              <a:buChar char="•"/>
            </a:pPr>
            <a:r>
              <a:rPr lang="de-DE" dirty="0"/>
              <a:t>Powerful </a:t>
            </a:r>
            <a:r>
              <a:rPr lang="de-DE" dirty="0" err="1"/>
              <a:t>prediction</a:t>
            </a:r>
            <a:r>
              <a:rPr lang="de-DE" dirty="0"/>
              <a:t> </a:t>
            </a:r>
            <a:r>
              <a:rPr lang="de-DE" dirty="0" err="1"/>
              <a:t>software</a:t>
            </a:r>
            <a:r>
              <a:rPr lang="de-DE" dirty="0"/>
              <a:t> </a:t>
            </a:r>
            <a:r>
              <a:rPr lang="de-DE" dirty="0" err="1"/>
              <a:t>can</a:t>
            </a:r>
            <a:r>
              <a:rPr lang="de-DE" b="1" dirty="0"/>
              <a:t> </a:t>
            </a:r>
            <a:r>
              <a:rPr lang="de-DE" b="1" dirty="0" err="1"/>
              <a:t>predict</a:t>
            </a:r>
            <a:r>
              <a:rPr lang="de-DE" b="1" dirty="0"/>
              <a:t> </a:t>
            </a:r>
            <a:r>
              <a:rPr lang="de-DE" dirty="0"/>
              <a:t>faults and </a:t>
            </a:r>
            <a:r>
              <a:rPr lang="de-DE" dirty="0" err="1"/>
              <a:t>demand</a:t>
            </a:r>
            <a:r>
              <a:rPr lang="de-DE" dirty="0"/>
              <a:t> </a:t>
            </a:r>
            <a:r>
              <a:rPr lang="de-DE" dirty="0" err="1"/>
              <a:t>surges</a:t>
            </a:r>
            <a:r>
              <a:rPr lang="de-DE" dirty="0"/>
              <a:t>.</a:t>
            </a:r>
          </a:p>
        </p:txBody>
      </p:sp>
      <p:sp>
        <p:nvSpPr>
          <p:cNvPr id="3" name="Titel 2">
            <a:extLst>
              <a:ext uri="{FF2B5EF4-FFF2-40B4-BE49-F238E27FC236}">
                <a16:creationId xmlns:a16="http://schemas.microsoft.com/office/drawing/2014/main" id="{FACFFE0A-7BFA-8D1F-0BF8-F34E0A997CBA}"/>
              </a:ext>
            </a:extLst>
          </p:cNvPr>
          <p:cNvSpPr>
            <a:spLocks noGrp="1"/>
          </p:cNvSpPr>
          <p:nvPr>
            <p:ph type="ctrTitle"/>
          </p:nvPr>
        </p:nvSpPr>
        <p:spPr/>
        <p:txBody>
          <a:bodyPr/>
          <a:lstStyle/>
          <a:p>
            <a:r>
              <a:rPr lang="de-DE" sz="3300" dirty="0"/>
              <a:t>Smart Grids in </a:t>
            </a:r>
            <a:r>
              <a:rPr lang="de-DE" sz="3300" dirty="0" err="1"/>
              <a:t>the</a:t>
            </a:r>
            <a:r>
              <a:rPr lang="de-DE" sz="3300" dirty="0"/>
              <a:t> </a:t>
            </a:r>
            <a:r>
              <a:rPr lang="de-DE" sz="3300" dirty="0" err="1"/>
              <a:t>future</a:t>
            </a:r>
            <a:r>
              <a:rPr lang="de-DE" sz="3300" dirty="0"/>
              <a:t> </a:t>
            </a:r>
            <a:r>
              <a:rPr lang="de-DE" sz="3300" dirty="0" err="1"/>
              <a:t>grid</a:t>
            </a:r>
            <a:br>
              <a:rPr lang="de-DE" dirty="0"/>
            </a:br>
            <a:r>
              <a:rPr lang="de-DE" sz="2700" dirty="0">
                <a:solidFill>
                  <a:schemeClr val="tx1"/>
                </a:solidFill>
              </a:rPr>
              <a:t>Data </a:t>
            </a:r>
            <a:r>
              <a:rPr lang="de-DE" sz="2700" dirty="0" err="1">
                <a:solidFill>
                  <a:schemeClr val="tx1"/>
                </a:solidFill>
              </a:rPr>
              <a:t>collection</a:t>
            </a:r>
            <a:r>
              <a:rPr lang="de-DE" sz="2700" dirty="0">
                <a:solidFill>
                  <a:schemeClr val="tx1"/>
                </a:solidFill>
              </a:rPr>
              <a:t>, IoT and Control</a:t>
            </a:r>
          </a:p>
        </p:txBody>
      </p:sp>
    </p:spTree>
    <p:extLst>
      <p:ext uri="{BB962C8B-B14F-4D97-AF65-F5344CB8AC3E}">
        <p14:creationId xmlns:p14="http://schemas.microsoft.com/office/powerpoint/2010/main" val="1613589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43"/>
          <p:cNvSpPr>
            <a:spLocks noGrp="1"/>
          </p:cNvSpPr>
          <p:nvPr>
            <p:ph type="ctrTitle"/>
          </p:nvPr>
        </p:nvSpPr>
        <p:spPr/>
        <p:txBody>
          <a:bodyPr>
            <a:normAutofit/>
          </a:bodyPr>
          <a:lstStyle/>
          <a:p>
            <a:r>
              <a:rPr lang="en-US" sz="3300" dirty="0"/>
              <a:t>Smart Grids in the future grid</a:t>
            </a:r>
            <a:br>
              <a:rPr lang="en-US" dirty="0">
                <a:solidFill>
                  <a:srgbClr val="19707F"/>
                </a:solidFill>
                <a:latin typeface="Times" panose="02020603050405020304" pitchFamily="18" charset="0"/>
                <a:cs typeface="Times" panose="02020603050405020304" pitchFamily="18" charset="0"/>
              </a:rPr>
            </a:br>
            <a:r>
              <a:rPr lang="en-US" sz="2700" dirty="0">
                <a:solidFill>
                  <a:schemeClr val="tx1"/>
                </a:solidFill>
                <a:cs typeface="Times" panose="02020603050405020304" pitchFamily="18" charset="0"/>
              </a:rPr>
              <a:t>Regulatory actions and policy changes in Germany</a:t>
            </a:r>
            <a:endParaRPr lang="en-US" sz="2700" dirty="0">
              <a:solidFill>
                <a:srgbClr val="19707F"/>
              </a:solidFill>
              <a:cs typeface="Times" panose="02020603050405020304" pitchFamily="18" charset="0"/>
            </a:endParaRPr>
          </a:p>
        </p:txBody>
      </p:sp>
      <p:sp>
        <p:nvSpPr>
          <p:cNvPr id="8" name="Textplatzhalter 3"/>
          <p:cNvSpPr txBox="1">
            <a:spLocks/>
          </p:cNvSpPr>
          <p:nvPr/>
        </p:nvSpPr>
        <p:spPr bwMode="auto">
          <a:xfrm>
            <a:off x="623392" y="5617482"/>
            <a:ext cx="10703194" cy="217261"/>
          </a:xfrm>
          <a:prstGeom prst="rect">
            <a:avLst/>
          </a:prstGeom>
        </p:spPr>
        <p:txBody>
          <a:bodyPr vert="horz" lIns="0" tIns="45720" rIns="0" bIns="45720" rtlCol="0" anchor="ctr">
            <a:noAutofit/>
          </a:bodyPr>
          <a:lstStyle>
            <a:lvl1pPr marL="0" indent="0" algn="l" defTabSz="914525">
              <a:lnSpc>
                <a:spcPct val="90000"/>
              </a:lnSpc>
              <a:spcBef>
                <a:spcPts val="1000"/>
              </a:spcBef>
              <a:buClr>
                <a:srgbClr val="E38D02"/>
              </a:buClr>
              <a:buFont typeface="Wingdings"/>
              <a:buNone/>
              <a:defRPr sz="800">
                <a:solidFill>
                  <a:schemeClr val="tx1"/>
                </a:solidFill>
                <a:latin typeface="Frutiger LT Com 55 Roman"/>
                <a:ea typeface="+mn-ea"/>
                <a:cs typeface="+mn-cs"/>
              </a:defRPr>
            </a:lvl1pPr>
            <a:lvl2pPr marL="685893" indent="-228631" algn="l" defTabSz="914525">
              <a:lnSpc>
                <a:spcPct val="90000"/>
              </a:lnSpc>
              <a:spcBef>
                <a:spcPts val="500"/>
              </a:spcBef>
              <a:buClr>
                <a:schemeClr val="bg2">
                  <a:lumMod val="75000"/>
                </a:schemeClr>
              </a:buClr>
              <a:buFont typeface="Wingdings"/>
              <a:buChar char="§"/>
              <a:defRPr sz="2400">
                <a:solidFill>
                  <a:schemeClr val="tx1"/>
                </a:solidFill>
                <a:latin typeface="Frutiger LT Com 55 Roman"/>
                <a:ea typeface="+mn-ea"/>
                <a:cs typeface="+mn-cs"/>
              </a:defRPr>
            </a:lvl2pPr>
            <a:lvl3pPr marL="1143157" indent="-228631" algn="l" defTabSz="914525">
              <a:lnSpc>
                <a:spcPct val="90000"/>
              </a:lnSpc>
              <a:spcBef>
                <a:spcPts val="500"/>
              </a:spcBef>
              <a:buClr>
                <a:schemeClr val="accent2">
                  <a:lumMod val="40000"/>
                  <a:lumOff val="60000"/>
                </a:schemeClr>
              </a:buClr>
              <a:buFont typeface="Wingdings"/>
              <a:buChar char="§"/>
              <a:defRPr sz="2000">
                <a:solidFill>
                  <a:schemeClr val="tx1"/>
                </a:solidFill>
                <a:latin typeface="Frutiger LT Com 55 Roman"/>
                <a:ea typeface="+mn-ea"/>
                <a:cs typeface="+mn-cs"/>
              </a:defRPr>
            </a:lvl3pPr>
            <a:lvl4pPr marL="1600419"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4pPr>
            <a:lvl5pPr marL="2057682"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5pPr>
            <a:lvl6pPr marL="2514944" indent="-228631" algn="l" defTabSz="914525">
              <a:lnSpc>
                <a:spcPct val="90000"/>
              </a:lnSpc>
              <a:spcBef>
                <a:spcPts val="500"/>
              </a:spcBef>
              <a:buFont typeface="Arial"/>
              <a:buChar char="•"/>
              <a:defRPr sz="1800">
                <a:solidFill>
                  <a:schemeClr val="tx1"/>
                </a:solidFill>
                <a:latin typeface="+mn-lt"/>
                <a:ea typeface="+mn-ea"/>
                <a:cs typeface="+mn-cs"/>
              </a:defRPr>
            </a:lvl6pPr>
            <a:lvl7pPr marL="2972206" indent="-228631" algn="l" defTabSz="914525">
              <a:lnSpc>
                <a:spcPct val="90000"/>
              </a:lnSpc>
              <a:spcBef>
                <a:spcPts val="500"/>
              </a:spcBef>
              <a:buFont typeface="Arial"/>
              <a:buChar char="•"/>
              <a:defRPr sz="1800">
                <a:solidFill>
                  <a:schemeClr val="tx1"/>
                </a:solidFill>
                <a:latin typeface="+mn-lt"/>
                <a:ea typeface="+mn-ea"/>
                <a:cs typeface="+mn-cs"/>
              </a:defRPr>
            </a:lvl7pPr>
            <a:lvl8pPr marL="3429470" indent="-228631" algn="l" defTabSz="914525">
              <a:lnSpc>
                <a:spcPct val="90000"/>
              </a:lnSpc>
              <a:spcBef>
                <a:spcPts val="500"/>
              </a:spcBef>
              <a:buFont typeface="Arial"/>
              <a:buChar char="•"/>
              <a:defRPr sz="1800">
                <a:solidFill>
                  <a:schemeClr val="tx1"/>
                </a:solidFill>
                <a:latin typeface="+mn-lt"/>
                <a:ea typeface="+mn-ea"/>
                <a:cs typeface="+mn-cs"/>
              </a:defRPr>
            </a:lvl8pPr>
            <a:lvl9pPr marL="3886731" indent="-228631" algn="l" defTabSz="914525">
              <a:lnSpc>
                <a:spcPct val="90000"/>
              </a:lnSpc>
              <a:spcBef>
                <a:spcPts val="500"/>
              </a:spcBef>
              <a:buFont typeface="Arial"/>
              <a:buChar char="•"/>
              <a:defRPr sz="1800">
                <a:solidFill>
                  <a:schemeClr val="tx1"/>
                </a:solidFill>
                <a:latin typeface="+mn-lt"/>
                <a:ea typeface="+mn-ea"/>
                <a:cs typeface="+mn-cs"/>
              </a:defRPr>
            </a:lvl9pPr>
          </a:lstStyle>
          <a:p>
            <a:pPr lvl="0">
              <a:defRPr/>
            </a:pPr>
            <a:r>
              <a:rPr lang="de-DE" i="1" kern="0" dirty="0">
                <a:solidFill>
                  <a:schemeClr val="accent1"/>
                </a:solidFill>
                <a:cs typeface="Arial"/>
              </a:rPr>
              <a:t>Source: BSI, </a:t>
            </a:r>
            <a:r>
              <a:rPr lang="de-DE" i="1" kern="0" dirty="0" err="1">
                <a:solidFill>
                  <a:schemeClr val="accent1"/>
                </a:solidFill>
                <a:cs typeface="Arial"/>
              </a:rPr>
              <a:t>BMWi</a:t>
            </a:r>
            <a:r>
              <a:rPr lang="de-DE" i="1" kern="0" dirty="0">
                <a:solidFill>
                  <a:schemeClr val="accent1"/>
                </a:solidFill>
                <a:cs typeface="Arial"/>
              </a:rPr>
              <a:t>, Federal </a:t>
            </a:r>
            <a:r>
              <a:rPr lang="de-DE" i="1" kern="0" dirty="0" err="1">
                <a:solidFill>
                  <a:schemeClr val="accent1"/>
                </a:solidFill>
                <a:cs typeface="Arial"/>
              </a:rPr>
              <a:t>Government</a:t>
            </a:r>
            <a:r>
              <a:rPr lang="de-DE" i="1" kern="0" dirty="0">
                <a:solidFill>
                  <a:schemeClr val="accent1"/>
                </a:solidFill>
                <a:cs typeface="Arial"/>
              </a:rPr>
              <a:t>, BASE, EEX </a:t>
            </a:r>
          </a:p>
        </p:txBody>
      </p:sp>
      <p:grpSp>
        <p:nvGrpSpPr>
          <p:cNvPr id="22" name="Gruppieren 21"/>
          <p:cNvGrpSpPr/>
          <p:nvPr/>
        </p:nvGrpSpPr>
        <p:grpSpPr>
          <a:xfrm>
            <a:off x="1232814" y="1572357"/>
            <a:ext cx="9677153" cy="3806093"/>
            <a:chOff x="774947" y="1702858"/>
            <a:chExt cx="9710614" cy="3872708"/>
          </a:xfrm>
        </p:grpSpPr>
        <p:grpSp>
          <p:nvGrpSpPr>
            <p:cNvPr id="20" name="Gruppieren 19"/>
            <p:cNvGrpSpPr/>
            <p:nvPr/>
          </p:nvGrpSpPr>
          <p:grpSpPr>
            <a:xfrm>
              <a:off x="1554025" y="1702858"/>
              <a:ext cx="8152458" cy="3872708"/>
              <a:chOff x="1632892" y="1702858"/>
              <a:chExt cx="8152458" cy="3872708"/>
            </a:xfrm>
          </p:grpSpPr>
          <p:sp>
            <p:nvSpPr>
              <p:cNvPr id="11" name="Ellipse 10"/>
              <p:cNvSpPr/>
              <p:nvPr/>
            </p:nvSpPr>
            <p:spPr bwMode="auto">
              <a:xfrm>
                <a:off x="3909121" y="1975566"/>
                <a:ext cx="3600000" cy="3600000"/>
              </a:xfrm>
              <a:prstGeom prst="ellipse">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Factors</a:t>
                </a:r>
                <a:r>
                  <a:rPr kumimoji="0" lang="en-US" sz="2400" b="0" i="0" u="none" strike="noStrike" cap="none" normalizeH="0" dirty="0">
                    <a:ln>
                      <a:noFill/>
                    </a:ln>
                    <a:solidFill>
                      <a:schemeClr val="bg1"/>
                    </a:solidFill>
                    <a:effectLst/>
                    <a:latin typeface="+mj-lt"/>
                    <a:ea typeface="ＭＳ Ｐゴシック" pitchFamily="52" charset="-128"/>
                    <a:cs typeface="ＭＳ Ｐゴシック" pitchFamily="52" charset="-128"/>
                  </a:rPr>
                  <a:t> driving Smart Grid deployment</a:t>
                </a:r>
                <a:endParaRPr kumimoji="0" lang="en-US" sz="24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10" name="Abgerundetes Rechteck 9"/>
              <p:cNvSpPr/>
              <p:nvPr/>
            </p:nvSpPr>
            <p:spPr bwMode="auto">
              <a:xfrm>
                <a:off x="3994620" y="1702858"/>
                <a:ext cx="3429000" cy="9525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latin typeface="+mj-lt"/>
                  </a:rPr>
                  <a:t>Smart Meter Rollout:</a:t>
                </a:r>
              </a:p>
              <a:p>
                <a:pPr lvl="0"/>
                <a:r>
                  <a:rPr lang="en-US" sz="1600" dirty="0">
                    <a:latin typeface="+mj-lt"/>
                  </a:rPr>
                  <a:t>Started in 2020 and aims for 100% residential coverage until 2032</a:t>
                </a:r>
              </a:p>
            </p:txBody>
          </p:sp>
          <p:grpSp>
            <p:nvGrpSpPr>
              <p:cNvPr id="12" name="Gruppieren 11"/>
              <p:cNvGrpSpPr/>
              <p:nvPr/>
            </p:nvGrpSpPr>
            <p:grpSpPr>
              <a:xfrm>
                <a:off x="1632892" y="4581048"/>
                <a:ext cx="8152458" cy="952500"/>
                <a:chOff x="1632892" y="4581048"/>
                <a:chExt cx="8152458" cy="952500"/>
              </a:xfrm>
            </p:grpSpPr>
            <p:sp>
              <p:nvSpPr>
                <p:cNvPr id="13" name="Abgerundetes Rechteck 12"/>
                <p:cNvSpPr/>
                <p:nvPr/>
              </p:nvSpPr>
              <p:spPr bwMode="auto">
                <a:xfrm>
                  <a:off x="6356350" y="4581048"/>
                  <a:ext cx="3429000" cy="9525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latin typeface="+mj-lt"/>
                    </a:rPr>
                    <a:t>Liberated electricity market:</a:t>
                  </a:r>
                </a:p>
                <a:p>
                  <a:pPr lvl="0"/>
                  <a:r>
                    <a:rPr lang="en-US" sz="1600" dirty="0">
                      <a:latin typeface="+mj-lt"/>
                    </a:rPr>
                    <a:t>First liberalization law passed as early as 1998</a:t>
                  </a:r>
                </a:p>
              </p:txBody>
            </p:sp>
            <p:sp>
              <p:nvSpPr>
                <p:cNvPr id="14" name="Abgerundetes Rechteck 13"/>
                <p:cNvSpPr/>
                <p:nvPr/>
              </p:nvSpPr>
              <p:spPr bwMode="auto">
                <a:xfrm>
                  <a:off x="1632892" y="4581048"/>
                  <a:ext cx="3429000" cy="9525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latin typeface="+mj-lt"/>
                    </a:rPr>
                    <a:t>Time dependent energy pricing:</a:t>
                  </a:r>
                </a:p>
                <a:p>
                  <a:pPr lvl="0"/>
                  <a:r>
                    <a:rPr lang="en-US" sz="1600" dirty="0">
                      <a:latin typeface="+mj-lt"/>
                    </a:rPr>
                    <a:t>Base- and peak-load pricing on the Future Market</a:t>
                  </a:r>
                </a:p>
              </p:txBody>
            </p:sp>
          </p:grpSp>
        </p:grpSp>
        <p:grpSp>
          <p:nvGrpSpPr>
            <p:cNvPr id="21" name="Gruppieren 20"/>
            <p:cNvGrpSpPr/>
            <p:nvPr/>
          </p:nvGrpSpPr>
          <p:grpSpPr>
            <a:xfrm>
              <a:off x="774947" y="3082735"/>
              <a:ext cx="9710614" cy="952500"/>
              <a:chOff x="774947" y="3082735"/>
              <a:chExt cx="9710614" cy="952500"/>
            </a:xfrm>
          </p:grpSpPr>
          <p:sp>
            <p:nvSpPr>
              <p:cNvPr id="15" name="Abgerundetes Rechteck 14"/>
              <p:cNvSpPr/>
              <p:nvPr/>
            </p:nvSpPr>
            <p:spPr bwMode="auto">
              <a:xfrm>
                <a:off x="774947" y="3082735"/>
                <a:ext cx="3429000" cy="9525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latin typeface="+mj-lt"/>
                  </a:rPr>
                  <a:t>Ancillary services markets:</a:t>
                </a:r>
              </a:p>
              <a:p>
                <a:pPr lvl="0"/>
                <a:r>
                  <a:rPr lang="en-US" sz="1600" dirty="0">
                    <a:latin typeface="+mj-lt"/>
                  </a:rPr>
                  <a:t>Markets for participants to provide grid stability services</a:t>
                </a:r>
              </a:p>
            </p:txBody>
          </p:sp>
          <p:sp>
            <p:nvSpPr>
              <p:cNvPr id="19" name="Abgerundetes Rechteck 18"/>
              <p:cNvSpPr/>
              <p:nvPr/>
            </p:nvSpPr>
            <p:spPr bwMode="auto">
              <a:xfrm>
                <a:off x="7056561" y="3082735"/>
                <a:ext cx="3429000" cy="952500"/>
              </a:xfrm>
              <a:prstGeom prst="round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0"/>
                <a:r>
                  <a:rPr lang="en-US" sz="1600" b="1" dirty="0">
                    <a:latin typeface="+mj-lt"/>
                  </a:rPr>
                  <a:t>Energy source phase-outs:</a:t>
                </a:r>
              </a:p>
              <a:p>
                <a:pPr lvl="0"/>
                <a:r>
                  <a:rPr lang="en-US" sz="1600" dirty="0">
                    <a:latin typeface="+mj-lt"/>
                  </a:rPr>
                  <a:t>Nuclear phase-out completed in 2023, Coal phase-out in 2038</a:t>
                </a:r>
              </a:p>
            </p:txBody>
          </p:sp>
        </p:grpSp>
      </p:grpSp>
    </p:spTree>
    <p:extLst>
      <p:ext uri="{BB962C8B-B14F-4D97-AF65-F5344CB8AC3E}">
        <p14:creationId xmlns:p14="http://schemas.microsoft.com/office/powerpoint/2010/main" val="169120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B466-700C-1D3D-4142-EB10FC007C8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76A3157-DB57-D1ED-6BE2-B83A3E0C1633}"/>
              </a:ext>
            </a:extLst>
          </p:cNvPr>
          <p:cNvSpPr/>
          <p:nvPr>
            <p:custDataLst>
              <p:tags r:id="rId1"/>
            </p:custDataLst>
          </p:nvPr>
        </p:nvSpPr>
        <p:spPr bwMode="auto">
          <a:xfrm>
            <a:off x="1000557" y="3140968"/>
            <a:ext cx="5557151" cy="377166"/>
          </a:xfrm>
          <a:prstGeom prst="rect">
            <a:avLst/>
          </a:prstGeom>
          <a:solidFill>
            <a:srgbClr val="A8AFAF">
              <a:lumMod val="10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3" name="Rechteck 2">
            <a:hlinkClick r:id="" action="ppaction://noaction"/>
            <a:extLst>
              <a:ext uri="{FF2B5EF4-FFF2-40B4-BE49-F238E27FC236}">
                <a16:creationId xmlns:a16="http://schemas.microsoft.com/office/drawing/2014/main" id="{BE368395-E7CE-54CB-7C69-C08CC15363DD}"/>
              </a:ext>
            </a:extLst>
          </p:cNvPr>
          <p:cNvSpPr/>
          <p:nvPr>
            <p:custDataLst>
              <p:tags r:id="rId2"/>
            </p:custDataLst>
          </p:nvPr>
        </p:nvSpPr>
        <p:spPr bwMode="auto">
          <a:xfrm>
            <a:off x="7586277" y="4006538"/>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6" name="Rechteck 5">
            <a:hlinkClick r:id="" action="ppaction://noaction"/>
            <a:extLst>
              <a:ext uri="{FF2B5EF4-FFF2-40B4-BE49-F238E27FC236}">
                <a16:creationId xmlns:a16="http://schemas.microsoft.com/office/drawing/2014/main" id="{DE7DE789-38BE-9878-BC4B-98CBE8B300A0}"/>
              </a:ext>
            </a:extLst>
          </p:cNvPr>
          <p:cNvSpPr/>
          <p:nvPr>
            <p:custDataLst>
              <p:tags r:id="rId3"/>
            </p:custDataLst>
          </p:nvPr>
        </p:nvSpPr>
        <p:spPr bwMode="auto">
          <a:xfrm>
            <a:off x="7586277" y="3569515"/>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7" name="Rechteck 6">
            <a:hlinkClick r:id="" action="ppaction://noaction"/>
            <a:extLst>
              <a:ext uri="{FF2B5EF4-FFF2-40B4-BE49-F238E27FC236}">
                <a16:creationId xmlns:a16="http://schemas.microsoft.com/office/drawing/2014/main" id="{3705550C-323F-DA38-3DDC-D01D1030196D}"/>
              </a:ext>
            </a:extLst>
          </p:cNvPr>
          <p:cNvSpPr/>
          <p:nvPr>
            <p:custDataLst>
              <p:tags r:id="rId4"/>
            </p:custDataLst>
          </p:nvPr>
        </p:nvSpPr>
        <p:spPr bwMode="auto">
          <a:xfrm>
            <a:off x="1100209" y="3132491"/>
            <a:ext cx="529466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cs typeface="ＭＳ Ｐゴシック" pitchFamily="52" charset="-128"/>
              </a:rPr>
              <a:t>Cyber Security</a:t>
            </a:r>
            <a:endParaRPr lang="de-DE" sz="1500" b="1" dirty="0">
              <a:solidFill>
                <a:schemeClr val="bg1"/>
              </a:solidFill>
              <a:latin typeface="+mj-lt"/>
              <a:ea typeface="ＭＳ Ｐゴシック" pitchFamily="52" charset="-128"/>
              <a:cs typeface="ＭＳ Ｐゴシック" pitchFamily="52" charset="-128"/>
            </a:endParaRPr>
          </a:p>
        </p:txBody>
      </p:sp>
      <p:sp>
        <p:nvSpPr>
          <p:cNvPr id="9" name="Rechteck 8">
            <a:hlinkClick r:id="" action="ppaction://noaction"/>
            <a:extLst>
              <a:ext uri="{FF2B5EF4-FFF2-40B4-BE49-F238E27FC236}">
                <a16:creationId xmlns:a16="http://schemas.microsoft.com/office/drawing/2014/main" id="{056D7E43-73B7-85D7-1900-F591F13C797D}"/>
              </a:ext>
            </a:extLst>
          </p:cNvPr>
          <p:cNvSpPr/>
          <p:nvPr>
            <p:custDataLst>
              <p:tags r:id="rId5"/>
            </p:custDataLst>
          </p:nvPr>
        </p:nvSpPr>
        <p:spPr bwMode="auto">
          <a:xfrm>
            <a:off x="7586277" y="3132491"/>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1" name="Rechteck 10">
            <a:hlinkClick r:id="" action="ppaction://noaction"/>
            <a:extLst>
              <a:ext uri="{FF2B5EF4-FFF2-40B4-BE49-F238E27FC236}">
                <a16:creationId xmlns:a16="http://schemas.microsoft.com/office/drawing/2014/main" id="{A86269E5-2168-9D4B-99C9-527A9516F1B3}"/>
              </a:ext>
            </a:extLst>
          </p:cNvPr>
          <p:cNvSpPr/>
          <p:nvPr>
            <p:custDataLst>
              <p:tags r:id="rId6"/>
            </p:custDataLst>
          </p:nvPr>
        </p:nvSpPr>
        <p:spPr bwMode="auto">
          <a:xfrm>
            <a:off x="623392" y="3132491"/>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4</a:t>
            </a:r>
          </a:p>
        </p:txBody>
      </p:sp>
      <p:sp>
        <p:nvSpPr>
          <p:cNvPr id="12" name="Rechteck 11">
            <a:hlinkClick r:id="" action="ppaction://noaction"/>
            <a:extLst>
              <a:ext uri="{FF2B5EF4-FFF2-40B4-BE49-F238E27FC236}">
                <a16:creationId xmlns:a16="http://schemas.microsoft.com/office/drawing/2014/main" id="{8C7B8C2F-EFD3-2822-1A10-347BB6BD9A65}"/>
              </a:ext>
            </a:extLst>
          </p:cNvPr>
          <p:cNvSpPr/>
          <p:nvPr>
            <p:custDataLst>
              <p:tags r:id="rId7"/>
            </p:custDataLst>
          </p:nvPr>
        </p:nvSpPr>
        <p:spPr bwMode="auto">
          <a:xfrm>
            <a:off x="7586277" y="2695467"/>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3" name="Rechteck 12">
            <a:hlinkClick r:id="" action="ppaction://noaction"/>
            <a:extLst>
              <a:ext uri="{FF2B5EF4-FFF2-40B4-BE49-F238E27FC236}">
                <a16:creationId xmlns:a16="http://schemas.microsoft.com/office/drawing/2014/main" id="{7F843269-89C2-B8F1-E476-5738B8E62343}"/>
              </a:ext>
            </a:extLst>
          </p:cNvPr>
          <p:cNvSpPr/>
          <p:nvPr>
            <p:custDataLst>
              <p:tags r:id="rId8"/>
            </p:custDataLst>
          </p:nvPr>
        </p:nvSpPr>
        <p:spPr bwMode="auto">
          <a:xfrm>
            <a:off x="1100209" y="2695467"/>
            <a:ext cx="503558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cs typeface="ＭＳ Ｐゴシック" pitchFamily="52" charset="-128"/>
              </a:rPr>
              <a:t>Smart Grids in the future grid</a:t>
            </a:r>
          </a:p>
        </p:txBody>
      </p:sp>
      <p:sp>
        <p:nvSpPr>
          <p:cNvPr id="14" name="Rechteck 13">
            <a:hlinkClick r:id="" action="ppaction://noaction"/>
            <a:extLst>
              <a:ext uri="{FF2B5EF4-FFF2-40B4-BE49-F238E27FC236}">
                <a16:creationId xmlns:a16="http://schemas.microsoft.com/office/drawing/2014/main" id="{EA4D157F-8732-2C05-24B2-9239D573390A}"/>
              </a:ext>
            </a:extLst>
          </p:cNvPr>
          <p:cNvSpPr/>
          <p:nvPr>
            <p:custDataLst>
              <p:tags r:id="rId9"/>
            </p:custDataLst>
          </p:nvPr>
        </p:nvSpPr>
        <p:spPr bwMode="auto">
          <a:xfrm>
            <a:off x="623392" y="2695467"/>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3</a:t>
            </a:r>
          </a:p>
        </p:txBody>
      </p:sp>
      <p:sp>
        <p:nvSpPr>
          <p:cNvPr id="15" name="Rechteck 14">
            <a:hlinkClick r:id="rId18" action="ppaction://hlinksldjump"/>
            <a:extLst>
              <a:ext uri="{FF2B5EF4-FFF2-40B4-BE49-F238E27FC236}">
                <a16:creationId xmlns:a16="http://schemas.microsoft.com/office/drawing/2014/main" id="{FEFCA103-E6A9-DD8B-2C5E-15811E9F4CD9}"/>
              </a:ext>
            </a:extLst>
          </p:cNvPr>
          <p:cNvSpPr/>
          <p:nvPr>
            <p:custDataLst>
              <p:tags r:id="rId10"/>
            </p:custDataLst>
          </p:nvPr>
        </p:nvSpPr>
        <p:spPr bwMode="auto">
          <a:xfrm>
            <a:off x="7586277" y="2258442"/>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6" name="Rechteck 15">
            <a:hlinkClick r:id="rId18" action="ppaction://hlinksldjump"/>
            <a:extLst>
              <a:ext uri="{FF2B5EF4-FFF2-40B4-BE49-F238E27FC236}">
                <a16:creationId xmlns:a16="http://schemas.microsoft.com/office/drawing/2014/main" id="{C49F5F5B-AF67-1A23-08EC-46445CD8128C}"/>
              </a:ext>
            </a:extLst>
          </p:cNvPr>
          <p:cNvSpPr/>
          <p:nvPr>
            <p:custDataLst>
              <p:tags r:id="rId11"/>
            </p:custDataLst>
          </p:nvPr>
        </p:nvSpPr>
        <p:spPr bwMode="auto">
          <a:xfrm>
            <a:off x="1060417" y="2258442"/>
            <a:ext cx="5120928"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eaLnBrk="0" fontAlgn="base" hangingPunct="0"/>
            <a:r>
              <a:rPr lang="en-US" sz="1500" b="1" dirty="0">
                <a:solidFill>
                  <a:schemeClr val="bg1"/>
                </a:solidFill>
                <a:latin typeface="+mj-lt"/>
                <a:ea typeface="ＭＳ Ｐゴシック" pitchFamily="52" charset="-128"/>
                <a:cs typeface="ＭＳ Ｐゴシック" pitchFamily="52" charset="-128"/>
              </a:rPr>
              <a:t>The electrical grid in the face of challenges</a:t>
            </a:r>
            <a:endParaRPr lang="de-DE" sz="1500" b="1" dirty="0">
              <a:solidFill>
                <a:schemeClr val="bg1"/>
              </a:solidFill>
              <a:latin typeface="+mj-lt"/>
              <a:ea typeface="ＭＳ Ｐゴシック" pitchFamily="52" charset="-128"/>
              <a:cs typeface="ＭＳ Ｐゴシック" pitchFamily="52" charset="-128"/>
            </a:endParaRPr>
          </a:p>
        </p:txBody>
      </p:sp>
      <p:sp>
        <p:nvSpPr>
          <p:cNvPr id="17" name="Rechteck 16">
            <a:hlinkClick r:id="rId18" action="ppaction://hlinksldjump"/>
            <a:extLst>
              <a:ext uri="{FF2B5EF4-FFF2-40B4-BE49-F238E27FC236}">
                <a16:creationId xmlns:a16="http://schemas.microsoft.com/office/drawing/2014/main" id="{06788425-8406-854C-B456-3A4400AD356A}"/>
              </a:ext>
            </a:extLst>
          </p:cNvPr>
          <p:cNvSpPr/>
          <p:nvPr>
            <p:custDataLst>
              <p:tags r:id="rId12"/>
            </p:custDataLst>
          </p:nvPr>
        </p:nvSpPr>
        <p:spPr bwMode="auto">
          <a:xfrm>
            <a:off x="623392" y="2258442"/>
            <a:ext cx="377165" cy="377166"/>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2</a:t>
            </a:r>
          </a:p>
        </p:txBody>
      </p:sp>
      <p:sp>
        <p:nvSpPr>
          <p:cNvPr id="18" name="Rechteck 17">
            <a:hlinkClick r:id="rId19" action="ppaction://hlinksldjump"/>
            <a:extLst>
              <a:ext uri="{FF2B5EF4-FFF2-40B4-BE49-F238E27FC236}">
                <a16:creationId xmlns:a16="http://schemas.microsoft.com/office/drawing/2014/main" id="{AFD58023-1DE6-D9C9-A597-1ADAE661D6F6}"/>
              </a:ext>
            </a:extLst>
          </p:cNvPr>
          <p:cNvSpPr/>
          <p:nvPr>
            <p:custDataLst>
              <p:tags r:id="rId13"/>
            </p:custDataLst>
          </p:nvPr>
        </p:nvSpPr>
        <p:spPr bwMode="auto">
          <a:xfrm>
            <a:off x="7586277" y="1821419"/>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9" name="Rechteck 18">
            <a:hlinkClick r:id="rId19" action="ppaction://hlinksldjump"/>
            <a:extLst>
              <a:ext uri="{FF2B5EF4-FFF2-40B4-BE49-F238E27FC236}">
                <a16:creationId xmlns:a16="http://schemas.microsoft.com/office/drawing/2014/main" id="{42B81522-D75A-DAE3-DBF8-5F93DBEF725F}"/>
              </a:ext>
            </a:extLst>
          </p:cNvPr>
          <p:cNvSpPr/>
          <p:nvPr>
            <p:custDataLst>
              <p:tags r:id="rId14"/>
            </p:custDataLst>
          </p:nvPr>
        </p:nvSpPr>
        <p:spPr bwMode="auto">
          <a:xfrm>
            <a:off x="1060416" y="1821419"/>
            <a:ext cx="537425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defTabSz="914400" rtl="0" eaLnBrk="0" fontAlgn="base" latinLnBrk="0" hangingPunct="0">
              <a:buClrTx/>
              <a:buSzTx/>
              <a:tabLst/>
            </a:pP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EEP – A </a:t>
            </a:r>
            <a:r>
              <a:rPr lang="en-US" sz="1500" b="1" dirty="0">
                <a:solidFill>
                  <a:schemeClr val="bg1"/>
                </a:solidFill>
                <a:latin typeface="+mj-lt"/>
                <a:ea typeface="ＭＳ Ｐゴシック" pitchFamily="52" charset="-128"/>
                <a:cs typeface="ＭＳ Ｐゴシック" pitchFamily="52" charset="-128"/>
              </a:rPr>
              <a:t>R</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esearch </a:t>
            </a:r>
            <a:r>
              <a:rPr lang="en-US" sz="1500" b="1" dirty="0">
                <a:solidFill>
                  <a:schemeClr val="bg1"/>
                </a:solidFill>
                <a:latin typeface="+mj-lt"/>
                <a:ea typeface="ＭＳ Ｐゴシック" pitchFamily="52" charset="-128"/>
                <a:cs typeface="ＭＳ Ｐゴシック" pitchFamily="52" charset="-128"/>
              </a:rPr>
              <a:t>H</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ub for Industrial Energy </a:t>
            </a:r>
            <a:r>
              <a:rPr lang="en-US" sz="1500" b="1" dirty="0">
                <a:solidFill>
                  <a:schemeClr val="bg1"/>
                </a:solidFill>
                <a:latin typeface="+mj-lt"/>
                <a:ea typeface="ＭＳ Ｐゴシック" pitchFamily="52" charset="-128"/>
                <a:cs typeface="ＭＳ Ｐゴシック" pitchFamily="52" charset="-128"/>
              </a:rPr>
              <a:t>E</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fficiency</a:t>
            </a:r>
            <a:endParaRPr kumimoji="0" lang="de-DE" sz="1500" b="1"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20" name="Rechteck 19">
            <a:hlinkClick r:id="rId19" action="ppaction://hlinksldjump"/>
            <a:extLst>
              <a:ext uri="{FF2B5EF4-FFF2-40B4-BE49-F238E27FC236}">
                <a16:creationId xmlns:a16="http://schemas.microsoft.com/office/drawing/2014/main" id="{FB99B4B2-4687-1B17-7ECC-FEDF126CDFF2}"/>
              </a:ext>
            </a:extLst>
          </p:cNvPr>
          <p:cNvSpPr/>
          <p:nvPr>
            <p:custDataLst>
              <p:tags r:id="rId15"/>
            </p:custDataLst>
          </p:nvPr>
        </p:nvSpPr>
        <p:spPr bwMode="auto">
          <a:xfrm>
            <a:off x="623392" y="1821419"/>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1</a:t>
            </a:r>
          </a:p>
        </p:txBody>
      </p:sp>
    </p:spTree>
    <p:extLst>
      <p:ext uri="{BB962C8B-B14F-4D97-AF65-F5344CB8AC3E}">
        <p14:creationId xmlns:p14="http://schemas.microsoft.com/office/powerpoint/2010/main" val="754183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a:extLst>
              <a:ext uri="{FF2B5EF4-FFF2-40B4-BE49-F238E27FC236}">
                <a16:creationId xmlns:a16="http://schemas.microsoft.com/office/drawing/2014/main" id="{A5E684AF-177E-D936-D96D-DD21E30B41B2}"/>
              </a:ext>
            </a:extLst>
          </p:cNvPr>
          <p:cNvSpPr>
            <a:spLocks noGrp="1"/>
          </p:cNvSpPr>
          <p:nvPr>
            <p:ph type="subTitle" idx="1"/>
          </p:nvPr>
        </p:nvSpPr>
        <p:spPr>
          <a:xfrm>
            <a:off x="623392" y="1628800"/>
            <a:ext cx="11305256" cy="4104456"/>
          </a:xfrm>
        </p:spPr>
        <p:txBody>
          <a:bodyPr/>
          <a:lstStyle/>
          <a:p>
            <a:r>
              <a:rPr lang="de-DE" dirty="0"/>
              <a:t>The </a:t>
            </a:r>
            <a:r>
              <a:rPr lang="de-DE" dirty="0" err="1"/>
              <a:t>aim</a:t>
            </a:r>
            <a:r>
              <a:rPr lang="de-DE" dirty="0"/>
              <a:t> </a:t>
            </a:r>
            <a:r>
              <a:rPr lang="de-DE" dirty="0" err="1"/>
              <a:t>of</a:t>
            </a:r>
            <a:r>
              <a:rPr lang="de-DE" dirty="0"/>
              <a:t> </a:t>
            </a:r>
            <a:r>
              <a:rPr lang="de-DE" dirty="0" err="1"/>
              <a:t>Cyber</a:t>
            </a:r>
            <a:r>
              <a:rPr lang="de-DE" dirty="0"/>
              <a:t> </a:t>
            </a:r>
            <a:r>
              <a:rPr lang="de-DE" dirty="0" err="1"/>
              <a:t>attacks</a:t>
            </a:r>
            <a:r>
              <a:rPr lang="de-DE" dirty="0"/>
              <a:t> </a:t>
            </a:r>
            <a:r>
              <a:rPr lang="de-DE" dirty="0" err="1"/>
              <a:t>is</a:t>
            </a:r>
            <a:r>
              <a:rPr lang="de-DE" dirty="0"/>
              <a:t> to</a:t>
            </a:r>
          </a:p>
          <a:p>
            <a:pPr marL="342900" indent="-342900">
              <a:buFont typeface="Arial" panose="020B0604020202020204" pitchFamily="34" charset="0"/>
              <a:buChar char="•"/>
            </a:pPr>
            <a:r>
              <a:rPr lang="en-US" sz="2000" b="1" dirty="0"/>
              <a:t>take control </a:t>
            </a:r>
            <a:r>
              <a:rPr lang="en-US" sz="2000" dirty="0"/>
              <a:t>of the system, of the data and/or </a:t>
            </a:r>
          </a:p>
          <a:p>
            <a:pPr marL="342900" indent="-342900">
              <a:buFont typeface="Arial" panose="020B0604020202020204" pitchFamily="34" charset="0"/>
              <a:buChar char="•"/>
            </a:pPr>
            <a:r>
              <a:rPr lang="en-US" sz="2000" b="1" dirty="0"/>
              <a:t>harm/damage/incapacitate </a:t>
            </a:r>
            <a:r>
              <a:rPr lang="en-US" sz="2000" dirty="0"/>
              <a:t>the physical equipment. </a:t>
            </a:r>
          </a:p>
          <a:p>
            <a:r>
              <a:rPr lang="en-US" sz="2000" dirty="0"/>
              <a:t>Thus, in the case of the smart integrated energy systems, the goal is to take control of the energy system so that energy cannot be produced, transmitted, distributed, and/or used as intended. Our systems</a:t>
            </a:r>
            <a:r>
              <a:rPr lang="en-US" sz="2000" b="1" dirty="0"/>
              <a:t> become smarter</a:t>
            </a:r>
            <a:r>
              <a:rPr lang="en-US" sz="2000" dirty="0"/>
              <a:t>, they must </a:t>
            </a:r>
            <a:r>
              <a:rPr lang="en-US" sz="2000" b="1" dirty="0"/>
              <a:t>not become more vulnerable</a:t>
            </a:r>
            <a:r>
              <a:rPr lang="en-US" sz="2000" dirty="0"/>
              <a:t>.</a:t>
            </a:r>
          </a:p>
          <a:p>
            <a:r>
              <a:rPr lang="de-DE" dirty="0"/>
              <a:t> </a:t>
            </a:r>
          </a:p>
        </p:txBody>
      </p:sp>
      <p:sp>
        <p:nvSpPr>
          <p:cNvPr id="3" name="Titel 2">
            <a:extLst>
              <a:ext uri="{FF2B5EF4-FFF2-40B4-BE49-F238E27FC236}">
                <a16:creationId xmlns:a16="http://schemas.microsoft.com/office/drawing/2014/main" id="{7EB5D5D3-C784-2C4A-4F9A-F0FC3B5A094F}"/>
              </a:ext>
            </a:extLst>
          </p:cNvPr>
          <p:cNvSpPr>
            <a:spLocks noGrp="1"/>
          </p:cNvSpPr>
          <p:nvPr>
            <p:ph type="ctrTitle"/>
          </p:nvPr>
        </p:nvSpPr>
        <p:spPr/>
        <p:txBody>
          <a:bodyPr/>
          <a:lstStyle/>
          <a:p>
            <a:r>
              <a:rPr lang="de-DE" dirty="0" err="1"/>
              <a:t>Cyber</a:t>
            </a:r>
            <a:r>
              <a:rPr lang="de-DE" dirty="0"/>
              <a:t> Security</a:t>
            </a:r>
            <a:br>
              <a:rPr lang="de-DE" dirty="0"/>
            </a:br>
            <a:r>
              <a:rPr lang="de-DE" sz="2700" dirty="0" err="1">
                <a:solidFill>
                  <a:schemeClr val="tx1"/>
                </a:solidFill>
              </a:rPr>
              <a:t>Why</a:t>
            </a:r>
            <a:r>
              <a:rPr lang="de-DE" sz="2700" dirty="0">
                <a:solidFill>
                  <a:schemeClr val="tx1"/>
                </a:solidFill>
              </a:rPr>
              <a:t> </a:t>
            </a:r>
            <a:r>
              <a:rPr lang="de-DE" sz="2700" dirty="0" err="1">
                <a:solidFill>
                  <a:schemeClr val="tx1"/>
                </a:solidFill>
              </a:rPr>
              <a:t>does</a:t>
            </a:r>
            <a:r>
              <a:rPr lang="de-DE" sz="2700" dirty="0">
                <a:solidFill>
                  <a:schemeClr val="tx1"/>
                </a:solidFill>
              </a:rPr>
              <a:t> </a:t>
            </a:r>
            <a:r>
              <a:rPr lang="de-DE" sz="2700" dirty="0" err="1">
                <a:solidFill>
                  <a:schemeClr val="tx1"/>
                </a:solidFill>
              </a:rPr>
              <a:t>it</a:t>
            </a:r>
            <a:r>
              <a:rPr lang="de-DE" sz="2700" dirty="0">
                <a:solidFill>
                  <a:schemeClr val="tx1"/>
                </a:solidFill>
              </a:rPr>
              <a:t> matter?</a:t>
            </a:r>
          </a:p>
        </p:txBody>
      </p:sp>
      <p:graphicFrame>
        <p:nvGraphicFramePr>
          <p:cNvPr id="4" name="Diagramm 3">
            <a:extLst>
              <a:ext uri="{FF2B5EF4-FFF2-40B4-BE49-F238E27FC236}">
                <a16:creationId xmlns:a16="http://schemas.microsoft.com/office/drawing/2014/main" id="{B21EC769-B829-A2B5-63C9-243C9F2D369D}"/>
              </a:ext>
            </a:extLst>
          </p:cNvPr>
          <p:cNvGraphicFramePr/>
          <p:nvPr>
            <p:extLst>
              <p:ext uri="{D42A27DB-BD31-4B8C-83A1-F6EECF244321}">
                <p14:modId xmlns:p14="http://schemas.microsoft.com/office/powerpoint/2010/main" val="2892631475"/>
              </p:ext>
            </p:extLst>
          </p:nvPr>
        </p:nvGraphicFramePr>
        <p:xfrm>
          <a:off x="2032000" y="3717032"/>
          <a:ext cx="8128000" cy="2448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556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m 6">
            <a:extLst>
              <a:ext uri="{FF2B5EF4-FFF2-40B4-BE49-F238E27FC236}">
                <a16:creationId xmlns:a16="http://schemas.microsoft.com/office/drawing/2014/main" id="{01362DDE-0D2F-4003-B545-1DDDB7DAAC8E}"/>
              </a:ext>
            </a:extLst>
          </p:cNvPr>
          <p:cNvGraphicFramePr/>
          <p:nvPr>
            <p:extLst>
              <p:ext uri="{D42A27DB-BD31-4B8C-83A1-F6EECF244321}">
                <p14:modId xmlns:p14="http://schemas.microsoft.com/office/powerpoint/2010/main" val="2570705156"/>
              </p:ext>
            </p:extLst>
          </p:nvPr>
        </p:nvGraphicFramePr>
        <p:xfrm>
          <a:off x="623392" y="1628800"/>
          <a:ext cx="5472608"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Untertitel 1">
            <a:extLst>
              <a:ext uri="{FF2B5EF4-FFF2-40B4-BE49-F238E27FC236}">
                <a16:creationId xmlns:a16="http://schemas.microsoft.com/office/drawing/2014/main" id="{86113AC4-5381-53F2-7014-F03D2B8BC9B2}"/>
              </a:ext>
            </a:extLst>
          </p:cNvPr>
          <p:cNvSpPr>
            <a:spLocks noGrp="1"/>
          </p:cNvSpPr>
          <p:nvPr>
            <p:ph type="subTitle" idx="1"/>
          </p:nvPr>
        </p:nvSpPr>
        <p:spPr>
          <a:xfrm>
            <a:off x="6327616" y="1616224"/>
            <a:ext cx="5385008" cy="4068000"/>
          </a:xfrm>
        </p:spPr>
        <p:txBody>
          <a:bodyPr/>
          <a:lstStyle/>
          <a:p>
            <a:pPr marL="342900" indent="-342900">
              <a:buFont typeface="Arial" panose="020B0604020202020204" pitchFamily="34" charset="0"/>
              <a:buChar char="•"/>
            </a:pPr>
            <a:r>
              <a:rPr lang="de-DE" dirty="0"/>
              <a:t>Energy </a:t>
            </a:r>
            <a:r>
              <a:rPr lang="de-DE" dirty="0" err="1"/>
              <a:t>is</a:t>
            </a:r>
            <a:r>
              <a:rPr lang="de-DE" dirty="0"/>
              <a:t> </a:t>
            </a:r>
            <a:r>
              <a:rPr lang="de-DE" b="1" dirty="0" err="1"/>
              <a:t>critical</a:t>
            </a:r>
            <a:r>
              <a:rPr lang="de-DE" b="1" dirty="0"/>
              <a:t> </a:t>
            </a:r>
            <a:r>
              <a:rPr lang="de-DE" b="1" dirty="0" err="1"/>
              <a:t>infrastructure</a:t>
            </a:r>
            <a:r>
              <a:rPr lang="de-DE" b="1" dirty="0"/>
              <a:t> </a:t>
            </a:r>
            <a:r>
              <a:rPr lang="de-DE" dirty="0">
                <a:sym typeface="Wingdings" panose="05000000000000000000" pitchFamily="2" charset="2"/>
              </a:rPr>
              <a:t> </a:t>
            </a:r>
            <a:r>
              <a:rPr lang="de-DE" dirty="0" err="1">
                <a:sym typeface="Wingdings" panose="05000000000000000000" pitchFamily="2" charset="2"/>
              </a:rPr>
              <a:t>Protection</a:t>
            </a:r>
            <a:r>
              <a:rPr lang="de-DE" dirty="0">
                <a:sym typeface="Wingdings" panose="05000000000000000000" pitchFamily="2" charset="2"/>
              </a:rPr>
              <a:t> </a:t>
            </a:r>
            <a:r>
              <a:rPr lang="de-DE" dirty="0" err="1">
                <a:sym typeface="Wingdings" panose="05000000000000000000" pitchFamily="2" charset="2"/>
              </a:rPr>
              <a:t>is</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the</a:t>
            </a:r>
            <a:r>
              <a:rPr lang="de-DE" dirty="0">
                <a:sym typeface="Wingdings" panose="05000000000000000000" pitchFamily="2" charset="2"/>
              </a:rPr>
              <a:t> </a:t>
            </a:r>
            <a:r>
              <a:rPr lang="de-DE" dirty="0" err="1">
                <a:sym typeface="Wingdings" panose="05000000000000000000" pitchFamily="2" charset="2"/>
              </a:rPr>
              <a:t>essence</a:t>
            </a:r>
            <a:r>
              <a:rPr lang="de-DE" dirty="0">
                <a:sym typeface="Wingdings" panose="05000000000000000000" pitchFamily="2" charset="2"/>
              </a:rPr>
              <a:t>. </a:t>
            </a:r>
            <a:br>
              <a:rPr lang="de-DE" dirty="0">
                <a:sym typeface="Wingdings" panose="05000000000000000000" pitchFamily="2" charset="2"/>
              </a:rPr>
            </a:br>
            <a:endParaRPr lang="de-DE" dirty="0">
              <a:sym typeface="Wingdings" panose="05000000000000000000" pitchFamily="2" charset="2"/>
            </a:endParaRPr>
          </a:p>
          <a:p>
            <a:pPr marL="342900" indent="-342900">
              <a:buFont typeface="Arial" panose="020B0604020202020204" pitchFamily="34" charset="0"/>
              <a:buChar char="•"/>
            </a:pPr>
            <a:r>
              <a:rPr lang="de-DE" dirty="0">
                <a:sym typeface="Wingdings" panose="05000000000000000000" pitchFamily="2" charset="2"/>
              </a:rPr>
              <a:t>The </a:t>
            </a:r>
            <a:r>
              <a:rPr lang="de-DE" dirty="0" err="1">
                <a:sym typeface="Wingdings" panose="05000000000000000000" pitchFamily="2" charset="2"/>
              </a:rPr>
              <a:t>implementation</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security</a:t>
            </a:r>
            <a:r>
              <a:rPr lang="de-DE" dirty="0">
                <a:sym typeface="Wingdings" panose="05000000000000000000" pitchFamily="2" charset="2"/>
              </a:rPr>
              <a:t> </a:t>
            </a:r>
            <a:r>
              <a:rPr lang="de-DE" dirty="0" err="1">
                <a:sym typeface="Wingdings" panose="05000000000000000000" pitchFamily="2" charset="2"/>
              </a:rPr>
              <a:t>protocols</a:t>
            </a:r>
            <a:r>
              <a:rPr lang="de-DE" dirty="0">
                <a:sym typeface="Wingdings" panose="05000000000000000000" pitchFamily="2" charset="2"/>
              </a:rPr>
              <a:t>, </a:t>
            </a:r>
            <a:r>
              <a:rPr lang="de-DE" dirty="0" err="1">
                <a:sym typeface="Wingdings" panose="05000000000000000000" pitchFamily="2" charset="2"/>
              </a:rPr>
              <a:t>surveillance</a:t>
            </a:r>
            <a:r>
              <a:rPr lang="de-DE" dirty="0">
                <a:sym typeface="Wingdings" panose="05000000000000000000" pitchFamily="2" charset="2"/>
              </a:rPr>
              <a:t> </a:t>
            </a:r>
            <a:r>
              <a:rPr lang="de-DE" dirty="0" err="1">
                <a:sym typeface="Wingdings" panose="05000000000000000000" pitchFamily="2" charset="2"/>
              </a:rPr>
              <a:t>systems</a:t>
            </a:r>
            <a:r>
              <a:rPr lang="de-DE" dirty="0">
                <a:sym typeface="Wingdings" panose="05000000000000000000" pitchFamily="2" charset="2"/>
              </a:rPr>
              <a:t> and </a:t>
            </a:r>
            <a:r>
              <a:rPr lang="de-DE" dirty="0" err="1">
                <a:sym typeface="Wingdings" panose="05000000000000000000" pitchFamily="2" charset="2"/>
              </a:rPr>
              <a:t>emergency</a:t>
            </a:r>
            <a:r>
              <a:rPr lang="de-DE" dirty="0">
                <a:sym typeface="Wingdings" panose="05000000000000000000" pitchFamily="2" charset="2"/>
              </a:rPr>
              <a:t> </a:t>
            </a:r>
            <a:r>
              <a:rPr lang="de-DE" dirty="0" err="1">
                <a:sym typeface="Wingdings" panose="05000000000000000000" pitchFamily="2" charset="2"/>
              </a:rPr>
              <a:t>plans</a:t>
            </a:r>
            <a:r>
              <a:rPr lang="de-DE" dirty="0">
                <a:sym typeface="Wingdings" panose="05000000000000000000" pitchFamily="2" charset="2"/>
              </a:rPr>
              <a:t> </a:t>
            </a:r>
            <a:r>
              <a:rPr lang="de-DE" dirty="0" err="1">
                <a:sym typeface="Wingdings" panose="05000000000000000000" pitchFamily="2" charset="2"/>
              </a:rPr>
              <a:t>becomes</a:t>
            </a:r>
            <a:r>
              <a:rPr lang="de-DE" dirty="0">
                <a:sym typeface="Wingdings" panose="05000000000000000000" pitchFamily="2" charset="2"/>
              </a:rPr>
              <a:t> </a:t>
            </a:r>
            <a:r>
              <a:rPr lang="de-DE" dirty="0" err="1">
                <a:sym typeface="Wingdings" panose="05000000000000000000" pitchFamily="2" charset="2"/>
              </a:rPr>
              <a:t>necessary</a:t>
            </a:r>
            <a:br>
              <a:rPr lang="de-DE" dirty="0">
                <a:sym typeface="Wingdings" panose="05000000000000000000" pitchFamily="2" charset="2"/>
              </a:rPr>
            </a:br>
            <a:endParaRPr lang="de-DE" dirty="0">
              <a:sym typeface="Wingdings" panose="05000000000000000000" pitchFamily="2" charset="2"/>
            </a:endParaRPr>
          </a:p>
          <a:p>
            <a:pPr marL="342900" indent="-342900">
              <a:buFont typeface="Arial" panose="020B0604020202020204" pitchFamily="34" charset="0"/>
              <a:buChar char="•"/>
            </a:pPr>
            <a:r>
              <a:rPr lang="de-DE" dirty="0">
                <a:sym typeface="Wingdings" panose="05000000000000000000" pitchFamily="2" charset="2"/>
              </a:rPr>
              <a:t>Challenges </a:t>
            </a:r>
            <a:r>
              <a:rPr lang="de-DE" dirty="0" err="1">
                <a:sym typeface="Wingdings" panose="05000000000000000000" pitchFamily="2" charset="2"/>
              </a:rPr>
              <a:t>are</a:t>
            </a:r>
            <a:r>
              <a:rPr lang="de-DE" dirty="0">
                <a:sym typeface="Wingdings" panose="05000000000000000000" pitchFamily="2" charset="2"/>
              </a:rPr>
              <a:t>: </a:t>
            </a:r>
          </a:p>
          <a:p>
            <a:pPr marL="1292225" lvl="1" indent="-342900">
              <a:buFont typeface="Arial" panose="020B0604020202020204" pitchFamily="34" charset="0"/>
              <a:buChar char="•"/>
            </a:pPr>
            <a:r>
              <a:rPr lang="de-DE" dirty="0" err="1">
                <a:sym typeface="Wingdings" panose="05000000000000000000" pitchFamily="2" charset="2"/>
              </a:rPr>
              <a:t>Increasead</a:t>
            </a:r>
            <a:r>
              <a:rPr lang="de-DE" dirty="0">
                <a:sym typeface="Wingdings" panose="05000000000000000000" pitchFamily="2" charset="2"/>
              </a:rPr>
              <a:t> </a:t>
            </a:r>
            <a:r>
              <a:rPr lang="de-DE" dirty="0" err="1">
                <a:sym typeface="Wingdings" panose="05000000000000000000" pitchFamily="2" charset="2"/>
              </a:rPr>
              <a:t>area</a:t>
            </a:r>
            <a:r>
              <a:rPr lang="de-DE" dirty="0">
                <a:sym typeface="Wingdings" panose="05000000000000000000" pitchFamily="2" charset="2"/>
              </a:rPr>
              <a:t> </a:t>
            </a:r>
            <a:r>
              <a:rPr lang="de-DE" dirty="0" err="1">
                <a:sym typeface="Wingdings" panose="05000000000000000000" pitchFamily="2" charset="2"/>
              </a:rPr>
              <a:t>of</a:t>
            </a:r>
            <a:r>
              <a:rPr lang="de-DE" dirty="0">
                <a:sym typeface="Wingdings" panose="05000000000000000000" pitchFamily="2" charset="2"/>
              </a:rPr>
              <a:t> </a:t>
            </a:r>
            <a:r>
              <a:rPr lang="de-DE" dirty="0" err="1">
                <a:sym typeface="Wingdings" panose="05000000000000000000" pitchFamily="2" charset="2"/>
              </a:rPr>
              <a:t>attack</a:t>
            </a:r>
            <a:endParaRPr lang="de-DE" dirty="0">
              <a:sym typeface="Wingdings" panose="05000000000000000000" pitchFamily="2" charset="2"/>
            </a:endParaRPr>
          </a:p>
          <a:p>
            <a:pPr marL="1292225" lvl="1" indent="-342900">
              <a:buFont typeface="Arial" panose="020B0604020202020204" pitchFamily="34" charset="0"/>
              <a:buChar char="•"/>
            </a:pPr>
            <a:r>
              <a:rPr lang="de-DE" dirty="0" err="1">
                <a:sym typeface="Wingdings" panose="05000000000000000000" pitchFamily="2" charset="2"/>
              </a:rPr>
              <a:t>Protection</a:t>
            </a:r>
            <a:r>
              <a:rPr lang="de-DE" dirty="0">
                <a:sym typeface="Wingdings" panose="05000000000000000000" pitchFamily="2" charset="2"/>
              </a:rPr>
              <a:t> </a:t>
            </a:r>
            <a:r>
              <a:rPr lang="de-DE" dirty="0" err="1">
                <a:sym typeface="Wingdings" panose="05000000000000000000" pitchFamily="2" charset="2"/>
              </a:rPr>
              <a:t>from</a:t>
            </a:r>
            <a:r>
              <a:rPr lang="de-DE" dirty="0">
                <a:sym typeface="Wingdings" panose="05000000000000000000" pitchFamily="2" charset="2"/>
              </a:rPr>
              <a:t> </a:t>
            </a:r>
            <a:r>
              <a:rPr lang="de-DE" dirty="0" err="1">
                <a:sym typeface="Wingdings" panose="05000000000000000000" pitchFamily="2" charset="2"/>
              </a:rPr>
              <a:t>attacks</a:t>
            </a:r>
            <a:endParaRPr lang="de-DE" dirty="0">
              <a:sym typeface="Wingdings" panose="05000000000000000000" pitchFamily="2" charset="2"/>
            </a:endParaRPr>
          </a:p>
          <a:p>
            <a:pPr marL="1292225" lvl="1" indent="-342900">
              <a:buFont typeface="Arial" panose="020B0604020202020204" pitchFamily="34" charset="0"/>
              <a:buChar char="•"/>
            </a:pPr>
            <a:r>
              <a:rPr lang="de-DE" dirty="0" err="1">
                <a:sym typeface="Wingdings" panose="05000000000000000000" pitchFamily="2" charset="2"/>
              </a:rPr>
              <a:t>Ensuring</a:t>
            </a:r>
            <a:r>
              <a:rPr lang="de-DE" dirty="0">
                <a:sym typeface="Wingdings" panose="05000000000000000000" pitchFamily="2" charset="2"/>
              </a:rPr>
              <a:t> </a:t>
            </a:r>
            <a:r>
              <a:rPr lang="de-DE" dirty="0" err="1">
                <a:sym typeface="Wingdings" panose="05000000000000000000" pitchFamily="2" charset="2"/>
              </a:rPr>
              <a:t>data</a:t>
            </a:r>
            <a:r>
              <a:rPr lang="de-DE" dirty="0">
                <a:sym typeface="Wingdings" panose="05000000000000000000" pitchFamily="2" charset="2"/>
              </a:rPr>
              <a:t> </a:t>
            </a:r>
            <a:r>
              <a:rPr lang="de-DE" dirty="0" err="1">
                <a:sym typeface="Wingdings" panose="05000000000000000000" pitchFamily="2" charset="2"/>
              </a:rPr>
              <a:t>integrity</a:t>
            </a:r>
            <a:r>
              <a:rPr lang="de-DE" dirty="0">
                <a:sym typeface="Wingdings" panose="05000000000000000000" pitchFamily="2" charset="2"/>
              </a:rPr>
              <a:t> and </a:t>
            </a:r>
            <a:r>
              <a:rPr lang="de-DE" dirty="0" err="1">
                <a:sym typeface="Wingdings" panose="05000000000000000000" pitchFamily="2" charset="2"/>
              </a:rPr>
              <a:t>confidentiality</a:t>
            </a:r>
            <a:endParaRPr lang="de-DE" dirty="0">
              <a:sym typeface="Wingdings" panose="05000000000000000000" pitchFamily="2" charset="2"/>
            </a:endParaRPr>
          </a:p>
        </p:txBody>
      </p:sp>
      <p:sp>
        <p:nvSpPr>
          <p:cNvPr id="3" name="Titel 2">
            <a:extLst>
              <a:ext uri="{FF2B5EF4-FFF2-40B4-BE49-F238E27FC236}">
                <a16:creationId xmlns:a16="http://schemas.microsoft.com/office/drawing/2014/main" id="{FD0E2788-749C-2B13-6889-D004DFADE31F}"/>
              </a:ext>
            </a:extLst>
          </p:cNvPr>
          <p:cNvSpPr>
            <a:spLocks noGrp="1"/>
          </p:cNvSpPr>
          <p:nvPr>
            <p:ph type="ctrTitle"/>
          </p:nvPr>
        </p:nvSpPr>
        <p:spPr/>
        <p:txBody>
          <a:bodyPr/>
          <a:lstStyle/>
          <a:p>
            <a:r>
              <a:rPr lang="de-DE" dirty="0" err="1"/>
              <a:t>Cyber</a:t>
            </a:r>
            <a:r>
              <a:rPr lang="de-DE" dirty="0"/>
              <a:t> Security</a:t>
            </a:r>
            <a:br>
              <a:rPr lang="de-DE" dirty="0"/>
            </a:br>
            <a:r>
              <a:rPr lang="de-DE" sz="2700" dirty="0" err="1">
                <a:solidFill>
                  <a:schemeClr val="tx1"/>
                </a:solidFill>
              </a:rPr>
              <a:t>What</a:t>
            </a:r>
            <a:r>
              <a:rPr lang="de-DE" sz="2700" dirty="0">
                <a:solidFill>
                  <a:schemeClr val="tx1"/>
                </a:solidFill>
              </a:rPr>
              <a:t> </a:t>
            </a:r>
            <a:r>
              <a:rPr lang="de-DE" sz="2700" dirty="0" err="1">
                <a:solidFill>
                  <a:schemeClr val="tx1"/>
                </a:solidFill>
              </a:rPr>
              <a:t>actions</a:t>
            </a:r>
            <a:r>
              <a:rPr lang="de-DE" sz="2700" dirty="0">
                <a:solidFill>
                  <a:schemeClr val="tx1"/>
                </a:solidFill>
              </a:rPr>
              <a:t> to </a:t>
            </a:r>
            <a:r>
              <a:rPr lang="de-DE" sz="2700" dirty="0" err="1">
                <a:solidFill>
                  <a:schemeClr val="tx1"/>
                </a:solidFill>
              </a:rPr>
              <a:t>take</a:t>
            </a:r>
            <a:endParaRPr lang="de-DE" sz="2700" dirty="0">
              <a:solidFill>
                <a:schemeClr val="tx1"/>
              </a:solidFill>
            </a:endParaRPr>
          </a:p>
        </p:txBody>
      </p:sp>
    </p:spTree>
    <p:extLst>
      <p:ext uri="{BB962C8B-B14F-4D97-AF65-F5344CB8AC3E}">
        <p14:creationId xmlns:p14="http://schemas.microsoft.com/office/powerpoint/2010/main" val="699711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Untertitel 44"/>
          <p:cNvSpPr>
            <a:spLocks noGrp="1"/>
          </p:cNvSpPr>
          <p:nvPr>
            <p:ph type="subTitle" idx="4294967295"/>
          </p:nvPr>
        </p:nvSpPr>
        <p:spPr>
          <a:xfrm>
            <a:off x="425889" y="2806481"/>
            <a:ext cx="5112000" cy="719138"/>
          </a:xfrm>
          <a:prstGeom prst="rect">
            <a:avLst/>
          </a:prstGeom>
        </p:spPr>
        <p:txBody>
          <a:bodyPr/>
          <a:lstStyle/>
          <a:p>
            <a:pPr marL="0" indent="0">
              <a:buNone/>
            </a:pPr>
            <a:r>
              <a:rPr lang="de-DE" dirty="0">
                <a:solidFill>
                  <a:schemeClr val="bg1"/>
                </a:solidFill>
                <a:latin typeface="+mn-lt"/>
                <a:ea typeface="+mj-ea"/>
                <a:cs typeface="Times"/>
              </a:rPr>
              <a:t>Alexander Mutz</a:t>
            </a:r>
          </a:p>
          <a:p>
            <a:pPr marL="0" indent="0">
              <a:buNone/>
            </a:pPr>
            <a:r>
              <a:rPr lang="en-US" dirty="0">
                <a:solidFill>
                  <a:schemeClr val="bg1"/>
                </a:solidFill>
                <a:latin typeface="+mn-lt"/>
                <a:ea typeface="+mj-ea"/>
                <a:cs typeface="Times"/>
              </a:rPr>
              <a:t>Research Associate</a:t>
            </a:r>
          </a:p>
          <a:p>
            <a:pPr marL="0" indent="0">
              <a:buNone/>
            </a:pPr>
            <a:endParaRPr lang="de-DE" sz="2000" dirty="0">
              <a:solidFill>
                <a:schemeClr val="bg1"/>
              </a:solidFill>
              <a:latin typeface="+mn-lt"/>
              <a:ea typeface="+mj-ea"/>
              <a:cs typeface="Times"/>
            </a:endParaRPr>
          </a:p>
          <a:p>
            <a:pPr marL="0" indent="0">
              <a:buNone/>
            </a:pPr>
            <a:r>
              <a:rPr lang="de-DE" sz="2000" dirty="0">
                <a:solidFill>
                  <a:schemeClr val="bg1"/>
                </a:solidFill>
                <a:latin typeface="+mn-lt"/>
                <a:ea typeface="+mj-ea"/>
                <a:cs typeface="Times"/>
              </a:rPr>
              <a:t>+49 711 970 – 1914</a:t>
            </a:r>
          </a:p>
          <a:p>
            <a:pPr marL="0" indent="0">
              <a:buNone/>
            </a:pPr>
            <a:r>
              <a:rPr lang="de-DE" sz="2000" dirty="0">
                <a:solidFill>
                  <a:schemeClr val="bg1"/>
                </a:solidFill>
                <a:latin typeface="+mn-lt"/>
                <a:ea typeface="+mj-ea"/>
                <a:cs typeface="Times"/>
              </a:rPr>
              <a:t>alexander.mutz@eep.uni-stuttgart.de​</a:t>
            </a:r>
          </a:p>
          <a:p>
            <a:pPr marL="0" indent="0">
              <a:buNone/>
            </a:pPr>
            <a:r>
              <a:rPr lang="de-DE" sz="2000" dirty="0">
                <a:solidFill>
                  <a:schemeClr val="bg1"/>
                </a:solidFill>
                <a:latin typeface="+mn-lt"/>
                <a:ea typeface="+mj-ea"/>
                <a:cs typeface="Times"/>
              </a:rPr>
              <a:t>​</a:t>
            </a:r>
            <a:endParaRPr lang="de-DE" sz="2000" dirty="0">
              <a:solidFill>
                <a:schemeClr val="bg1"/>
              </a:solidFill>
              <a:latin typeface="Arial" panose="020B0604020202020204" pitchFamily="34" charset="0"/>
              <a:cs typeface="Arial" panose="020B0604020202020204" pitchFamily="34" charset="0"/>
            </a:endParaRPr>
          </a:p>
          <a:p>
            <a:pPr marL="0" indent="0">
              <a:buNone/>
            </a:pPr>
            <a:r>
              <a:rPr lang="de-DE" sz="2000" dirty="0">
                <a:solidFill>
                  <a:schemeClr val="bg1"/>
                </a:solidFill>
                <a:latin typeface="+mn-lt"/>
                <a:ea typeface="+mj-ea"/>
                <a:cs typeface="Times"/>
              </a:rPr>
              <a:t>17. September 2024</a:t>
            </a:r>
          </a:p>
          <a:p>
            <a:pPr marL="0" indent="0">
              <a:buNone/>
            </a:pPr>
            <a:endParaRPr lang="de-DE" sz="2000" dirty="0">
              <a:solidFill>
                <a:schemeClr val="bg1"/>
              </a:solidFill>
              <a:latin typeface="+mn-lt"/>
              <a:ea typeface="+mj-ea"/>
              <a:cs typeface="Times"/>
            </a:endParaRPr>
          </a:p>
        </p:txBody>
      </p:sp>
      <p:pic>
        <p:nvPicPr>
          <p:cNvPr id="3" name="Grafik 2">
            <a:extLst>
              <a:ext uri="{FF2B5EF4-FFF2-40B4-BE49-F238E27FC236}">
                <a16:creationId xmlns:a16="http://schemas.microsoft.com/office/drawing/2014/main" id="{41AAA6FC-3E4F-4C38-BAB3-DC2AC3ADD41F}"/>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232499" y="212965"/>
            <a:ext cx="2184416" cy="1320810"/>
          </a:xfrm>
          <a:prstGeom prst="rect">
            <a:avLst/>
          </a:prstGeom>
        </p:spPr>
      </p:pic>
      <p:sp>
        <p:nvSpPr>
          <p:cNvPr id="11" name="Titel 43"/>
          <p:cNvSpPr txBox="1">
            <a:spLocks/>
          </p:cNvSpPr>
          <p:nvPr/>
        </p:nvSpPr>
        <p:spPr>
          <a:xfrm>
            <a:off x="425889" y="2016753"/>
            <a:ext cx="7128792" cy="719138"/>
          </a:xfrm>
          <a:prstGeom prst="rect">
            <a:avLst/>
          </a:prstGeom>
        </p:spPr>
        <p:txBody>
          <a:bodyPr/>
          <a:lstStyle>
            <a:lvl1pPr algn="l" rtl="0" eaLnBrk="0" fontAlgn="base" hangingPunct="0">
              <a:spcBef>
                <a:spcPct val="0"/>
              </a:spcBef>
              <a:spcAft>
                <a:spcPct val="0"/>
              </a:spcAft>
              <a:defRPr sz="2800">
                <a:solidFill>
                  <a:srgbClr val="004F80"/>
                </a:solidFill>
                <a:latin typeface="BundesSerif Office" pitchFamily="18" charset="0"/>
                <a:ea typeface="+mj-ea"/>
                <a:cs typeface="Times"/>
              </a:defRPr>
            </a:lvl1pPr>
            <a:lvl2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2pPr>
            <a:lvl3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3pPr>
            <a:lvl4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4pPr>
            <a:lvl5pPr algn="l" rtl="0" eaLnBrk="0" fontAlgn="base" hangingPunct="0">
              <a:spcBef>
                <a:spcPct val="0"/>
              </a:spcBef>
              <a:spcAft>
                <a:spcPct val="0"/>
              </a:spcAft>
              <a:defRPr sz="2800">
                <a:solidFill>
                  <a:srgbClr val="004F80"/>
                </a:solidFill>
                <a:latin typeface="BundesSerif Office" pitchFamily="18" charset="0"/>
                <a:ea typeface="ＭＳ Ｐゴシック" pitchFamily="52" charset="-128"/>
                <a:cs typeface="Times" charset="0"/>
              </a:defRPr>
            </a:lvl5pPr>
            <a:lvl6pPr marL="4572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6pPr>
            <a:lvl7pPr marL="9144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7pPr>
            <a:lvl8pPr marL="13716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8pPr>
            <a:lvl9pPr marL="1828800" algn="l" rtl="0" fontAlgn="base">
              <a:spcBef>
                <a:spcPct val="0"/>
              </a:spcBef>
              <a:spcAft>
                <a:spcPct val="0"/>
              </a:spcAft>
              <a:defRPr b="1">
                <a:solidFill>
                  <a:schemeClr val="tx2"/>
                </a:solidFill>
                <a:latin typeface="Verdana" charset="0"/>
                <a:ea typeface="ＭＳ Ｐゴシック" pitchFamily="52" charset="-128"/>
                <a:cs typeface="ＭＳ Ｐゴシック" pitchFamily="52" charset="-128"/>
              </a:defRPr>
            </a:lvl9pPr>
          </a:lstStyle>
          <a:p>
            <a:r>
              <a:rPr lang="en-US" kern="0" dirty="0">
                <a:solidFill>
                  <a:schemeClr val="bg1"/>
                </a:solidFill>
                <a:latin typeface="+mn-lt"/>
              </a:rPr>
              <a:t>Thank you!</a:t>
            </a:r>
            <a:endParaRPr lang="de-DE" kern="0" dirty="0">
              <a:solidFill>
                <a:schemeClr val="bg1"/>
              </a:solidFill>
              <a:latin typeface="+mn-lt"/>
            </a:endParaRPr>
          </a:p>
        </p:txBody>
      </p:sp>
      <p:pic>
        <p:nvPicPr>
          <p:cNvPr id="5" name="Grafik 4">
            <a:extLst>
              <a:ext uri="{FF2B5EF4-FFF2-40B4-BE49-F238E27FC236}">
                <a16:creationId xmlns:a16="http://schemas.microsoft.com/office/drawing/2014/main" id="{85B00CF4-93B4-EFF5-53AD-68DDB69B9C1C}"/>
              </a:ext>
            </a:extLst>
          </p:cNvPr>
          <p:cNvPicPr>
            <a:picLocks noChangeAspect="1"/>
          </p:cNvPicPr>
          <p:nvPr/>
        </p:nvPicPr>
        <p:blipFill rotWithShape="1">
          <a:blip r:embed="rId4"/>
          <a:srcRect l="16825" b="32124"/>
          <a:stretch/>
        </p:blipFill>
        <p:spPr>
          <a:xfrm>
            <a:off x="3006545" y="1843407"/>
            <a:ext cx="2118902" cy="2593705"/>
          </a:xfrm>
          <a:prstGeom prst="rect">
            <a:avLst/>
          </a:prstGeom>
        </p:spPr>
      </p:pic>
    </p:spTree>
    <p:extLst>
      <p:ext uri="{BB962C8B-B14F-4D97-AF65-F5344CB8AC3E}">
        <p14:creationId xmlns:p14="http://schemas.microsoft.com/office/powerpoint/2010/main" val="28079509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280FDD-AE76-38E2-D7C1-E1CC2F90E857}"/>
              </a:ext>
            </a:extLst>
          </p:cNvPr>
          <p:cNvSpPr>
            <a:spLocks noGrp="1"/>
          </p:cNvSpPr>
          <p:nvPr>
            <p:ph type="ctrTitle"/>
          </p:nvPr>
        </p:nvSpPr>
        <p:spPr/>
        <p:txBody>
          <a:bodyPr/>
          <a:lstStyle/>
          <a:p>
            <a:r>
              <a:rPr lang="de-DE" dirty="0"/>
              <a:t>Sources</a:t>
            </a:r>
          </a:p>
        </p:txBody>
      </p:sp>
      <p:sp>
        <p:nvSpPr>
          <p:cNvPr id="3" name="Untertitel 2">
            <a:extLst>
              <a:ext uri="{FF2B5EF4-FFF2-40B4-BE49-F238E27FC236}">
                <a16:creationId xmlns:a16="http://schemas.microsoft.com/office/drawing/2014/main" id="{E460024E-BE3F-2A1D-FA11-3A814E796BA7}"/>
              </a:ext>
            </a:extLst>
          </p:cNvPr>
          <p:cNvSpPr>
            <a:spLocks noGrp="1"/>
          </p:cNvSpPr>
          <p:nvPr>
            <p:ph type="subTitle" idx="1"/>
          </p:nvPr>
        </p:nvSpPr>
        <p:spPr/>
        <p:txBody>
          <a:bodyPr/>
          <a:lstStyle/>
          <a:p>
            <a:r>
              <a:rPr lang="de-DE" sz="1200" dirty="0"/>
              <a:t>Eurostat: </a:t>
            </a:r>
            <a:r>
              <a:rPr lang="de-DE" sz="1200" dirty="0">
                <a:hlinkClick r:id="rId2"/>
              </a:rPr>
              <a:t>https://ec.europa.eu/eurostat/databrowser/view/nrg_ind_ren/default/table?lang=en&amp;category=nrg.nrg_quant.nrg_quanta.nrg_ind_share</a:t>
            </a:r>
            <a:r>
              <a:rPr lang="de-DE" sz="1200" dirty="0"/>
              <a:t> </a:t>
            </a:r>
            <a:endParaRPr lang="en-US" sz="1200" b="0" i="0" dirty="0">
              <a:solidFill>
                <a:srgbClr val="999999"/>
              </a:solidFill>
              <a:effectLst/>
              <a:highlight>
                <a:srgbClr val="F7F7F7"/>
              </a:highlight>
              <a:latin typeface="pp object sans"/>
            </a:endParaRPr>
          </a:p>
          <a:p>
            <a:r>
              <a:rPr lang="de-DE" sz="1200" dirty="0"/>
              <a:t>Pipeline </a:t>
            </a:r>
            <a:r>
              <a:rPr lang="de-DE" sz="1200" dirty="0" err="1"/>
              <a:t>Cyber</a:t>
            </a:r>
            <a:r>
              <a:rPr lang="de-DE" sz="1200" dirty="0"/>
              <a:t> </a:t>
            </a:r>
            <a:r>
              <a:rPr lang="de-DE" sz="1200" dirty="0" err="1"/>
              <a:t>attacks</a:t>
            </a:r>
            <a:r>
              <a:rPr lang="de-DE" sz="1200" dirty="0"/>
              <a:t>, UNECE, Task Force on </a:t>
            </a:r>
            <a:r>
              <a:rPr lang="de-DE" sz="1200" dirty="0" err="1"/>
              <a:t>Digitalization</a:t>
            </a:r>
            <a:r>
              <a:rPr lang="de-DE" sz="1200" dirty="0"/>
              <a:t> in Energy: </a:t>
            </a:r>
            <a:r>
              <a:rPr lang="de-DE" sz="1200" dirty="0">
                <a:hlinkClick r:id="rId3"/>
              </a:rPr>
              <a:t>https://unece.org/sites/default/files/2023-12/Pipeline_Cyberattack_case.study_.2023_rev.2_0.pdf</a:t>
            </a:r>
            <a:endParaRPr lang="de-DE" sz="1200" dirty="0"/>
          </a:p>
          <a:p>
            <a:r>
              <a:rPr lang="de-DE" sz="1200" dirty="0" err="1"/>
              <a:t>Energieloesung</a:t>
            </a:r>
            <a:endParaRPr lang="de-DE" sz="1200" dirty="0"/>
          </a:p>
          <a:p>
            <a:r>
              <a:rPr lang="de-DE" sz="1200" dirty="0">
                <a:hlinkClick r:id="rId4"/>
              </a:rPr>
              <a:t>https://www.energieloesung.de/magazin/was-ist-ein-smart-grid-und-was-bedeutet-er-fur-die-elektromobilitat/</a:t>
            </a:r>
            <a:r>
              <a:rPr lang="de-DE" sz="1200" dirty="0"/>
              <a:t> </a:t>
            </a:r>
          </a:p>
          <a:p>
            <a:r>
              <a:rPr lang="en-US" sz="1200" dirty="0"/>
              <a:t>Bolstering the electricity grid: A priority to achieve Romania’s 2030 </a:t>
            </a:r>
            <a:r>
              <a:rPr lang="en-US" sz="1200" dirty="0" err="1"/>
              <a:t>decarbonisation</a:t>
            </a:r>
            <a:r>
              <a:rPr lang="en-US" sz="1200" dirty="0"/>
              <a:t> objectives, </a:t>
            </a:r>
            <a:r>
              <a:rPr lang="de-DE" sz="1200" dirty="0"/>
              <a:t>Andrei </a:t>
            </a:r>
            <a:r>
              <a:rPr lang="de-DE" sz="1200" dirty="0" err="1"/>
              <a:t>Covatariu</a:t>
            </a:r>
            <a:r>
              <a:rPr lang="de-DE" sz="1200" dirty="0"/>
              <a:t>, 06.2024</a:t>
            </a:r>
            <a:r>
              <a:rPr lang="en-US" sz="1200" dirty="0"/>
              <a:t>  </a:t>
            </a:r>
            <a:r>
              <a:rPr lang="de-DE" sz="1200" dirty="0">
                <a:hlinkClick r:id="rId5"/>
              </a:rPr>
              <a:t>https://www.enpg.ro/wp-content/uploads/2024/06/EPG_Bolstering-the-electricity-grid_A-priority-to-achieve-ROs-2030-decarbonisation-objectives.pdf</a:t>
            </a:r>
            <a:r>
              <a:rPr lang="de-DE" sz="1200" dirty="0"/>
              <a:t> </a:t>
            </a:r>
          </a:p>
          <a:p>
            <a:r>
              <a:rPr lang="de-DE" sz="1200" dirty="0"/>
              <a:t>Texas Instruments </a:t>
            </a:r>
            <a:r>
              <a:rPr lang="de-DE" sz="1200" dirty="0">
                <a:hlinkClick r:id="rId6"/>
              </a:rPr>
              <a:t>https://e2e.ti.com/cfs-file/__key/communityserver-blogs-components-weblogfiles/00-00-00-09-70/2627.Transmission-Process.jpg</a:t>
            </a:r>
            <a:r>
              <a:rPr lang="de-DE" sz="1200" dirty="0"/>
              <a:t> </a:t>
            </a:r>
          </a:p>
          <a:p>
            <a:r>
              <a:rPr lang="de-DE" sz="1200" dirty="0"/>
              <a:t>BSI</a:t>
            </a:r>
          </a:p>
          <a:p>
            <a:r>
              <a:rPr lang="de-DE" sz="1200" dirty="0">
                <a:hlinkClick r:id="rId7"/>
              </a:rPr>
              <a:t>https://www.bsi.bund.de/DE/Themen/Verbraucherinnen-und-Verbraucher/Informationen-und-Empfehlungen/Internet-der-Dinge-Smart-leben/Smart-Meter-Gateway/Smart-Meter-Gateway-FAQ/smart-meter-gateway-faq_node.html</a:t>
            </a:r>
            <a:r>
              <a:rPr lang="de-DE" sz="1200" dirty="0"/>
              <a:t> </a:t>
            </a:r>
          </a:p>
          <a:p>
            <a:r>
              <a:rPr lang="de-DE" sz="1200" dirty="0" err="1"/>
              <a:t>BMWi</a:t>
            </a:r>
            <a:endParaRPr lang="de-DE" sz="1200" dirty="0"/>
          </a:p>
          <a:p>
            <a:r>
              <a:rPr lang="de-DE" sz="1200" dirty="0">
                <a:hlinkClick r:id="rId8"/>
              </a:rPr>
              <a:t>https://www.bmwi.de/Redaktion/DE/Publikationen/Energie/achter-monitoring-bericht-energie-der-zukunft.pdf?__blob=publicationFile&amp;v=32</a:t>
            </a:r>
            <a:r>
              <a:rPr lang="de-DE" sz="1200" dirty="0"/>
              <a:t> </a:t>
            </a:r>
          </a:p>
          <a:p>
            <a:r>
              <a:rPr lang="de-DE" sz="1200" dirty="0"/>
              <a:t>Federal </a:t>
            </a:r>
            <a:r>
              <a:rPr lang="de-DE" sz="1200" dirty="0" err="1"/>
              <a:t>Gevernment</a:t>
            </a:r>
            <a:endParaRPr lang="de-DE" sz="1200" dirty="0"/>
          </a:p>
          <a:p>
            <a:r>
              <a:rPr lang="de-DE" sz="1200" dirty="0">
                <a:hlinkClick r:id="rId9"/>
              </a:rPr>
              <a:t>https://www.bundesregierung.de/breg-de/themen/klimaschutz/kohleausstieg-1664496</a:t>
            </a:r>
            <a:r>
              <a:rPr lang="de-DE" sz="1200" dirty="0"/>
              <a:t> </a:t>
            </a:r>
          </a:p>
          <a:p>
            <a:r>
              <a:rPr lang="de-DE" sz="1200" dirty="0"/>
              <a:t>EEX</a:t>
            </a:r>
          </a:p>
          <a:p>
            <a:r>
              <a:rPr lang="de-DE" sz="1200" dirty="0">
                <a:hlinkClick r:id="rId10"/>
              </a:rPr>
              <a:t>https://www.eex.com/de/maerkte/strom-terminmarkt/strom-futures</a:t>
            </a:r>
            <a:r>
              <a:rPr lang="de-DE" sz="1200" dirty="0"/>
              <a:t> </a:t>
            </a:r>
          </a:p>
          <a:p>
            <a:r>
              <a:rPr lang="de-DE" sz="1200" dirty="0"/>
              <a:t>BASE</a:t>
            </a:r>
          </a:p>
          <a:p>
            <a:r>
              <a:rPr lang="de-DE" sz="1200" dirty="0">
                <a:hlinkClick r:id="rId11"/>
              </a:rPr>
              <a:t>https://www.base.bund.de/DE/themen/kt/ausstieg-atomkraft/ausstieg_node.html</a:t>
            </a:r>
            <a:r>
              <a:rPr lang="de-DE" sz="1200" dirty="0"/>
              <a:t> </a:t>
            </a:r>
          </a:p>
          <a:p>
            <a:endParaRPr lang="de-DE" sz="1000" dirty="0"/>
          </a:p>
          <a:p>
            <a:endParaRPr lang="de-DE" sz="1000" dirty="0"/>
          </a:p>
          <a:p>
            <a:endParaRPr lang="de-DE" sz="1000" dirty="0"/>
          </a:p>
          <a:p>
            <a:endParaRPr lang="de-DE" dirty="0"/>
          </a:p>
        </p:txBody>
      </p:sp>
    </p:spTree>
    <p:extLst>
      <p:ext uri="{BB962C8B-B14F-4D97-AF65-F5344CB8AC3E}">
        <p14:creationId xmlns:p14="http://schemas.microsoft.com/office/powerpoint/2010/main" val="1029733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DA3C8A1-1A42-8CA7-954D-7C3E7F1BC00E}"/>
              </a:ext>
            </a:extLst>
          </p:cNvPr>
          <p:cNvSpPr>
            <a:spLocks noGrp="1"/>
          </p:cNvSpPr>
          <p:nvPr>
            <p:ph type="ctrTitle"/>
          </p:nvPr>
        </p:nvSpPr>
        <p:spPr/>
        <p:txBody>
          <a:bodyPr/>
          <a:lstStyle/>
          <a:p>
            <a:r>
              <a:rPr lang="de-DE" dirty="0"/>
              <a:t>Personal </a:t>
            </a:r>
            <a:r>
              <a:rPr lang="en-US" dirty="0"/>
              <a:t>Introduction</a:t>
            </a:r>
          </a:p>
        </p:txBody>
      </p:sp>
      <p:sp>
        <p:nvSpPr>
          <p:cNvPr id="4" name="Untertitel 3">
            <a:extLst>
              <a:ext uri="{FF2B5EF4-FFF2-40B4-BE49-F238E27FC236}">
                <a16:creationId xmlns:a16="http://schemas.microsoft.com/office/drawing/2014/main" id="{83FE7ABC-AAC2-88DC-D026-88CD386E4427}"/>
              </a:ext>
            </a:extLst>
          </p:cNvPr>
          <p:cNvSpPr txBox="1">
            <a:spLocks/>
          </p:cNvSpPr>
          <p:nvPr/>
        </p:nvSpPr>
        <p:spPr>
          <a:xfrm>
            <a:off x="4488616" y="1665256"/>
            <a:ext cx="7152000" cy="4068000"/>
          </a:xfrm>
          <a:prstGeom prst="rect">
            <a:avLst/>
          </a:prstGeom>
        </p:spPr>
        <p:txBody>
          <a:bodyPr/>
          <a:lst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0" indent="0">
              <a:buNone/>
            </a:pPr>
            <a:r>
              <a:rPr lang="de-DE" sz="2000" b="1" dirty="0">
                <a:solidFill>
                  <a:schemeClr val="tx1"/>
                </a:solidFill>
                <a:latin typeface="Arial"/>
                <a:cs typeface="Arial"/>
              </a:rPr>
              <a:t>M</a:t>
            </a:r>
            <a:r>
              <a:rPr lang="en-US" sz="2000" b="1" dirty="0">
                <a:solidFill>
                  <a:schemeClr val="tx1"/>
                </a:solidFill>
                <a:latin typeface="Arial"/>
                <a:cs typeface="Arial"/>
              </a:rPr>
              <a:t>. Sc. Alexander Mutz</a:t>
            </a:r>
          </a:p>
          <a:p>
            <a:pPr marL="0" indent="0">
              <a:buNone/>
            </a:pPr>
            <a:endParaRPr lang="en-US" sz="2000" dirty="0">
              <a:solidFill>
                <a:schemeClr val="tx1"/>
              </a:solidFill>
              <a:latin typeface="Arial"/>
              <a:cs typeface="Arial"/>
            </a:endParaRPr>
          </a:p>
          <a:p>
            <a:pPr marL="0" indent="0">
              <a:buNone/>
            </a:pPr>
            <a:r>
              <a:rPr lang="en-US" sz="2000" dirty="0">
                <a:solidFill>
                  <a:schemeClr val="tx1"/>
                </a:solidFill>
                <a:latin typeface="Arial"/>
                <a:cs typeface="Arial"/>
              </a:rPr>
              <a:t>Background:</a:t>
            </a:r>
          </a:p>
          <a:p>
            <a:pPr marL="342900" indent="-342900"/>
            <a:r>
              <a:rPr lang="en-US" sz="2000" dirty="0">
                <a:solidFill>
                  <a:schemeClr val="tx1"/>
                </a:solidFill>
                <a:latin typeface="Arial"/>
                <a:cs typeface="Arial"/>
              </a:rPr>
              <a:t>Electrical Engineering and Information Technology </a:t>
            </a:r>
          </a:p>
          <a:p>
            <a:pPr marL="0" indent="0">
              <a:buNone/>
            </a:pPr>
            <a:endParaRPr lang="en-US" sz="2000" dirty="0">
              <a:solidFill>
                <a:schemeClr val="tx1"/>
              </a:solidFill>
              <a:latin typeface="Arial"/>
              <a:cs typeface="Arial"/>
            </a:endParaRPr>
          </a:p>
          <a:p>
            <a:pPr marL="0" indent="0">
              <a:buNone/>
            </a:pPr>
            <a:r>
              <a:rPr lang="en-US" sz="2000" dirty="0">
                <a:solidFill>
                  <a:schemeClr val="tx1"/>
                </a:solidFill>
                <a:latin typeface="Arial"/>
                <a:cs typeface="Arial"/>
              </a:rPr>
              <a:t>Expertise: </a:t>
            </a:r>
          </a:p>
          <a:p>
            <a:pPr marL="342900" indent="-342900">
              <a:spcBef>
                <a:spcPts val="0"/>
              </a:spcBef>
            </a:pPr>
            <a:r>
              <a:rPr lang="en-US" sz="2000" dirty="0">
                <a:solidFill>
                  <a:schemeClr val="tx1"/>
                </a:solidFill>
                <a:latin typeface="Arial"/>
                <a:cs typeface="Arial"/>
              </a:rPr>
              <a:t>Ancillary services and flexibility measures</a:t>
            </a:r>
          </a:p>
          <a:p>
            <a:pPr marL="342900" indent="-342900">
              <a:spcBef>
                <a:spcPts val="0"/>
              </a:spcBef>
            </a:pPr>
            <a:r>
              <a:rPr lang="en-US" sz="2000" dirty="0">
                <a:solidFill>
                  <a:schemeClr val="tx1"/>
                </a:solidFill>
                <a:latin typeface="Arial"/>
                <a:cs typeface="Arial"/>
              </a:rPr>
              <a:t>DC-Smart-Grids</a:t>
            </a:r>
          </a:p>
          <a:p>
            <a:pPr marL="0" indent="0">
              <a:buNone/>
            </a:pPr>
            <a:endParaRPr lang="en-US" sz="2000" dirty="0">
              <a:solidFill>
                <a:schemeClr val="tx1"/>
              </a:solidFill>
              <a:latin typeface="Arial"/>
              <a:cs typeface="Arial"/>
            </a:endParaRPr>
          </a:p>
          <a:p>
            <a:pPr marL="0" indent="0">
              <a:buNone/>
            </a:pPr>
            <a:r>
              <a:rPr lang="en-US" sz="2000" dirty="0">
                <a:solidFill>
                  <a:schemeClr val="tx1"/>
                </a:solidFill>
                <a:latin typeface="Arial"/>
                <a:cs typeface="Arial"/>
              </a:rPr>
              <a:t>Association:</a:t>
            </a:r>
          </a:p>
          <a:p>
            <a:pPr marL="342900" indent="-342900">
              <a:spcBef>
                <a:spcPts val="0"/>
              </a:spcBef>
            </a:pPr>
            <a:r>
              <a:rPr lang="en-US" sz="2000" dirty="0">
                <a:solidFill>
                  <a:schemeClr val="tx1"/>
                </a:solidFill>
                <a:latin typeface="Arial"/>
                <a:cs typeface="Arial"/>
              </a:rPr>
              <a:t>EEP at University of Stuttgart </a:t>
            </a:r>
          </a:p>
          <a:p>
            <a:pPr marL="342900" indent="-342900">
              <a:spcBef>
                <a:spcPts val="0"/>
              </a:spcBef>
            </a:pPr>
            <a:r>
              <a:rPr lang="en-US" sz="2000" dirty="0">
                <a:solidFill>
                  <a:schemeClr val="tx1"/>
                </a:solidFill>
                <a:latin typeface="Arial"/>
                <a:cs typeface="Arial"/>
              </a:rPr>
              <a:t>Fraunhofer IPA</a:t>
            </a:r>
          </a:p>
          <a:p>
            <a:pPr marL="0" indent="0">
              <a:buNone/>
            </a:pPr>
            <a:endParaRPr lang="en-US" sz="2000" dirty="0">
              <a:solidFill>
                <a:schemeClr val="tx1"/>
              </a:solidFill>
              <a:latin typeface="Arial"/>
              <a:cs typeface="Arial"/>
            </a:endParaRPr>
          </a:p>
          <a:p>
            <a:pPr marL="342900" indent="-342900"/>
            <a:endParaRPr lang="en-US" kern="0" dirty="0"/>
          </a:p>
        </p:txBody>
      </p:sp>
      <p:pic>
        <p:nvPicPr>
          <p:cNvPr id="6" name="Grafik 5">
            <a:extLst>
              <a:ext uri="{FF2B5EF4-FFF2-40B4-BE49-F238E27FC236}">
                <a16:creationId xmlns:a16="http://schemas.microsoft.com/office/drawing/2014/main" id="{9F548261-4E89-86AC-9675-24436288AAF2}"/>
              </a:ext>
            </a:extLst>
          </p:cNvPr>
          <p:cNvPicPr>
            <a:picLocks noChangeAspect="1"/>
          </p:cNvPicPr>
          <p:nvPr/>
        </p:nvPicPr>
        <p:blipFill rotWithShape="1">
          <a:blip r:embed="rId2"/>
          <a:srcRect b="32124"/>
          <a:stretch/>
        </p:blipFill>
        <p:spPr>
          <a:xfrm>
            <a:off x="335360" y="1667475"/>
            <a:ext cx="3995936" cy="4068392"/>
          </a:xfrm>
          <a:prstGeom prst="rect">
            <a:avLst/>
          </a:prstGeom>
        </p:spPr>
      </p:pic>
    </p:spTree>
    <p:extLst>
      <p:ext uri="{BB962C8B-B14F-4D97-AF65-F5344CB8AC3E}">
        <p14:creationId xmlns:p14="http://schemas.microsoft.com/office/powerpoint/2010/main" val="718857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B466-700C-1D3D-4142-EB10FC007C8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76A3157-DB57-D1ED-6BE2-B83A3E0C1633}"/>
              </a:ext>
            </a:extLst>
          </p:cNvPr>
          <p:cNvSpPr/>
          <p:nvPr>
            <p:custDataLst>
              <p:tags r:id="rId1"/>
            </p:custDataLst>
          </p:nvPr>
        </p:nvSpPr>
        <p:spPr bwMode="auto">
          <a:xfrm>
            <a:off x="1000557" y="1819483"/>
            <a:ext cx="5557151" cy="377166"/>
          </a:xfrm>
          <a:prstGeom prst="rect">
            <a:avLst/>
          </a:prstGeom>
          <a:solidFill>
            <a:srgbClr val="A8AFAF">
              <a:lumMod val="10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3" name="Rechteck 2">
            <a:hlinkClick r:id="" action="ppaction://noaction"/>
            <a:extLst>
              <a:ext uri="{FF2B5EF4-FFF2-40B4-BE49-F238E27FC236}">
                <a16:creationId xmlns:a16="http://schemas.microsoft.com/office/drawing/2014/main" id="{BE368395-E7CE-54CB-7C69-C08CC15363DD}"/>
              </a:ext>
            </a:extLst>
          </p:cNvPr>
          <p:cNvSpPr/>
          <p:nvPr>
            <p:custDataLst>
              <p:tags r:id="rId2"/>
            </p:custDataLst>
          </p:nvPr>
        </p:nvSpPr>
        <p:spPr bwMode="auto">
          <a:xfrm>
            <a:off x="7586277" y="4006538"/>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6" name="Rechteck 5">
            <a:hlinkClick r:id="" action="ppaction://noaction"/>
            <a:extLst>
              <a:ext uri="{FF2B5EF4-FFF2-40B4-BE49-F238E27FC236}">
                <a16:creationId xmlns:a16="http://schemas.microsoft.com/office/drawing/2014/main" id="{DE7DE789-38BE-9878-BC4B-98CBE8B300A0}"/>
              </a:ext>
            </a:extLst>
          </p:cNvPr>
          <p:cNvSpPr/>
          <p:nvPr>
            <p:custDataLst>
              <p:tags r:id="rId3"/>
            </p:custDataLst>
          </p:nvPr>
        </p:nvSpPr>
        <p:spPr bwMode="auto">
          <a:xfrm>
            <a:off x="7586277" y="3569515"/>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7" name="Rechteck 6">
            <a:hlinkClick r:id="" action="ppaction://noaction"/>
            <a:extLst>
              <a:ext uri="{FF2B5EF4-FFF2-40B4-BE49-F238E27FC236}">
                <a16:creationId xmlns:a16="http://schemas.microsoft.com/office/drawing/2014/main" id="{3705550C-323F-DA38-3DDC-D01D1030196D}"/>
              </a:ext>
            </a:extLst>
          </p:cNvPr>
          <p:cNvSpPr/>
          <p:nvPr>
            <p:custDataLst>
              <p:tags r:id="rId4"/>
            </p:custDataLst>
          </p:nvPr>
        </p:nvSpPr>
        <p:spPr bwMode="auto">
          <a:xfrm>
            <a:off x="1100209" y="3133112"/>
            <a:ext cx="529466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rPr>
              <a:t>Cyber Security</a:t>
            </a:r>
            <a:endParaRPr lang="de-DE" sz="1500" b="1" dirty="0">
              <a:solidFill>
                <a:schemeClr val="bg1"/>
              </a:solidFill>
              <a:latin typeface="+mj-lt"/>
              <a:ea typeface="ＭＳ Ｐゴシック" pitchFamily="52" charset="-128"/>
            </a:endParaRPr>
          </a:p>
        </p:txBody>
      </p:sp>
      <p:sp>
        <p:nvSpPr>
          <p:cNvPr id="9" name="Rechteck 8">
            <a:hlinkClick r:id="" action="ppaction://noaction"/>
            <a:extLst>
              <a:ext uri="{FF2B5EF4-FFF2-40B4-BE49-F238E27FC236}">
                <a16:creationId xmlns:a16="http://schemas.microsoft.com/office/drawing/2014/main" id="{056D7E43-73B7-85D7-1900-F591F13C797D}"/>
              </a:ext>
            </a:extLst>
          </p:cNvPr>
          <p:cNvSpPr/>
          <p:nvPr>
            <p:custDataLst>
              <p:tags r:id="rId5"/>
            </p:custDataLst>
          </p:nvPr>
        </p:nvSpPr>
        <p:spPr bwMode="auto">
          <a:xfrm>
            <a:off x="7586277" y="3132491"/>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1" name="Rechteck 10">
            <a:hlinkClick r:id="" action="ppaction://noaction"/>
            <a:extLst>
              <a:ext uri="{FF2B5EF4-FFF2-40B4-BE49-F238E27FC236}">
                <a16:creationId xmlns:a16="http://schemas.microsoft.com/office/drawing/2014/main" id="{A86269E5-2168-9D4B-99C9-527A9516F1B3}"/>
              </a:ext>
            </a:extLst>
          </p:cNvPr>
          <p:cNvSpPr/>
          <p:nvPr>
            <p:custDataLst>
              <p:tags r:id="rId6"/>
            </p:custDataLst>
          </p:nvPr>
        </p:nvSpPr>
        <p:spPr bwMode="auto">
          <a:xfrm>
            <a:off x="623392" y="3132491"/>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4</a:t>
            </a:r>
          </a:p>
        </p:txBody>
      </p:sp>
      <p:sp>
        <p:nvSpPr>
          <p:cNvPr id="12" name="Rechteck 11">
            <a:hlinkClick r:id="" action="ppaction://noaction"/>
            <a:extLst>
              <a:ext uri="{FF2B5EF4-FFF2-40B4-BE49-F238E27FC236}">
                <a16:creationId xmlns:a16="http://schemas.microsoft.com/office/drawing/2014/main" id="{8C7B8C2F-EFD3-2822-1A10-347BB6BD9A65}"/>
              </a:ext>
            </a:extLst>
          </p:cNvPr>
          <p:cNvSpPr/>
          <p:nvPr>
            <p:custDataLst>
              <p:tags r:id="rId7"/>
            </p:custDataLst>
          </p:nvPr>
        </p:nvSpPr>
        <p:spPr bwMode="auto">
          <a:xfrm>
            <a:off x="7586277" y="2695467"/>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3" name="Rechteck 12">
            <a:hlinkClick r:id="" action="ppaction://noaction"/>
            <a:extLst>
              <a:ext uri="{FF2B5EF4-FFF2-40B4-BE49-F238E27FC236}">
                <a16:creationId xmlns:a16="http://schemas.microsoft.com/office/drawing/2014/main" id="{7F843269-89C2-B8F1-E476-5738B8E62343}"/>
              </a:ext>
            </a:extLst>
          </p:cNvPr>
          <p:cNvSpPr/>
          <p:nvPr>
            <p:custDataLst>
              <p:tags r:id="rId8"/>
            </p:custDataLst>
          </p:nvPr>
        </p:nvSpPr>
        <p:spPr bwMode="auto">
          <a:xfrm>
            <a:off x="1100209" y="2695467"/>
            <a:ext cx="503558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cs typeface="ＭＳ Ｐゴシック" pitchFamily="52" charset="-128"/>
              </a:rPr>
              <a:t>Smart Grids in the future grid</a:t>
            </a:r>
          </a:p>
        </p:txBody>
      </p:sp>
      <p:sp>
        <p:nvSpPr>
          <p:cNvPr id="14" name="Rechteck 13">
            <a:hlinkClick r:id="" action="ppaction://noaction"/>
            <a:extLst>
              <a:ext uri="{FF2B5EF4-FFF2-40B4-BE49-F238E27FC236}">
                <a16:creationId xmlns:a16="http://schemas.microsoft.com/office/drawing/2014/main" id="{EA4D157F-8732-2C05-24B2-9239D573390A}"/>
              </a:ext>
            </a:extLst>
          </p:cNvPr>
          <p:cNvSpPr/>
          <p:nvPr>
            <p:custDataLst>
              <p:tags r:id="rId9"/>
            </p:custDataLst>
          </p:nvPr>
        </p:nvSpPr>
        <p:spPr bwMode="auto">
          <a:xfrm>
            <a:off x="623392" y="2695467"/>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3</a:t>
            </a:r>
          </a:p>
        </p:txBody>
      </p:sp>
      <p:sp>
        <p:nvSpPr>
          <p:cNvPr id="15" name="Rechteck 14">
            <a:hlinkClick r:id="rId18" action="ppaction://hlinksldjump"/>
            <a:extLst>
              <a:ext uri="{FF2B5EF4-FFF2-40B4-BE49-F238E27FC236}">
                <a16:creationId xmlns:a16="http://schemas.microsoft.com/office/drawing/2014/main" id="{FEFCA103-E6A9-DD8B-2C5E-15811E9F4CD9}"/>
              </a:ext>
            </a:extLst>
          </p:cNvPr>
          <p:cNvSpPr/>
          <p:nvPr>
            <p:custDataLst>
              <p:tags r:id="rId10"/>
            </p:custDataLst>
          </p:nvPr>
        </p:nvSpPr>
        <p:spPr bwMode="auto">
          <a:xfrm>
            <a:off x="7586277" y="2258442"/>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6" name="Rechteck 15">
            <a:hlinkClick r:id="rId18" action="ppaction://hlinksldjump"/>
            <a:extLst>
              <a:ext uri="{FF2B5EF4-FFF2-40B4-BE49-F238E27FC236}">
                <a16:creationId xmlns:a16="http://schemas.microsoft.com/office/drawing/2014/main" id="{C49F5F5B-AF67-1A23-08EC-46445CD8128C}"/>
              </a:ext>
            </a:extLst>
          </p:cNvPr>
          <p:cNvSpPr/>
          <p:nvPr>
            <p:custDataLst>
              <p:tags r:id="rId11"/>
            </p:custDataLst>
          </p:nvPr>
        </p:nvSpPr>
        <p:spPr bwMode="auto">
          <a:xfrm>
            <a:off x="1060417" y="2258442"/>
            <a:ext cx="5120928"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eaLnBrk="0" fontAlgn="base" hangingPunct="0"/>
            <a:r>
              <a:rPr lang="en-US" sz="1500" b="1" dirty="0">
                <a:solidFill>
                  <a:schemeClr val="bg1"/>
                </a:solidFill>
                <a:latin typeface="+mj-lt"/>
                <a:ea typeface="ＭＳ Ｐゴシック" pitchFamily="52" charset="-128"/>
                <a:cs typeface="ＭＳ Ｐゴシック" pitchFamily="52" charset="-128"/>
              </a:rPr>
              <a:t>The electrical grid in the face of challenges</a:t>
            </a:r>
            <a:endParaRPr lang="de-DE" sz="1500" b="1" dirty="0">
              <a:solidFill>
                <a:schemeClr val="bg1"/>
              </a:solidFill>
              <a:latin typeface="+mj-lt"/>
              <a:ea typeface="ＭＳ Ｐゴシック" pitchFamily="52" charset="-128"/>
              <a:cs typeface="ＭＳ Ｐゴシック" pitchFamily="52" charset="-128"/>
            </a:endParaRPr>
          </a:p>
        </p:txBody>
      </p:sp>
      <p:sp>
        <p:nvSpPr>
          <p:cNvPr id="17" name="Rechteck 16">
            <a:hlinkClick r:id="rId18" action="ppaction://hlinksldjump"/>
            <a:extLst>
              <a:ext uri="{FF2B5EF4-FFF2-40B4-BE49-F238E27FC236}">
                <a16:creationId xmlns:a16="http://schemas.microsoft.com/office/drawing/2014/main" id="{06788425-8406-854C-B456-3A4400AD356A}"/>
              </a:ext>
            </a:extLst>
          </p:cNvPr>
          <p:cNvSpPr/>
          <p:nvPr>
            <p:custDataLst>
              <p:tags r:id="rId12"/>
            </p:custDataLst>
          </p:nvPr>
        </p:nvSpPr>
        <p:spPr bwMode="auto">
          <a:xfrm>
            <a:off x="623392" y="2258442"/>
            <a:ext cx="377165" cy="377166"/>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2</a:t>
            </a:r>
          </a:p>
        </p:txBody>
      </p:sp>
      <p:sp>
        <p:nvSpPr>
          <p:cNvPr id="18" name="Rechteck 17">
            <a:hlinkClick r:id="rId19" action="ppaction://hlinksldjump"/>
            <a:extLst>
              <a:ext uri="{FF2B5EF4-FFF2-40B4-BE49-F238E27FC236}">
                <a16:creationId xmlns:a16="http://schemas.microsoft.com/office/drawing/2014/main" id="{AFD58023-1DE6-D9C9-A597-1ADAE661D6F6}"/>
              </a:ext>
            </a:extLst>
          </p:cNvPr>
          <p:cNvSpPr/>
          <p:nvPr>
            <p:custDataLst>
              <p:tags r:id="rId13"/>
            </p:custDataLst>
          </p:nvPr>
        </p:nvSpPr>
        <p:spPr bwMode="auto">
          <a:xfrm>
            <a:off x="7586277" y="1821419"/>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9" name="Rechteck 18">
            <a:hlinkClick r:id="rId19" action="ppaction://hlinksldjump"/>
            <a:extLst>
              <a:ext uri="{FF2B5EF4-FFF2-40B4-BE49-F238E27FC236}">
                <a16:creationId xmlns:a16="http://schemas.microsoft.com/office/drawing/2014/main" id="{42B81522-D75A-DAE3-DBF8-5F93DBEF725F}"/>
              </a:ext>
            </a:extLst>
          </p:cNvPr>
          <p:cNvSpPr/>
          <p:nvPr>
            <p:custDataLst>
              <p:tags r:id="rId14"/>
            </p:custDataLst>
          </p:nvPr>
        </p:nvSpPr>
        <p:spPr bwMode="auto">
          <a:xfrm>
            <a:off x="1060416" y="1821419"/>
            <a:ext cx="537425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defTabSz="914400" rtl="0" eaLnBrk="0" fontAlgn="base" latinLnBrk="0" hangingPunct="0">
              <a:buClrTx/>
              <a:buSzTx/>
              <a:tabLst/>
            </a:pP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EEP – A </a:t>
            </a:r>
            <a:r>
              <a:rPr lang="en-US" sz="1500" b="1" dirty="0">
                <a:solidFill>
                  <a:schemeClr val="bg1"/>
                </a:solidFill>
                <a:latin typeface="+mj-lt"/>
                <a:ea typeface="ＭＳ Ｐゴシック" pitchFamily="52" charset="-128"/>
                <a:cs typeface="ＭＳ Ｐゴシック" pitchFamily="52" charset="-128"/>
              </a:rPr>
              <a:t>R</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esearch </a:t>
            </a:r>
            <a:r>
              <a:rPr lang="en-US" sz="1500" b="1" dirty="0">
                <a:solidFill>
                  <a:schemeClr val="bg1"/>
                </a:solidFill>
                <a:latin typeface="+mj-lt"/>
                <a:ea typeface="ＭＳ Ｐゴシック" pitchFamily="52" charset="-128"/>
                <a:cs typeface="ＭＳ Ｐゴシック" pitchFamily="52" charset="-128"/>
              </a:rPr>
              <a:t>H</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ub for Industrial Energy </a:t>
            </a:r>
            <a:r>
              <a:rPr lang="en-US" sz="1500" b="1" dirty="0">
                <a:solidFill>
                  <a:schemeClr val="bg1"/>
                </a:solidFill>
                <a:latin typeface="+mj-lt"/>
                <a:ea typeface="ＭＳ Ｐゴシック" pitchFamily="52" charset="-128"/>
                <a:cs typeface="ＭＳ Ｐゴシック" pitchFamily="52" charset="-128"/>
              </a:rPr>
              <a:t>E</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fficiency</a:t>
            </a:r>
            <a:endParaRPr kumimoji="0" lang="de-DE" sz="1500" b="1"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20" name="Rechteck 19">
            <a:hlinkClick r:id="rId19" action="ppaction://hlinksldjump"/>
            <a:extLst>
              <a:ext uri="{FF2B5EF4-FFF2-40B4-BE49-F238E27FC236}">
                <a16:creationId xmlns:a16="http://schemas.microsoft.com/office/drawing/2014/main" id="{FB99B4B2-4687-1B17-7ECC-FEDF126CDFF2}"/>
              </a:ext>
            </a:extLst>
          </p:cNvPr>
          <p:cNvSpPr/>
          <p:nvPr>
            <p:custDataLst>
              <p:tags r:id="rId15"/>
            </p:custDataLst>
          </p:nvPr>
        </p:nvSpPr>
        <p:spPr bwMode="auto">
          <a:xfrm>
            <a:off x="623392" y="1821419"/>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1</a:t>
            </a:r>
          </a:p>
        </p:txBody>
      </p:sp>
    </p:spTree>
    <p:extLst>
      <p:ext uri="{BB962C8B-B14F-4D97-AF65-F5344CB8AC3E}">
        <p14:creationId xmlns:p14="http://schemas.microsoft.com/office/powerpoint/2010/main" val="117312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el 43"/>
          <p:cNvSpPr>
            <a:spLocks noGrp="1"/>
          </p:cNvSpPr>
          <p:nvPr>
            <p:ph type="ctrTitle"/>
          </p:nvPr>
        </p:nvSpPr>
        <p:spPr>
          <a:xfrm>
            <a:off x="623391" y="360040"/>
            <a:ext cx="10225137" cy="980728"/>
          </a:xfrm>
        </p:spPr>
        <p:txBody>
          <a:bodyPr>
            <a:normAutofit/>
          </a:bodyPr>
          <a:lstStyle/>
          <a:p>
            <a:r>
              <a:rPr lang="en-US" sz="3300" dirty="0"/>
              <a:t>EEP – A Research Hub for Industrial Energy Efficiency</a:t>
            </a:r>
            <a:endParaRPr lang="de-DE" dirty="0">
              <a:solidFill>
                <a:srgbClr val="19707F"/>
              </a:solidFill>
              <a:latin typeface="Times" panose="02020603050405020304" pitchFamily="18" charset="0"/>
              <a:cs typeface="Times" panose="02020603050405020304" pitchFamily="18" charset="0"/>
            </a:endParaRPr>
          </a:p>
        </p:txBody>
      </p:sp>
      <p:grpSp>
        <p:nvGrpSpPr>
          <p:cNvPr id="2" name="Gruppieren 1">
            <a:extLst>
              <a:ext uri="{FF2B5EF4-FFF2-40B4-BE49-F238E27FC236}">
                <a16:creationId xmlns:a16="http://schemas.microsoft.com/office/drawing/2014/main" id="{FCC7445B-90D7-0FE9-FF5C-013D7569BD45}"/>
              </a:ext>
            </a:extLst>
          </p:cNvPr>
          <p:cNvGrpSpPr>
            <a:grpSpLocks/>
          </p:cNvGrpSpPr>
          <p:nvPr/>
        </p:nvGrpSpPr>
        <p:grpSpPr>
          <a:xfrm>
            <a:off x="1644970" y="1412776"/>
            <a:ext cx="9058869" cy="4224948"/>
            <a:chOff x="827050" y="778532"/>
            <a:chExt cx="10784367" cy="5029700"/>
          </a:xfrm>
        </p:grpSpPr>
        <p:sp>
          <p:nvSpPr>
            <p:cNvPr id="50" name="Abgerundetes Rechteck 49"/>
            <p:cNvSpPr>
              <a:spLocks/>
            </p:cNvSpPr>
            <p:nvPr/>
          </p:nvSpPr>
          <p:spPr bwMode="auto">
            <a:xfrm>
              <a:off x="827050" y="3113094"/>
              <a:ext cx="4046400" cy="1292447"/>
            </a:xfrm>
            <a:prstGeom prst="roundRect">
              <a:avLst/>
            </a:prstGeom>
            <a:noFill/>
            <a:ln w="26670" cap="flat" cmpd="sng" algn="ctr">
              <a:solidFill>
                <a:srgbClr val="EB6A0A"/>
              </a:solidFill>
              <a:prstDash val="solid"/>
            </a:ln>
            <a:effectLst/>
          </p:spPr>
          <p:txBody>
            <a:bodyPr lIns="76810" tIns="38405" rIns="76810" bIns="38405" anchor="t"/>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indent="226695" defTabSz="914400" eaLnBrk="0" fontAlgn="base" hangingPunct="0">
                <a:spcAft>
                  <a:spcPts val="600"/>
                </a:spcAft>
              </a:pPr>
              <a:r>
                <a:rPr lang="en-US" altLang="de-DE" sz="1176" b="1" dirty="0">
                  <a:latin typeface="Arial" panose="020B0604020202020204" pitchFamily="34" charset="0"/>
                  <a:ea typeface="ＭＳ Ｐゴシック" pitchFamily="52" charset="-128"/>
                  <a:cs typeface="Arial" panose="020B0604020202020204" pitchFamily="34" charset="0"/>
                </a:rPr>
                <a:t>Integrated energy system planning</a:t>
              </a:r>
            </a:p>
            <a:p>
              <a:pPr>
                <a:spcAft>
                  <a:spcPct val="0"/>
                </a:spcAft>
              </a:pPr>
              <a:endParaRPr lang="en-US" altLang="de-DE" sz="1176" b="1" dirty="0">
                <a:solidFill>
                  <a:prstClr val="black"/>
                </a:solidFill>
                <a:latin typeface="Arial" panose="020B0604020202020204" pitchFamily="34" charset="0"/>
                <a:ea typeface="ＭＳ Ｐゴシック" pitchFamily="34" charset="-128"/>
                <a:cs typeface="Arial" panose="020B0604020202020204" pitchFamily="34" charset="0"/>
              </a:endParaRPr>
            </a:p>
            <a:p>
              <a:pPr marL="240030" indent="-240030" fontAlgn="base">
                <a:spcBef>
                  <a:spcPct val="0"/>
                </a:spcBef>
                <a:spcAft>
                  <a:spcPct val="0"/>
                </a:spcAft>
                <a:buClr>
                  <a:srgbClr val="EB6A0A"/>
                </a:buClr>
                <a:buFont typeface="Wingdings" pitchFamily="2" charset="2"/>
                <a:buChar char="§"/>
              </a:pP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Conceptual design of industrial energy systems matched to requirements</a:t>
              </a:r>
            </a:p>
          </p:txBody>
        </p:sp>
        <p:grpSp>
          <p:nvGrpSpPr>
            <p:cNvPr id="38" name="Gruppieren 37"/>
            <p:cNvGrpSpPr>
              <a:grpSpLocks noChangeAspect="1"/>
            </p:cNvGrpSpPr>
            <p:nvPr/>
          </p:nvGrpSpPr>
          <p:grpSpPr>
            <a:xfrm>
              <a:off x="7953778" y="778532"/>
              <a:ext cx="1415532" cy="545161"/>
              <a:chOff x="457200" y="1504256"/>
              <a:chExt cx="3095625" cy="1192212"/>
            </a:xfrm>
          </p:grpSpPr>
          <p:pic>
            <p:nvPicPr>
              <p:cNvPr id="39" name="Picture 3" descr="C:\Users\kjk\Desktop\Bild1.png"/>
              <p:cNvPicPr>
                <a:picLocks noChangeAspect="1" noChangeArrowheads="1"/>
              </p:cNvPicPr>
              <p:nvPr/>
            </p:nvPicPr>
            <p:blipFill>
              <a:blip r:embed="rId3" cstate="print">
                <a:lum contrast="30000"/>
                <a:extLst>
                  <a:ext uri="{28A0092B-C50C-407E-A947-70E740481C1C}">
                    <a14:useLocalDpi xmlns:a14="http://schemas.microsoft.com/office/drawing/2010/main" val="0"/>
                  </a:ext>
                </a:extLst>
              </a:blip>
              <a:srcRect l="34143" t="6351" r="7317" b="3175"/>
              <a:stretch>
                <a:fillRect/>
              </a:stretch>
            </p:blipFill>
            <p:spPr bwMode="auto">
              <a:xfrm>
                <a:off x="1368425" y="1799531"/>
                <a:ext cx="12239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Abgerundetes Rechteck 39"/>
              <p:cNvSpPr>
                <a:spLocks/>
              </p:cNvSpPr>
              <p:nvPr/>
            </p:nvSpPr>
            <p:spPr bwMode="auto">
              <a:xfrm>
                <a:off x="457200" y="1504256"/>
                <a:ext cx="3095625" cy="1187450"/>
              </a:xfrm>
              <a:prstGeom prst="roundRect">
                <a:avLst/>
              </a:prstGeom>
              <a:noFill/>
              <a:ln w="2667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anchor="ctr"/>
              <a:lstStyle>
                <a:defPPr>
                  <a:defRPr lang="en-US"/>
                </a:defPPr>
                <a:lvl1pPr marL="0" algn="l" defTabSz="457200">
                  <a:defRPr sz="1800">
                    <a:solidFill>
                      <a:schemeClr val="lt1"/>
                    </a:solidFill>
                    <a:latin typeface="+mn-lt"/>
                    <a:ea typeface="+mn-ea"/>
                    <a:cs typeface="+mn-cs"/>
                  </a:defRPr>
                </a:lvl1pPr>
                <a:lvl2pPr marL="457200" algn="l" defTabSz="457200">
                  <a:defRPr sz="1800">
                    <a:solidFill>
                      <a:schemeClr val="lt1"/>
                    </a:solidFill>
                    <a:latin typeface="+mn-lt"/>
                    <a:ea typeface="+mn-ea"/>
                    <a:cs typeface="+mn-cs"/>
                  </a:defRPr>
                </a:lvl2pPr>
                <a:lvl3pPr marL="914400" algn="l" defTabSz="457200">
                  <a:defRPr sz="1800">
                    <a:solidFill>
                      <a:schemeClr val="lt1"/>
                    </a:solidFill>
                    <a:latin typeface="+mn-lt"/>
                    <a:ea typeface="+mn-ea"/>
                    <a:cs typeface="+mn-cs"/>
                  </a:defRPr>
                </a:lvl3pPr>
                <a:lvl4pPr marL="1371600" algn="l" defTabSz="457200">
                  <a:defRPr sz="1800">
                    <a:solidFill>
                      <a:schemeClr val="lt1"/>
                    </a:solidFill>
                    <a:latin typeface="+mn-lt"/>
                    <a:ea typeface="+mn-ea"/>
                    <a:cs typeface="+mn-cs"/>
                  </a:defRPr>
                </a:lvl4pPr>
                <a:lvl5pPr marL="1828800" algn="l" defTabSz="457200">
                  <a:defRPr sz="1800">
                    <a:solidFill>
                      <a:schemeClr val="lt1"/>
                    </a:solidFill>
                    <a:latin typeface="+mn-lt"/>
                    <a:ea typeface="+mn-ea"/>
                    <a:cs typeface="+mn-cs"/>
                  </a:defRPr>
                </a:lvl5pPr>
                <a:lvl6pPr marL="2286000" algn="l" defTabSz="457200">
                  <a:defRPr sz="1800">
                    <a:solidFill>
                      <a:schemeClr val="lt1"/>
                    </a:solidFill>
                    <a:latin typeface="+mn-lt"/>
                    <a:ea typeface="+mn-ea"/>
                    <a:cs typeface="+mn-cs"/>
                  </a:defRPr>
                </a:lvl6pPr>
                <a:lvl7pPr marL="2743200" algn="l" defTabSz="457200">
                  <a:defRPr sz="1800">
                    <a:solidFill>
                      <a:schemeClr val="lt1"/>
                    </a:solidFill>
                    <a:latin typeface="+mn-lt"/>
                    <a:ea typeface="+mn-ea"/>
                    <a:cs typeface="+mn-cs"/>
                  </a:defRPr>
                </a:lvl7pPr>
                <a:lvl8pPr marL="3200400" algn="l" defTabSz="457200">
                  <a:defRPr sz="1800">
                    <a:solidFill>
                      <a:schemeClr val="lt1"/>
                    </a:solidFill>
                    <a:latin typeface="+mn-lt"/>
                    <a:ea typeface="+mn-ea"/>
                    <a:cs typeface="+mn-cs"/>
                  </a:defRPr>
                </a:lvl8pPr>
                <a:lvl9pPr marL="3657600" algn="l" defTabSz="457200">
                  <a:defRPr sz="1800">
                    <a:solidFill>
                      <a:schemeClr val="lt1"/>
                    </a:solidFill>
                    <a:latin typeface="+mn-lt"/>
                    <a:ea typeface="+mn-ea"/>
                    <a:cs typeface="+mn-cs"/>
                  </a:defRPr>
                </a:lvl9pPr>
              </a:lstStyle>
              <a:p>
                <a:pPr algn="ctr" eaLnBrk="1" fontAlgn="base" hangingPunct="1">
                  <a:spcBef>
                    <a:spcPct val="0"/>
                  </a:spcBef>
                  <a:spcAft>
                    <a:spcPct val="0"/>
                  </a:spcAft>
                  <a:defRPr/>
                </a:pPr>
                <a:endParaRPr lang="en-US" altLang="de-DE" sz="2400">
                  <a:solidFill>
                    <a:srgbClr val="FFFFFF"/>
                  </a:solidFill>
                  <a:latin typeface="Arial" panose="020B0604020202020204" pitchFamily="34" charset="0"/>
                  <a:cs typeface="Arial" panose="020B0604020202020204" pitchFamily="34" charset="0"/>
                </a:endParaRPr>
              </a:p>
            </p:txBody>
          </p:sp>
          <p:sp>
            <p:nvSpPr>
              <p:cNvPr id="41" name="Textfeld 26"/>
              <p:cNvSpPr txBox="1">
                <a:spLocks noChangeArrowheads="1"/>
              </p:cNvSpPr>
              <p:nvPr/>
            </p:nvSpPr>
            <p:spPr bwMode="auto">
              <a:xfrm>
                <a:off x="468312" y="1548707"/>
                <a:ext cx="3055938" cy="50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810" tIns="38405" rIns="76810" bIns="38405">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fontAlgn="base" hangingPunct="1">
                  <a:spcBef>
                    <a:spcPct val="0"/>
                  </a:spcBef>
                  <a:spcAft>
                    <a:spcPct val="0"/>
                  </a:spcAft>
                  <a:buClrTx/>
                  <a:buFontTx/>
                  <a:buNone/>
                </a:pPr>
                <a:r>
                  <a:rPr lang="en-US" altLang="de-DE" sz="756" b="1" dirty="0">
                    <a:solidFill>
                      <a:prstClr val="black"/>
                    </a:solidFill>
                    <a:latin typeface="Arial" panose="020B0604020202020204" pitchFamily="34" charset="0"/>
                    <a:ea typeface="ＭＳ Ｐゴシック" pitchFamily="34" charset="-128"/>
                    <a:cs typeface="Arial" panose="020B0604020202020204" pitchFamily="34" charset="0"/>
                  </a:rPr>
                  <a:t>Industrial Research</a:t>
                </a:r>
              </a:p>
            </p:txBody>
          </p:sp>
        </p:grpSp>
        <p:grpSp>
          <p:nvGrpSpPr>
            <p:cNvPr id="42" name="Gruppieren 41"/>
            <p:cNvGrpSpPr>
              <a:grpSpLocks noChangeAspect="1"/>
            </p:cNvGrpSpPr>
            <p:nvPr/>
          </p:nvGrpSpPr>
          <p:grpSpPr>
            <a:xfrm>
              <a:off x="9976173" y="1784624"/>
              <a:ext cx="1626271" cy="556930"/>
              <a:chOff x="402545" y="3708037"/>
              <a:chExt cx="2952032" cy="1010946"/>
            </a:xfrm>
          </p:grpSpPr>
          <p:sp>
            <p:nvSpPr>
              <p:cNvPr id="43" name="Abgerundetes Rechteck 42"/>
              <p:cNvSpPr>
                <a:spLocks/>
              </p:cNvSpPr>
              <p:nvPr/>
            </p:nvSpPr>
            <p:spPr bwMode="auto">
              <a:xfrm>
                <a:off x="402545" y="3708037"/>
                <a:ext cx="2952032" cy="989585"/>
              </a:xfrm>
              <a:prstGeom prst="roundRect">
                <a:avLst/>
              </a:prstGeom>
              <a:noFill/>
              <a:ln w="26670" cap="flat" cmpd="sng" algn="ctr">
                <a:solidFill>
                  <a:srgbClr val="4163A3"/>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defRPr/>
                </a:pPr>
                <a:endParaRPr lang="de-DE" altLang="de-DE"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45" name="Rechteck 44"/>
              <p:cNvSpPr>
                <a:spLocks noChangeArrowheads="1"/>
              </p:cNvSpPr>
              <p:nvPr/>
            </p:nvSpPr>
            <p:spPr bwMode="auto">
              <a:xfrm>
                <a:off x="422538" y="4160359"/>
                <a:ext cx="2912045" cy="558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8405" rIns="0" bIns="38405">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spcAft>
                    <a:spcPct val="0"/>
                  </a:spcAft>
                  <a:buClrTx/>
                  <a:buFontTx/>
                  <a:buNone/>
                  <a:defRPr/>
                </a:pPr>
                <a:r>
                  <a:rPr lang="en-US" altLang="de-DE" sz="588" kern="0" dirty="0">
                    <a:solidFill>
                      <a:srgbClr val="000000"/>
                    </a:solidFill>
                    <a:latin typeface="Arial" panose="020B0604020202020204" pitchFamily="34" charset="0"/>
                    <a:ea typeface="ＭＳ Ｐゴシック" pitchFamily="34" charset="-128"/>
                    <a:cs typeface="Arial" panose="020B0604020202020204" pitchFamily="34" charset="0"/>
                  </a:rPr>
                  <a:t>Graduate School of Excellence </a:t>
                </a:r>
                <a:br>
                  <a:rPr lang="en-US" altLang="de-DE" sz="588" kern="0" dirty="0">
                    <a:solidFill>
                      <a:srgbClr val="000000"/>
                    </a:solidFill>
                    <a:latin typeface="Arial" panose="020B0604020202020204" pitchFamily="34" charset="0"/>
                    <a:ea typeface="ＭＳ Ｐゴシック" pitchFamily="34" charset="-128"/>
                    <a:cs typeface="Arial" panose="020B0604020202020204" pitchFamily="34" charset="0"/>
                  </a:rPr>
                </a:br>
                <a:r>
                  <a:rPr lang="en-US" altLang="de-DE" sz="588" kern="0" dirty="0">
                    <a:solidFill>
                      <a:srgbClr val="000000"/>
                    </a:solidFill>
                    <a:latin typeface="Arial" panose="020B0604020202020204" pitchFamily="34" charset="0"/>
                    <a:ea typeface="ＭＳ Ｐゴシック" pitchFamily="34" charset="-128"/>
                    <a:cs typeface="Arial" panose="020B0604020202020204" pitchFamily="34" charset="0"/>
                  </a:rPr>
                  <a:t>advanced Manufacturing Engineering</a:t>
                </a:r>
                <a:endParaRPr lang="de-DE" altLang="de-DE" sz="588" kern="0" dirty="0">
                  <a:solidFill>
                    <a:srgbClr val="000000"/>
                  </a:solidFill>
                  <a:latin typeface="Arial" panose="020B0604020202020204" pitchFamily="34" charset="0"/>
                  <a:ea typeface="ＭＳ Ｐゴシック" pitchFamily="34" charset="-128"/>
                  <a:cs typeface="Arial" panose="020B0604020202020204" pitchFamily="34" charset="0"/>
                </a:endParaRPr>
              </a:p>
            </p:txBody>
          </p:sp>
          <p:pic>
            <p:nvPicPr>
              <p:cNvPr id="46" name="Picture 41" descr="C:\Users\AP2\Desktop\GSaM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4160" y="3905160"/>
                <a:ext cx="1448657" cy="329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7" name="Gruppieren 46"/>
            <p:cNvGrpSpPr>
              <a:grpSpLocks noChangeAspect="1"/>
            </p:cNvGrpSpPr>
            <p:nvPr/>
          </p:nvGrpSpPr>
          <p:grpSpPr>
            <a:xfrm>
              <a:off x="9990984" y="778532"/>
              <a:ext cx="1593698" cy="545161"/>
              <a:chOff x="4861444" y="3708037"/>
              <a:chExt cx="2892904" cy="989585"/>
            </a:xfrm>
          </p:grpSpPr>
          <p:sp>
            <p:nvSpPr>
              <p:cNvPr id="48" name="Abgerundetes Rechteck 47"/>
              <p:cNvSpPr>
                <a:spLocks/>
              </p:cNvSpPr>
              <p:nvPr/>
            </p:nvSpPr>
            <p:spPr bwMode="auto">
              <a:xfrm>
                <a:off x="4861444" y="3708037"/>
                <a:ext cx="2892904" cy="989585"/>
              </a:xfrm>
              <a:prstGeom prst="roundRect">
                <a:avLst/>
              </a:prstGeom>
              <a:solidFill>
                <a:srgbClr val="FFFFFF"/>
              </a:solidFill>
              <a:ln w="26670" cap="flat" cmpd="sng" algn="ctr">
                <a:solidFill>
                  <a:srgbClr val="179C7D"/>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defRPr/>
                </a:pPr>
                <a:endParaRPr lang="de-DE" altLang="de-DE" kern="0">
                  <a:solidFill>
                    <a:srgbClr val="FFFFFF"/>
                  </a:solidFill>
                  <a:latin typeface="Arial" panose="020B0604020202020204" pitchFamily="34" charset="0"/>
                  <a:ea typeface="ＭＳ Ｐゴシック" pitchFamily="34" charset="-128"/>
                  <a:cs typeface="Arial" panose="020B0604020202020204" pitchFamily="34" charset="0"/>
                </a:endParaRPr>
              </a:p>
            </p:txBody>
          </p:sp>
          <p:pic>
            <p:nvPicPr>
              <p:cNvPr id="49" name="Picture 22" descr="C:\Users\eeb\AppData\Local\Microsoft\Windows\Temporary Internet Files\Content.Outlook\UCYST0PF\SPA_Logo_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082" y="3829379"/>
                <a:ext cx="1963138" cy="784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uppieren 50"/>
            <p:cNvGrpSpPr>
              <a:grpSpLocks noChangeAspect="1"/>
            </p:cNvGrpSpPr>
            <p:nvPr/>
          </p:nvGrpSpPr>
          <p:grpSpPr>
            <a:xfrm>
              <a:off x="5384727" y="5053481"/>
              <a:ext cx="1610799" cy="657736"/>
              <a:chOff x="2735231" y="4876202"/>
              <a:chExt cx="2856671" cy="1166461"/>
            </a:xfrm>
          </p:grpSpPr>
          <p:sp>
            <p:nvSpPr>
              <p:cNvPr id="52" name="Abgerundetes Rechteck 51"/>
              <p:cNvSpPr>
                <a:spLocks/>
              </p:cNvSpPr>
              <p:nvPr/>
            </p:nvSpPr>
            <p:spPr bwMode="auto">
              <a:xfrm>
                <a:off x="2786959" y="4876202"/>
                <a:ext cx="2753211" cy="1166461"/>
              </a:xfrm>
              <a:prstGeom prst="roundRect">
                <a:avLst/>
              </a:prstGeom>
              <a:solidFill>
                <a:srgbClr val="FFFFFF"/>
              </a:solidFill>
              <a:ln w="26670" cap="flat" cmpd="sng" algn="ctr">
                <a:solidFill>
                  <a:srgbClr val="4163A3"/>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r" eaLnBrk="1" hangingPunct="1">
                  <a:defRPr/>
                </a:pPr>
                <a:endParaRPr lang="de-DE" altLang="de-DE" kern="0" dirty="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53" name="Rechteck 52"/>
              <p:cNvSpPr>
                <a:spLocks noChangeArrowheads="1"/>
              </p:cNvSpPr>
              <p:nvPr/>
            </p:nvSpPr>
            <p:spPr bwMode="auto">
              <a:xfrm>
                <a:off x="2735231" y="5496835"/>
                <a:ext cx="2856671" cy="545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6810" tIns="38405" rIns="76810" bIns="38405">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spcAft>
                    <a:spcPct val="0"/>
                  </a:spcAft>
                  <a:buClrTx/>
                  <a:buFontTx/>
                  <a:buNone/>
                  <a:defRPr/>
                </a:pPr>
                <a:r>
                  <a:rPr lang="en-US" altLang="de-DE" sz="588" kern="0" dirty="0">
                    <a:solidFill>
                      <a:srgbClr val="000000"/>
                    </a:solidFill>
                    <a:latin typeface="Arial" panose="020B0604020202020204" pitchFamily="34" charset="0"/>
                    <a:ea typeface="ＭＳ Ｐゴシック" pitchFamily="34" charset="-128"/>
                    <a:cs typeface="Arial" panose="020B0604020202020204" pitchFamily="34" charset="0"/>
                  </a:rPr>
                  <a:t>Graduate and Research school </a:t>
                </a:r>
                <a:br>
                  <a:rPr lang="en-US" altLang="de-DE" sz="588" kern="0" dirty="0">
                    <a:solidFill>
                      <a:srgbClr val="000000"/>
                    </a:solidFill>
                    <a:latin typeface="Arial" panose="020B0604020202020204" pitchFamily="34" charset="0"/>
                    <a:ea typeface="ＭＳ Ｐゴシック" pitchFamily="34" charset="-128"/>
                    <a:cs typeface="Arial" panose="020B0604020202020204" pitchFamily="34" charset="0"/>
                  </a:rPr>
                </a:br>
                <a:r>
                  <a:rPr lang="en-US" altLang="de-DE" sz="588" kern="0" dirty="0">
                    <a:solidFill>
                      <a:srgbClr val="000000"/>
                    </a:solidFill>
                    <a:latin typeface="Arial" panose="020B0604020202020204" pitchFamily="34" charset="0"/>
                    <a:ea typeface="ＭＳ Ｐゴシック" pitchFamily="34" charset="-128"/>
                    <a:cs typeface="Arial" panose="020B0604020202020204" pitchFamily="34" charset="0"/>
                  </a:rPr>
                  <a:t>Efficient use of Energy Stuttgart</a:t>
                </a:r>
                <a:endParaRPr lang="de-DE" altLang="de-DE" sz="588" kern="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4" name="Rechteck 53"/>
              <p:cNvSpPr/>
              <p:nvPr/>
            </p:nvSpPr>
            <p:spPr>
              <a:xfrm>
                <a:off x="2868366" y="4994915"/>
                <a:ext cx="2518848" cy="709574"/>
              </a:xfrm>
              <a:prstGeom prst="rect">
                <a:avLst/>
              </a:prstGeom>
            </p:spPr>
            <p:txBody>
              <a:bodyPr wrap="square" lIns="76810" tIns="38405" rIns="76810" bIns="38405">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a:defRPr/>
                </a:pPr>
                <a:r>
                  <a:rPr lang="de-DE" sz="1680" b="1" kern="0" dirty="0">
                    <a:solidFill>
                      <a:srgbClr val="000000"/>
                    </a:solidFill>
                    <a:latin typeface="Arial" panose="020B0604020202020204" pitchFamily="34" charset="0"/>
                    <a:ea typeface="ＭＳ Ｐゴシック" pitchFamily="34" charset="-128"/>
                    <a:cs typeface="Arial" panose="020B0604020202020204" pitchFamily="34" charset="0"/>
                  </a:rPr>
                  <a:t>GREES</a:t>
                </a:r>
                <a:endParaRPr lang="de-DE" sz="1680" kern="0" dirty="0">
                  <a:solidFill>
                    <a:srgbClr val="000000"/>
                  </a:solidFill>
                  <a:latin typeface="Arial" panose="020B0604020202020204" pitchFamily="34" charset="0"/>
                  <a:ea typeface="ＭＳ Ｐゴシック" pitchFamily="34" charset="-128"/>
                  <a:cs typeface="Arial" panose="020B0604020202020204" pitchFamily="34" charset="0"/>
                </a:endParaRPr>
              </a:p>
            </p:txBody>
          </p:sp>
        </p:grpSp>
        <p:sp>
          <p:nvSpPr>
            <p:cNvPr id="55" name="Abgerundetes Rechteck 54"/>
            <p:cNvSpPr>
              <a:spLocks/>
            </p:cNvSpPr>
            <p:nvPr/>
          </p:nvSpPr>
          <p:spPr bwMode="auto">
            <a:xfrm>
              <a:off x="1223991" y="4514244"/>
              <a:ext cx="4053224" cy="1293988"/>
            </a:xfrm>
            <a:prstGeom prst="roundRect">
              <a:avLst/>
            </a:prstGeom>
            <a:noFill/>
            <a:ln w="26670" cap="flat" cmpd="sng" algn="ctr">
              <a:solidFill>
                <a:srgbClr val="EB6A0A"/>
              </a:solidFill>
              <a:prstDash val="solid"/>
            </a:ln>
            <a:effectLst/>
          </p:spPr>
          <p:txBody>
            <a:bodyPr lIns="76810" tIns="38405" rIns="76810" bIns="38405" anchor="t"/>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indent="226695">
                <a:spcAft>
                  <a:spcPts val="600"/>
                </a:spcAft>
                <a:defRPr/>
              </a:pPr>
              <a:r>
                <a:rPr lang="en-US" altLang="de-DE" sz="1176" b="1" dirty="0">
                  <a:solidFill>
                    <a:prstClr val="black"/>
                  </a:solidFill>
                  <a:latin typeface="Arial" panose="020B0604020202020204" pitchFamily="34" charset="0"/>
                  <a:ea typeface="ＭＳ Ｐゴシック" pitchFamily="34" charset="-128"/>
                  <a:cs typeface="Arial" panose="020B0604020202020204" pitchFamily="34" charset="0"/>
                </a:rPr>
                <a:t>Energy data analysis</a:t>
              </a:r>
            </a:p>
            <a:p>
              <a:pPr marL="240030" indent="-240030" eaLnBrk="0" fontAlgn="base" hangingPunct="0">
                <a:spcBef>
                  <a:spcPct val="0"/>
                </a:spcBef>
                <a:spcAft>
                  <a:spcPct val="0"/>
                </a:spcAft>
                <a:buClr>
                  <a:srgbClr val="EB6A0A"/>
                </a:buClr>
                <a:buFont typeface="Wingdings" pitchFamily="2" charset="2"/>
                <a:buChar char="§"/>
              </a:pPr>
              <a:endParaRPr lang="en-US" sz="1176" dirty="0">
                <a:solidFill>
                  <a:prstClr val="black"/>
                </a:solidFill>
                <a:latin typeface="Arial" panose="020B0604020202020204" pitchFamily="34" charset="0"/>
                <a:ea typeface="ＭＳ Ｐゴシック" pitchFamily="34" charset="-128"/>
                <a:cs typeface="Arial" panose="020B0604020202020204" pitchFamily="34" charset="0"/>
              </a:endParaRPr>
            </a:p>
            <a:p>
              <a:pPr marL="240030" indent="-240030" eaLnBrk="0" fontAlgn="base" hangingPunct="0">
                <a:spcBef>
                  <a:spcPct val="0"/>
                </a:spcBef>
                <a:spcAft>
                  <a:spcPct val="0"/>
                </a:spcAft>
                <a:buClr>
                  <a:srgbClr val="EB6A0A"/>
                </a:buClr>
                <a:buFont typeface="Wingdings" pitchFamily="2" charset="2"/>
                <a:buChar char="§"/>
              </a:pPr>
              <a:r>
                <a:rPr lang="en-US" sz="1176" dirty="0">
                  <a:solidFill>
                    <a:prstClr val="black"/>
                  </a:solidFill>
                  <a:latin typeface="Arial" panose="020B0604020202020204" pitchFamily="34" charset="0"/>
                  <a:ea typeface="ＭＳ Ｐゴシック" pitchFamily="34" charset="-128"/>
                  <a:cs typeface="Arial" panose="020B0604020202020204" pitchFamily="34" charset="0"/>
                </a:rPr>
                <a:t>Data-based</a:t>
              </a:r>
              <a:r>
                <a:rPr lang="en-US" sz="58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optimization</a:t>
              </a:r>
              <a:r>
                <a:rPr lang="en-US" sz="58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of</a:t>
              </a:r>
              <a:r>
                <a:rPr lang="en-US" sz="58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energy</a:t>
              </a:r>
              <a:r>
                <a:rPr lang="en-US" sz="58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systems to increase energy efficiency and flexibility</a:t>
              </a:r>
              <a:endParaRPr lang="de-DE" sz="1176"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56" name="Abgerundetes Rechteck 55"/>
            <p:cNvSpPr>
              <a:spLocks/>
            </p:cNvSpPr>
            <p:nvPr/>
          </p:nvSpPr>
          <p:spPr bwMode="auto">
            <a:xfrm>
              <a:off x="1235898" y="1714694"/>
              <a:ext cx="4046400" cy="1292447"/>
            </a:xfrm>
            <a:prstGeom prst="roundRect">
              <a:avLst/>
            </a:prstGeom>
            <a:noFill/>
            <a:ln w="26670" cap="flat" cmpd="sng" algn="ctr">
              <a:solidFill>
                <a:srgbClr val="EB6A0A"/>
              </a:solidFill>
              <a:prstDash val="solid"/>
            </a:ln>
            <a:effectLst/>
          </p:spPr>
          <p:txBody>
            <a:bodyPr lIns="76810" tIns="38405" rIns="76810" bIns="38405" anchor="t"/>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indent="226695" defTabSz="914400" eaLnBrk="0" fontAlgn="base" hangingPunct="0">
                <a:spcAft>
                  <a:spcPts val="600"/>
                </a:spcAft>
              </a:pPr>
              <a:r>
                <a:rPr lang="en-US" altLang="de-DE" sz="1176" b="1" dirty="0">
                  <a:latin typeface="Arial" panose="020B0604020202020204" pitchFamily="34" charset="0"/>
                  <a:ea typeface="ＭＳ Ｐゴシック" pitchFamily="52" charset="-128"/>
                  <a:cs typeface="Arial" panose="020B0604020202020204" pitchFamily="34" charset="0"/>
                </a:rPr>
                <a:t>Industrial microgrids and energy storage</a:t>
              </a:r>
            </a:p>
            <a:p>
              <a:pPr>
                <a:spcAft>
                  <a:spcPct val="0"/>
                </a:spcAft>
              </a:pPr>
              <a:endParaRPr lang="en-US" altLang="de-DE" sz="1176" b="1" dirty="0">
                <a:solidFill>
                  <a:prstClr val="black"/>
                </a:solidFill>
                <a:latin typeface="Arial" panose="020B0604020202020204" pitchFamily="34" charset="0"/>
                <a:ea typeface="ＭＳ Ｐゴシック" pitchFamily="34" charset="-128"/>
                <a:cs typeface="Arial" panose="020B0604020202020204" pitchFamily="34" charset="0"/>
              </a:endParaRPr>
            </a:p>
            <a:p>
              <a:pPr marL="240030" indent="-240030" fontAlgn="base">
                <a:spcBef>
                  <a:spcPct val="0"/>
                </a:spcBef>
                <a:spcAft>
                  <a:spcPct val="0"/>
                </a:spcAft>
                <a:buClr>
                  <a:srgbClr val="EB6A0A"/>
                </a:buClr>
                <a:buFont typeface="Wingdings" pitchFamily="2" charset="2"/>
                <a:buChar char="§"/>
              </a:pP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Efficient, flexible and secure electrical</a:t>
              </a:r>
              <a:b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b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supply</a:t>
              </a:r>
              <a:r>
                <a:rPr lang="en-US" altLang="de-DE" sz="756" dirty="0">
                  <a:solidFill>
                    <a:prstClr val="black"/>
                  </a:solidFill>
                  <a:latin typeface="Arial" panose="020B0604020202020204" pitchFamily="34" charset="0"/>
                  <a:ea typeface="ＭＳ Ｐゴシック" pitchFamily="34" charset="-128"/>
                  <a:cs typeface="Arial" panose="020B0604020202020204" pitchFamily="34" charset="0"/>
                </a:rPr>
                <a:t> </a:t>
              </a: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powered</a:t>
              </a:r>
              <a:r>
                <a:rPr lang="en-US" altLang="de-DE" sz="756" dirty="0">
                  <a:solidFill>
                    <a:prstClr val="black"/>
                  </a:solidFill>
                  <a:latin typeface="Arial" panose="020B0604020202020204" pitchFamily="34" charset="0"/>
                  <a:ea typeface="ＭＳ Ｐゴシック" pitchFamily="34" charset="-128"/>
                  <a:cs typeface="Arial" panose="020B0604020202020204" pitchFamily="34" charset="0"/>
                </a:rPr>
                <a:t> </a:t>
              </a: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by</a:t>
              </a:r>
              <a:r>
                <a:rPr lang="en-US" altLang="de-DE" sz="756" dirty="0">
                  <a:solidFill>
                    <a:prstClr val="black"/>
                  </a:solidFill>
                  <a:latin typeface="Arial" panose="020B0604020202020204" pitchFamily="34" charset="0"/>
                  <a:ea typeface="ＭＳ Ｐゴシック" pitchFamily="34" charset="-128"/>
                  <a:cs typeface="Arial" panose="020B0604020202020204" pitchFamily="34" charset="0"/>
                </a:rPr>
                <a:t> </a:t>
              </a: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renewable</a:t>
              </a:r>
              <a:r>
                <a:rPr lang="en-US" altLang="de-DE" sz="756" dirty="0">
                  <a:solidFill>
                    <a:prstClr val="black"/>
                  </a:solidFill>
                  <a:latin typeface="Arial" panose="020B0604020202020204" pitchFamily="34" charset="0"/>
                  <a:ea typeface="ＭＳ Ｐゴシック" pitchFamily="34" charset="-128"/>
                  <a:cs typeface="Arial" panose="020B0604020202020204" pitchFamily="34" charset="0"/>
                </a:rPr>
                <a:t> </a:t>
              </a:r>
              <a:r>
                <a:rPr lang="en-US" altLang="de-DE" sz="1176" dirty="0">
                  <a:solidFill>
                    <a:prstClr val="black"/>
                  </a:solidFill>
                  <a:latin typeface="Arial" panose="020B0604020202020204" pitchFamily="34" charset="0"/>
                  <a:ea typeface="ＭＳ Ｐゴシック" pitchFamily="34" charset="-128"/>
                  <a:cs typeface="Arial" panose="020B0604020202020204" pitchFamily="34" charset="0"/>
                </a:rPr>
                <a:t>sources</a:t>
              </a:r>
            </a:p>
          </p:txBody>
        </p:sp>
        <p:sp>
          <p:nvSpPr>
            <p:cNvPr id="57" name="Abgerundetes Rechteck 56"/>
            <p:cNvSpPr>
              <a:spLocks/>
            </p:cNvSpPr>
            <p:nvPr/>
          </p:nvSpPr>
          <p:spPr bwMode="auto">
            <a:xfrm>
              <a:off x="7103038" y="4509553"/>
              <a:ext cx="4046400" cy="1292400"/>
            </a:xfrm>
            <a:prstGeom prst="roundRect">
              <a:avLst/>
            </a:prstGeom>
            <a:noFill/>
            <a:ln w="26670" cap="flat" cmpd="sng" algn="ctr">
              <a:solidFill>
                <a:srgbClr val="EB6A0A"/>
              </a:solidFill>
              <a:prstDash val="solid"/>
            </a:ln>
            <a:effectLst/>
          </p:spPr>
          <p:txBody>
            <a:bodyPr lIns="76810" tIns="38405" rIns="76810" bIns="38405" anchor="t"/>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indent="226695">
                <a:spcAft>
                  <a:spcPts val="600"/>
                </a:spcAft>
              </a:pPr>
              <a:r>
                <a:rPr lang="en-US" sz="1176" b="1" dirty="0">
                  <a:solidFill>
                    <a:prstClr val="black"/>
                  </a:solidFill>
                  <a:latin typeface="Arial" panose="020B0604020202020204" pitchFamily="34" charset="0"/>
                  <a:ea typeface="ＭＳ Ｐゴシック" pitchFamily="34" charset="-128"/>
                  <a:cs typeface="Arial" panose="020B0604020202020204" pitchFamily="34" charset="0"/>
                </a:rPr>
                <a:t>Industrial heating and cooling supply</a:t>
              </a:r>
            </a:p>
            <a:p>
              <a:pPr marL="240030" indent="-240030" eaLnBrk="0" fontAlgn="base" hangingPunct="0">
                <a:spcBef>
                  <a:spcPct val="0"/>
                </a:spcBef>
                <a:spcAft>
                  <a:spcPct val="0"/>
                </a:spcAft>
                <a:buClr>
                  <a:srgbClr val="EB6A0A"/>
                </a:buClr>
                <a:buFont typeface="Wingdings" pitchFamily="2" charset="2"/>
                <a:buChar char="§"/>
              </a:pPr>
              <a:endParaRPr lang="en-US" sz="1176" dirty="0">
                <a:solidFill>
                  <a:prstClr val="black"/>
                </a:solidFill>
                <a:latin typeface="Arial" panose="020B0604020202020204" pitchFamily="34" charset="0"/>
                <a:ea typeface="ＭＳ Ｐゴシック" pitchFamily="34" charset="-128"/>
                <a:cs typeface="Arial" panose="020B0604020202020204" pitchFamily="34" charset="0"/>
              </a:endParaRPr>
            </a:p>
            <a:p>
              <a:pPr marL="240030" indent="-240030" eaLnBrk="0" fontAlgn="base" hangingPunct="0">
                <a:spcBef>
                  <a:spcPct val="0"/>
                </a:spcBef>
                <a:spcAft>
                  <a:spcPct val="0"/>
                </a:spcAft>
                <a:buClr>
                  <a:srgbClr val="EB6A0A"/>
                </a:buClr>
                <a:buFont typeface="Wingdings" pitchFamily="2" charset="2"/>
                <a:buChar char="§"/>
              </a:pPr>
              <a:r>
                <a:rPr lang="en-US" sz="1176" dirty="0">
                  <a:solidFill>
                    <a:prstClr val="black"/>
                  </a:solidFill>
                  <a:latin typeface="Arial" panose="020B0604020202020204" pitchFamily="34" charset="0"/>
                  <a:ea typeface="ＭＳ Ｐゴシック" pitchFamily="34" charset="-128"/>
                  <a:cs typeface="Arial" panose="020B0604020202020204" pitchFamily="34" charset="0"/>
                </a:rPr>
                <a:t>Ensuring efficient and sustainable supply</a:t>
              </a:r>
              <a:br>
                <a:rPr lang="en-US" sz="1176" dirty="0">
                  <a:solidFill>
                    <a:prstClr val="black"/>
                  </a:solidFill>
                  <a:latin typeface="Arial" panose="020B0604020202020204" pitchFamily="34" charset="0"/>
                  <a:ea typeface="ＭＳ Ｐゴシック" pitchFamily="34" charset="-128"/>
                  <a:cs typeface="Arial" panose="020B0604020202020204" pitchFamily="34" charset="0"/>
                </a:rPr>
              </a:br>
              <a:r>
                <a:rPr lang="en-US" sz="1176" dirty="0">
                  <a:solidFill>
                    <a:prstClr val="black"/>
                  </a:solidFill>
                  <a:latin typeface="Arial" panose="020B0604020202020204" pitchFamily="34" charset="0"/>
                  <a:ea typeface="ＭＳ Ｐゴシック" pitchFamily="34" charset="-128"/>
                  <a:cs typeface="Arial" panose="020B0604020202020204" pitchFamily="34" charset="0"/>
                </a:rPr>
                <a:t>of</a:t>
              </a:r>
              <a:r>
                <a:rPr lang="en-US" sz="100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thermal</a:t>
              </a:r>
              <a:r>
                <a:rPr lang="en-US" sz="100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energy</a:t>
              </a:r>
              <a:r>
                <a:rPr lang="en-US" sz="100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for</a:t>
              </a:r>
              <a:r>
                <a:rPr lang="en-US" sz="100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industrial</a:t>
              </a:r>
              <a:r>
                <a:rPr lang="en-US" sz="1008" dirty="0">
                  <a:solidFill>
                    <a:prstClr val="black"/>
                  </a:solidFill>
                  <a:latin typeface="Arial" panose="020B0604020202020204" pitchFamily="34" charset="0"/>
                  <a:ea typeface="ＭＳ Ｐゴシック" pitchFamily="34" charset="-128"/>
                  <a:cs typeface="Arial" panose="020B0604020202020204" pitchFamily="34" charset="0"/>
                </a:rPr>
                <a:t> </a:t>
              </a:r>
              <a:r>
                <a:rPr lang="en-US" sz="1176" dirty="0">
                  <a:solidFill>
                    <a:prstClr val="black"/>
                  </a:solidFill>
                  <a:latin typeface="Arial" panose="020B0604020202020204" pitchFamily="34" charset="0"/>
                  <a:ea typeface="ＭＳ Ｐゴシック" pitchFamily="34" charset="-128"/>
                  <a:cs typeface="Arial" panose="020B0604020202020204" pitchFamily="34" charset="0"/>
                </a:rPr>
                <a:t>processes </a:t>
              </a:r>
              <a:endParaRPr lang="de-DE" sz="1176" dirty="0">
                <a:solidFill>
                  <a:prstClr val="black"/>
                </a:solidFill>
                <a:latin typeface="Arial" panose="020B0604020202020204" pitchFamily="34" charset="0"/>
                <a:ea typeface="ＭＳ Ｐゴシック" pitchFamily="34" charset="-128"/>
                <a:cs typeface="Arial" panose="020B0604020202020204" pitchFamily="34" charset="0"/>
              </a:endParaRPr>
            </a:p>
          </p:txBody>
        </p:sp>
        <p:sp>
          <p:nvSpPr>
            <p:cNvPr id="58" name="Abgerundetes Rechteck 57"/>
            <p:cNvSpPr>
              <a:spLocks/>
            </p:cNvSpPr>
            <p:nvPr/>
          </p:nvSpPr>
          <p:spPr bwMode="auto">
            <a:xfrm>
              <a:off x="7565017" y="2859819"/>
              <a:ext cx="4046400" cy="1292400"/>
            </a:xfrm>
            <a:prstGeom prst="roundRect">
              <a:avLst/>
            </a:prstGeom>
            <a:noFill/>
            <a:ln w="26670" cap="flat" cmpd="sng" algn="ctr">
              <a:solidFill>
                <a:srgbClr val="EB6A0A"/>
              </a:solidFill>
              <a:prstDash val="solid"/>
            </a:ln>
            <a:effectLst/>
          </p:spPr>
          <p:txBody>
            <a:bodyPr lIns="76810" tIns="38405" rIns="30240" bIns="38405" anchor="t"/>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indent="226695">
                <a:spcAft>
                  <a:spcPts val="600"/>
                </a:spcAft>
                <a:tabLst>
                  <a:tab pos="357188" algn="l"/>
                  <a:tab pos="361950" algn="l"/>
                </a:tabLst>
              </a:pPr>
              <a:r>
                <a:rPr lang="de-DE" altLang="de-DE" sz="1176" b="1" dirty="0">
                  <a:solidFill>
                    <a:prstClr val="black"/>
                  </a:solidFill>
                  <a:latin typeface="Arial" panose="020B0604020202020204" pitchFamily="34" charset="0"/>
                  <a:ea typeface="ＭＳ Ｐゴシック" pitchFamily="34" charset="-128"/>
                  <a:cs typeface="Arial" panose="020B0604020202020204" pitchFamily="34" charset="0"/>
                </a:rPr>
                <a:t>Energy policy, strategy &amp; finance</a:t>
              </a:r>
            </a:p>
            <a:p>
              <a:pPr marL="240030" indent="-240030" eaLnBrk="0" fontAlgn="base" hangingPunct="0">
                <a:spcBef>
                  <a:spcPct val="0"/>
                </a:spcBef>
                <a:spcAft>
                  <a:spcPct val="0"/>
                </a:spcAft>
                <a:buClr>
                  <a:srgbClr val="EB6A0A"/>
                </a:buClr>
                <a:buFont typeface="Wingdings" pitchFamily="2" charset="2"/>
                <a:buChar char="§"/>
              </a:pPr>
              <a:endParaRPr lang="de-DE" sz="1176" dirty="0">
                <a:solidFill>
                  <a:prstClr val="black"/>
                </a:solidFill>
                <a:latin typeface="Arial" panose="020B0604020202020204" pitchFamily="34" charset="0"/>
                <a:ea typeface="ＭＳ Ｐゴシック" pitchFamily="34" charset="-128"/>
                <a:cs typeface="Arial" panose="020B0604020202020204" pitchFamily="34" charset="0"/>
              </a:endParaRPr>
            </a:p>
            <a:p>
              <a:pPr marL="240030" indent="-240030" eaLnBrk="0" fontAlgn="base" hangingPunct="0">
                <a:spcBef>
                  <a:spcPct val="0"/>
                </a:spcBef>
                <a:spcAft>
                  <a:spcPct val="0"/>
                </a:spcAft>
                <a:buClr>
                  <a:srgbClr val="EB6A0A"/>
                </a:buClr>
                <a:buFont typeface="Wingdings" pitchFamily="2" charset="2"/>
                <a:buChar char="§"/>
              </a:pPr>
              <a:r>
                <a:rPr lang="en-US" sz="1176" dirty="0">
                  <a:solidFill>
                    <a:prstClr val="black"/>
                  </a:solidFill>
                  <a:latin typeface="Arial" panose="020B0604020202020204" pitchFamily="34" charset="0"/>
                  <a:ea typeface="ＭＳ Ｐゴシック" pitchFamily="34" charset="-128"/>
                  <a:cs typeface="Arial" panose="020B0604020202020204" pitchFamily="34" charset="0"/>
                </a:rPr>
                <a:t>Survey of current developments and trends</a:t>
              </a:r>
              <a:br>
                <a:rPr lang="en-US" sz="1176" dirty="0">
                  <a:solidFill>
                    <a:prstClr val="black"/>
                  </a:solidFill>
                  <a:latin typeface="Arial" panose="020B0604020202020204" pitchFamily="34" charset="0"/>
                  <a:ea typeface="ＭＳ Ｐゴシック" pitchFamily="34" charset="-128"/>
                  <a:cs typeface="Arial" panose="020B0604020202020204" pitchFamily="34" charset="0"/>
                </a:rPr>
              </a:br>
              <a:r>
                <a:rPr lang="en-US" sz="1176" dirty="0">
                  <a:solidFill>
                    <a:prstClr val="black"/>
                  </a:solidFill>
                  <a:latin typeface="Arial" panose="020B0604020202020204" pitchFamily="34" charset="0"/>
                  <a:ea typeface="ＭＳ Ｐゴシック" pitchFamily="34" charset="-128"/>
                  <a:cs typeface="Arial" panose="020B0604020202020204" pitchFamily="34" charset="0"/>
                </a:rPr>
                <a:t>in industrial energy efficiency in Germany</a:t>
              </a:r>
              <a:endParaRPr lang="de-DE" sz="1176" dirty="0">
                <a:solidFill>
                  <a:prstClr val="black"/>
                </a:solidFill>
                <a:latin typeface="Arial" panose="020B0604020202020204" pitchFamily="34" charset="0"/>
                <a:ea typeface="ＭＳ Ｐゴシック" pitchFamily="34" charset="-128"/>
                <a:cs typeface="Arial" panose="020B0604020202020204" pitchFamily="34" charset="0"/>
              </a:endParaRPr>
            </a:p>
          </p:txBody>
        </p:sp>
        <p:grpSp>
          <p:nvGrpSpPr>
            <p:cNvPr id="59" name="Gruppieren 58"/>
            <p:cNvGrpSpPr/>
            <p:nvPr/>
          </p:nvGrpSpPr>
          <p:grpSpPr>
            <a:xfrm>
              <a:off x="4658357" y="2146147"/>
              <a:ext cx="3025775" cy="3024188"/>
              <a:chOff x="3059113" y="2132856"/>
              <a:chExt cx="3025775" cy="3024188"/>
            </a:xfrm>
          </p:grpSpPr>
          <p:sp>
            <p:nvSpPr>
              <p:cNvPr id="60" name="Ellipse 59"/>
              <p:cNvSpPr>
                <a:spLocks noChangeAspect="1"/>
              </p:cNvSpPr>
              <p:nvPr/>
            </p:nvSpPr>
            <p:spPr bwMode="auto">
              <a:xfrm>
                <a:off x="3059113" y="2132856"/>
                <a:ext cx="3025775" cy="3024188"/>
              </a:xfrm>
              <a:prstGeom prst="ellipse">
                <a:avLst/>
              </a:prstGeom>
              <a:solidFill>
                <a:schemeClr val="bg1">
                  <a:lumMod val="85000"/>
                </a:schemeClr>
              </a:solidFill>
              <a:ln w="21336" cap="flat" cmpd="sng" algn="ctr">
                <a:solidFill>
                  <a:srgbClr val="179C7D"/>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defRPr/>
                </a:pPr>
                <a:endParaRPr lang="en-US" altLang="de-DE"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61" name="Ellipse 60"/>
              <p:cNvSpPr>
                <a:spLocks noChangeAspect="1"/>
              </p:cNvSpPr>
              <p:nvPr/>
            </p:nvSpPr>
            <p:spPr bwMode="auto">
              <a:xfrm>
                <a:off x="3276600" y="2356694"/>
                <a:ext cx="2590800" cy="2589212"/>
              </a:xfrm>
              <a:prstGeom prst="ellipse">
                <a:avLst/>
              </a:prstGeom>
              <a:solidFill>
                <a:schemeClr val="bg1"/>
              </a:solidFill>
              <a:ln w="21336" cap="flat" cmpd="sng" algn="ctr">
                <a:solidFill>
                  <a:srgbClr val="EB6A0A"/>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defRPr/>
                </a:pPr>
                <a:endParaRPr lang="en-US" altLang="de-DE" kern="0">
                  <a:solidFill>
                    <a:srgbClr val="FFFFFF"/>
                  </a:solidFill>
                  <a:latin typeface="Arial" panose="020B0604020202020204" pitchFamily="34" charset="0"/>
                  <a:ea typeface="ＭＳ Ｐゴシック" pitchFamily="34" charset="-128"/>
                  <a:cs typeface="Arial" panose="020B0604020202020204" pitchFamily="34" charset="0"/>
                </a:endParaRPr>
              </a:p>
            </p:txBody>
          </p:sp>
          <p:pic>
            <p:nvPicPr>
              <p:cNvPr id="62" name="Grafik 6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66000" y="3325850"/>
                <a:ext cx="2412000" cy="638199"/>
              </a:xfrm>
              <a:prstGeom prst="rect">
                <a:avLst/>
              </a:prstGeom>
            </p:spPr>
          </p:pic>
        </p:grpSp>
        <p:sp>
          <p:nvSpPr>
            <p:cNvPr id="63" name="Abgerundetes Rechteck 62"/>
            <p:cNvSpPr>
              <a:spLocks/>
            </p:cNvSpPr>
            <p:nvPr/>
          </p:nvSpPr>
          <p:spPr bwMode="auto">
            <a:xfrm>
              <a:off x="7369748" y="1660908"/>
              <a:ext cx="1995569" cy="666698"/>
            </a:xfrm>
            <a:prstGeom prst="roundRect">
              <a:avLst/>
            </a:prstGeom>
            <a:solidFill>
              <a:schemeClr val="bg1">
                <a:lumMod val="85000"/>
              </a:schemeClr>
            </a:solidFill>
            <a:ln w="2667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6810" tIns="38405" rIns="76810" bIns="38405" anchor="ctr"/>
            <a:lstStyle>
              <a:defPPr>
                <a:defRPr lang="en-US"/>
              </a:defPPr>
              <a:lvl1pPr marL="0" algn="l" defTabSz="457200">
                <a:defRPr sz="1800">
                  <a:solidFill>
                    <a:schemeClr val="lt1"/>
                  </a:solidFill>
                  <a:latin typeface="+mn-lt"/>
                  <a:ea typeface="+mn-ea"/>
                  <a:cs typeface="+mn-cs"/>
                </a:defRPr>
              </a:lvl1pPr>
              <a:lvl2pPr marL="457200" algn="l" defTabSz="457200">
                <a:defRPr sz="1800">
                  <a:solidFill>
                    <a:schemeClr val="lt1"/>
                  </a:solidFill>
                  <a:latin typeface="+mn-lt"/>
                  <a:ea typeface="+mn-ea"/>
                  <a:cs typeface="+mn-cs"/>
                </a:defRPr>
              </a:lvl2pPr>
              <a:lvl3pPr marL="914400" algn="l" defTabSz="457200">
                <a:defRPr sz="1800">
                  <a:solidFill>
                    <a:schemeClr val="lt1"/>
                  </a:solidFill>
                  <a:latin typeface="+mn-lt"/>
                  <a:ea typeface="+mn-ea"/>
                  <a:cs typeface="+mn-cs"/>
                </a:defRPr>
              </a:lvl3pPr>
              <a:lvl4pPr marL="1371600" algn="l" defTabSz="457200">
                <a:defRPr sz="1800">
                  <a:solidFill>
                    <a:schemeClr val="lt1"/>
                  </a:solidFill>
                  <a:latin typeface="+mn-lt"/>
                  <a:ea typeface="+mn-ea"/>
                  <a:cs typeface="+mn-cs"/>
                </a:defRPr>
              </a:lvl4pPr>
              <a:lvl5pPr marL="1828800" algn="l" defTabSz="457200">
                <a:defRPr sz="1800">
                  <a:solidFill>
                    <a:schemeClr val="lt1"/>
                  </a:solidFill>
                  <a:latin typeface="+mn-lt"/>
                  <a:ea typeface="+mn-ea"/>
                  <a:cs typeface="+mn-cs"/>
                </a:defRPr>
              </a:lvl5pPr>
              <a:lvl6pPr marL="2286000" algn="l" defTabSz="457200">
                <a:defRPr sz="1800">
                  <a:solidFill>
                    <a:schemeClr val="lt1"/>
                  </a:solidFill>
                  <a:latin typeface="+mn-lt"/>
                  <a:ea typeface="+mn-ea"/>
                  <a:cs typeface="+mn-cs"/>
                </a:defRPr>
              </a:lvl6pPr>
              <a:lvl7pPr marL="2743200" algn="l" defTabSz="457200">
                <a:defRPr sz="1800">
                  <a:solidFill>
                    <a:schemeClr val="lt1"/>
                  </a:solidFill>
                  <a:latin typeface="+mn-lt"/>
                  <a:ea typeface="+mn-ea"/>
                  <a:cs typeface="+mn-cs"/>
                </a:defRPr>
              </a:lvl7pPr>
              <a:lvl8pPr marL="3200400" algn="l" defTabSz="457200">
                <a:defRPr sz="1800">
                  <a:solidFill>
                    <a:schemeClr val="lt1"/>
                  </a:solidFill>
                  <a:latin typeface="+mn-lt"/>
                  <a:ea typeface="+mn-ea"/>
                  <a:cs typeface="+mn-cs"/>
                </a:defRPr>
              </a:lvl8pPr>
              <a:lvl9pPr marL="3657600" algn="l" defTabSz="457200">
                <a:defRPr sz="1800">
                  <a:solidFill>
                    <a:schemeClr val="lt1"/>
                  </a:solidFill>
                  <a:latin typeface="+mn-lt"/>
                  <a:ea typeface="+mn-ea"/>
                  <a:cs typeface="+mn-cs"/>
                </a:defRPr>
              </a:lvl9pPr>
            </a:lstStyle>
            <a:p>
              <a:pPr marL="447675" eaLnBrk="1" fontAlgn="base" hangingPunct="1">
                <a:spcBef>
                  <a:spcPct val="0"/>
                </a:spcBef>
                <a:spcAft>
                  <a:spcPct val="0"/>
                </a:spcAft>
                <a:defRPr/>
              </a:pPr>
              <a:endParaRPr lang="en-US" altLang="de-DE" sz="700" dirty="0">
                <a:solidFill>
                  <a:prstClr val="black"/>
                </a:solidFill>
                <a:latin typeface="Arial" panose="020B0604020202020204" pitchFamily="34" charset="0"/>
                <a:cs typeface="Arial" panose="020B0604020202020204" pitchFamily="34" charset="0"/>
              </a:endParaRPr>
            </a:p>
          </p:txBody>
        </p:sp>
        <p:grpSp>
          <p:nvGrpSpPr>
            <p:cNvPr id="65" name="Gruppieren 64"/>
            <p:cNvGrpSpPr/>
            <p:nvPr/>
          </p:nvGrpSpPr>
          <p:grpSpPr>
            <a:xfrm>
              <a:off x="9073193" y="875129"/>
              <a:ext cx="1350707" cy="1350000"/>
              <a:chOff x="5860059" y="404664"/>
              <a:chExt cx="1350707" cy="1350000"/>
            </a:xfrm>
          </p:grpSpPr>
          <p:grpSp>
            <p:nvGrpSpPr>
              <p:cNvPr id="66" name="Gruppieren 65"/>
              <p:cNvGrpSpPr>
                <a:grpSpLocks noChangeAspect="1"/>
              </p:cNvGrpSpPr>
              <p:nvPr/>
            </p:nvGrpSpPr>
            <p:grpSpPr>
              <a:xfrm>
                <a:off x="5860059" y="404664"/>
                <a:ext cx="1350707" cy="1350000"/>
                <a:chOff x="5871058" y="566972"/>
                <a:chExt cx="1427114" cy="1782958"/>
              </a:xfrm>
            </p:grpSpPr>
            <p:sp>
              <p:nvSpPr>
                <p:cNvPr id="68" name="Ellipse 67"/>
                <p:cNvSpPr>
                  <a:spLocks/>
                </p:cNvSpPr>
                <p:nvPr/>
              </p:nvSpPr>
              <p:spPr bwMode="auto">
                <a:xfrm>
                  <a:off x="5871058" y="566972"/>
                  <a:ext cx="1427114" cy="1782958"/>
                </a:xfrm>
                <a:prstGeom prst="ellipse">
                  <a:avLst/>
                </a:prstGeom>
                <a:solidFill>
                  <a:schemeClr val="bg1"/>
                </a:solidFill>
                <a:ln w="21336" cap="flat" cmpd="sng" algn="ctr">
                  <a:solidFill>
                    <a:srgbClr val="179C7D"/>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defRPr/>
                  </a:pPr>
                  <a:endParaRPr lang="en-US" altLang="de-DE" kern="0">
                    <a:solidFill>
                      <a:srgbClr val="FFFFFF"/>
                    </a:solidFill>
                    <a:latin typeface="Arial" panose="020B0604020202020204" pitchFamily="34" charset="0"/>
                    <a:ea typeface="ＭＳ Ｐゴシック" pitchFamily="34" charset="-128"/>
                    <a:cs typeface="Arial" panose="020B0604020202020204" pitchFamily="34" charset="0"/>
                  </a:endParaRPr>
                </a:p>
              </p:txBody>
            </p:sp>
            <p:sp>
              <p:nvSpPr>
                <p:cNvPr id="69" name="Ellipse 68"/>
                <p:cNvSpPr>
                  <a:spLocks/>
                </p:cNvSpPr>
                <p:nvPr/>
              </p:nvSpPr>
              <p:spPr bwMode="auto">
                <a:xfrm>
                  <a:off x="5961543" y="673950"/>
                  <a:ext cx="1255203" cy="1569003"/>
                </a:xfrm>
                <a:prstGeom prst="ellipse">
                  <a:avLst/>
                </a:prstGeom>
                <a:noFill/>
                <a:ln w="21336" cap="flat" cmpd="sng" algn="ctr">
                  <a:solidFill>
                    <a:srgbClr val="46B098"/>
                  </a:solidFill>
                  <a:prstDash val="solid"/>
                </a:ln>
                <a:effectLst/>
              </p:spPr>
              <p:txBody>
                <a:bodyPr lIns="76810" tIns="38405" rIns="76810" bIns="38405" anchor="ct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lgn="ctr" eaLnBrk="1" hangingPunct="1">
                    <a:defRPr/>
                  </a:pPr>
                  <a:endParaRPr lang="en-US" altLang="de-DE" kern="0">
                    <a:solidFill>
                      <a:srgbClr val="FFFFFF"/>
                    </a:solidFill>
                    <a:latin typeface="Arial" panose="020B0604020202020204" pitchFamily="34" charset="0"/>
                    <a:ea typeface="ＭＳ Ｐゴシック" pitchFamily="34" charset="-128"/>
                    <a:cs typeface="Arial" panose="020B0604020202020204" pitchFamily="34" charset="0"/>
                  </a:endParaRPr>
                </a:p>
              </p:txBody>
            </p:sp>
          </p:grpSp>
          <p:pic>
            <p:nvPicPr>
              <p:cNvPr id="67" name="Picture 3" descr="D:\WKE_Datenspiegel\50_Vorlagen\ipa_logo_neues_CD\farbig\ipa_43mm_rgb.jpg"/>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08035" y="881824"/>
                <a:ext cx="1080038"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0" name="Gewinkelter Verbinder 69"/>
            <p:cNvCxnSpPr>
              <a:stCxn id="60" idx="0"/>
              <a:endCxn id="63" idx="1"/>
            </p:cNvCxnSpPr>
            <p:nvPr/>
          </p:nvCxnSpPr>
          <p:spPr bwMode="auto">
            <a:xfrm rot="5400000" flipH="1" flipV="1">
              <a:off x="6694551" y="1470951"/>
              <a:ext cx="151890" cy="1198503"/>
            </a:xfrm>
            <a:prstGeom prst="bentConnector2">
              <a:avLst/>
            </a:prstGeom>
            <a:noFill/>
            <a:ln w="29337" cap="flat" cmpd="sng" algn="ctr">
              <a:solidFill>
                <a:srgbClr val="FFFFFF">
                  <a:lumMod val="50000"/>
                </a:srgbClr>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4" name="Grafik 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7397227" y="1752185"/>
              <a:ext cx="1727223" cy="456125"/>
            </a:xfrm>
            <a:prstGeom prst="rect">
              <a:avLst/>
            </a:prstGeom>
          </p:spPr>
        </p:pic>
        <p:sp>
          <p:nvSpPr>
            <p:cNvPr id="8" name="Textfeld 7"/>
            <p:cNvSpPr txBox="1"/>
            <p:nvPr/>
          </p:nvSpPr>
          <p:spPr>
            <a:xfrm>
              <a:off x="9238674" y="1592006"/>
              <a:ext cx="1122331" cy="406369"/>
            </a:xfrm>
            <a:prstGeom prst="rect">
              <a:avLst/>
            </a:prstGeom>
          </p:spPr>
          <p:txBody>
            <a:bodyPr wrap="square" lIns="76810" tIns="38405" rIns="76810" bIns="38405" rtlCol="0">
              <a:spAutoFit/>
            </a:bodyPr>
            <a:lstStyle/>
            <a:p>
              <a:pPr marL="398716" indent="-398716" eaLnBrk="0" fontAlgn="base" hangingPunct="0">
                <a:spcBef>
                  <a:spcPct val="20000"/>
                </a:spcBef>
                <a:spcAft>
                  <a:spcPct val="0"/>
                </a:spcAft>
                <a:buClr>
                  <a:srgbClr val="004F80"/>
                </a:buClr>
                <a:buSzPct val="80000"/>
              </a:pPr>
              <a:r>
                <a:rPr lang="en-US" sz="504" kern="0" dirty="0" err="1">
                  <a:solidFill>
                    <a:schemeClr val="bg1">
                      <a:lumMod val="50000"/>
                    </a:schemeClr>
                  </a:solidFill>
                  <a:latin typeface="Arial" panose="020B0604020202020204" pitchFamily="34" charset="0"/>
                  <a:cs typeface="Arial" panose="020B0604020202020204" pitchFamily="34" charset="0"/>
                </a:rPr>
                <a:t>Fraunhofer</a:t>
              </a:r>
              <a:r>
                <a:rPr lang="en-US" sz="504" kern="0" dirty="0">
                  <a:solidFill>
                    <a:schemeClr val="bg1">
                      <a:lumMod val="50000"/>
                    </a:schemeClr>
                  </a:solidFill>
                  <a:latin typeface="Arial" panose="020B0604020202020204" pitchFamily="34" charset="0"/>
                  <a:cs typeface="Arial" panose="020B0604020202020204" pitchFamily="34" charset="0"/>
                </a:rPr>
                <a:t> Institute for</a:t>
              </a:r>
            </a:p>
            <a:p>
              <a:pPr marL="398716" indent="-398716" eaLnBrk="0" fontAlgn="base" hangingPunct="0">
                <a:spcBef>
                  <a:spcPct val="20000"/>
                </a:spcBef>
                <a:spcAft>
                  <a:spcPct val="0"/>
                </a:spcAft>
                <a:buClr>
                  <a:srgbClr val="004F80"/>
                </a:buClr>
                <a:buSzPct val="80000"/>
              </a:pPr>
              <a:r>
                <a:rPr lang="en-US" sz="504" kern="0" dirty="0">
                  <a:solidFill>
                    <a:schemeClr val="bg1">
                      <a:lumMod val="50000"/>
                    </a:schemeClr>
                  </a:solidFill>
                  <a:latin typeface="Arial" panose="020B0604020202020204" pitchFamily="34" charset="0"/>
                  <a:cs typeface="Arial" panose="020B0604020202020204" pitchFamily="34" charset="0"/>
                </a:rPr>
                <a:t>Manufacturing Engineering</a:t>
              </a:r>
            </a:p>
            <a:p>
              <a:pPr marL="398716" indent="-398716" eaLnBrk="0" fontAlgn="base" hangingPunct="0">
                <a:spcBef>
                  <a:spcPct val="20000"/>
                </a:spcBef>
                <a:spcAft>
                  <a:spcPct val="0"/>
                </a:spcAft>
                <a:buClr>
                  <a:srgbClr val="004F80"/>
                </a:buClr>
                <a:buSzPct val="80000"/>
              </a:pPr>
              <a:r>
                <a:rPr lang="en-US" sz="504" kern="0" dirty="0">
                  <a:solidFill>
                    <a:schemeClr val="bg1">
                      <a:lumMod val="50000"/>
                    </a:schemeClr>
                  </a:solidFill>
                  <a:latin typeface="Arial" panose="020B0604020202020204" pitchFamily="34" charset="0"/>
                  <a:cs typeface="Arial" panose="020B0604020202020204" pitchFamily="34" charset="0"/>
                </a:rPr>
                <a:t>and Automation IPA</a:t>
              </a:r>
              <a:endParaRPr kumimoji="0" lang="en-US" sz="504" b="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010651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BB466-700C-1D3D-4142-EB10FC007C8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76A3157-DB57-D1ED-6BE2-B83A3E0C1633}"/>
              </a:ext>
            </a:extLst>
          </p:cNvPr>
          <p:cNvSpPr/>
          <p:nvPr>
            <p:custDataLst>
              <p:tags r:id="rId1"/>
            </p:custDataLst>
          </p:nvPr>
        </p:nvSpPr>
        <p:spPr bwMode="auto">
          <a:xfrm>
            <a:off x="1000557" y="2258442"/>
            <a:ext cx="5557151" cy="377166"/>
          </a:xfrm>
          <a:prstGeom prst="rect">
            <a:avLst/>
          </a:prstGeom>
          <a:solidFill>
            <a:srgbClr val="A8AFAF">
              <a:lumMod val="100000"/>
            </a:srgbClr>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3" name="Rechteck 2">
            <a:hlinkClick r:id="" action="ppaction://noaction"/>
            <a:extLst>
              <a:ext uri="{FF2B5EF4-FFF2-40B4-BE49-F238E27FC236}">
                <a16:creationId xmlns:a16="http://schemas.microsoft.com/office/drawing/2014/main" id="{BE368395-E7CE-54CB-7C69-C08CC15363DD}"/>
              </a:ext>
            </a:extLst>
          </p:cNvPr>
          <p:cNvSpPr/>
          <p:nvPr>
            <p:custDataLst>
              <p:tags r:id="rId2"/>
            </p:custDataLst>
          </p:nvPr>
        </p:nvSpPr>
        <p:spPr bwMode="auto">
          <a:xfrm>
            <a:off x="7586277" y="4006538"/>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6" name="Rechteck 5">
            <a:hlinkClick r:id="" action="ppaction://noaction"/>
            <a:extLst>
              <a:ext uri="{FF2B5EF4-FFF2-40B4-BE49-F238E27FC236}">
                <a16:creationId xmlns:a16="http://schemas.microsoft.com/office/drawing/2014/main" id="{DE7DE789-38BE-9878-BC4B-98CBE8B300A0}"/>
              </a:ext>
            </a:extLst>
          </p:cNvPr>
          <p:cNvSpPr/>
          <p:nvPr>
            <p:custDataLst>
              <p:tags r:id="rId3"/>
            </p:custDataLst>
          </p:nvPr>
        </p:nvSpPr>
        <p:spPr bwMode="auto">
          <a:xfrm>
            <a:off x="7586277" y="3569515"/>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7" name="Rechteck 6">
            <a:hlinkClick r:id="" action="ppaction://noaction"/>
            <a:extLst>
              <a:ext uri="{FF2B5EF4-FFF2-40B4-BE49-F238E27FC236}">
                <a16:creationId xmlns:a16="http://schemas.microsoft.com/office/drawing/2014/main" id="{3705550C-323F-DA38-3DDC-D01D1030196D}"/>
              </a:ext>
            </a:extLst>
          </p:cNvPr>
          <p:cNvSpPr/>
          <p:nvPr>
            <p:custDataLst>
              <p:tags r:id="rId4"/>
            </p:custDataLst>
          </p:nvPr>
        </p:nvSpPr>
        <p:spPr bwMode="auto">
          <a:xfrm>
            <a:off x="1100209" y="3133112"/>
            <a:ext cx="529466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rPr>
              <a:t>Cyber Security</a:t>
            </a:r>
            <a:endParaRPr lang="de-DE" sz="1500" b="1" dirty="0">
              <a:solidFill>
                <a:schemeClr val="bg1"/>
              </a:solidFill>
              <a:latin typeface="+mj-lt"/>
              <a:ea typeface="ＭＳ Ｐゴシック" pitchFamily="52" charset="-128"/>
            </a:endParaRPr>
          </a:p>
        </p:txBody>
      </p:sp>
      <p:sp>
        <p:nvSpPr>
          <p:cNvPr id="9" name="Rechteck 8">
            <a:hlinkClick r:id="" action="ppaction://noaction"/>
            <a:extLst>
              <a:ext uri="{FF2B5EF4-FFF2-40B4-BE49-F238E27FC236}">
                <a16:creationId xmlns:a16="http://schemas.microsoft.com/office/drawing/2014/main" id="{056D7E43-73B7-85D7-1900-F591F13C797D}"/>
              </a:ext>
            </a:extLst>
          </p:cNvPr>
          <p:cNvSpPr/>
          <p:nvPr>
            <p:custDataLst>
              <p:tags r:id="rId5"/>
            </p:custDataLst>
          </p:nvPr>
        </p:nvSpPr>
        <p:spPr bwMode="auto">
          <a:xfrm>
            <a:off x="7586277" y="3132491"/>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1" name="Rechteck 10">
            <a:hlinkClick r:id="" action="ppaction://noaction"/>
            <a:extLst>
              <a:ext uri="{FF2B5EF4-FFF2-40B4-BE49-F238E27FC236}">
                <a16:creationId xmlns:a16="http://schemas.microsoft.com/office/drawing/2014/main" id="{A86269E5-2168-9D4B-99C9-527A9516F1B3}"/>
              </a:ext>
            </a:extLst>
          </p:cNvPr>
          <p:cNvSpPr/>
          <p:nvPr>
            <p:custDataLst>
              <p:tags r:id="rId6"/>
            </p:custDataLst>
          </p:nvPr>
        </p:nvSpPr>
        <p:spPr bwMode="auto">
          <a:xfrm>
            <a:off x="623392" y="3132491"/>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4</a:t>
            </a:r>
          </a:p>
        </p:txBody>
      </p:sp>
      <p:sp>
        <p:nvSpPr>
          <p:cNvPr id="12" name="Rechteck 11">
            <a:hlinkClick r:id="" action="ppaction://noaction"/>
            <a:extLst>
              <a:ext uri="{FF2B5EF4-FFF2-40B4-BE49-F238E27FC236}">
                <a16:creationId xmlns:a16="http://schemas.microsoft.com/office/drawing/2014/main" id="{8C7B8C2F-EFD3-2822-1A10-347BB6BD9A65}"/>
              </a:ext>
            </a:extLst>
          </p:cNvPr>
          <p:cNvSpPr/>
          <p:nvPr>
            <p:custDataLst>
              <p:tags r:id="rId7"/>
            </p:custDataLst>
          </p:nvPr>
        </p:nvSpPr>
        <p:spPr bwMode="auto">
          <a:xfrm>
            <a:off x="7586277" y="2695467"/>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3" name="Rechteck 12">
            <a:hlinkClick r:id="" action="ppaction://noaction"/>
            <a:extLst>
              <a:ext uri="{FF2B5EF4-FFF2-40B4-BE49-F238E27FC236}">
                <a16:creationId xmlns:a16="http://schemas.microsoft.com/office/drawing/2014/main" id="{7F843269-89C2-B8F1-E476-5738B8E62343}"/>
              </a:ext>
            </a:extLst>
          </p:cNvPr>
          <p:cNvSpPr/>
          <p:nvPr>
            <p:custDataLst>
              <p:tags r:id="rId8"/>
            </p:custDataLst>
          </p:nvPr>
        </p:nvSpPr>
        <p:spPr bwMode="auto">
          <a:xfrm>
            <a:off x="1100209" y="2695467"/>
            <a:ext cx="5035584"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r>
              <a:rPr lang="en-US" sz="1500" b="1" dirty="0">
                <a:solidFill>
                  <a:schemeClr val="bg1"/>
                </a:solidFill>
                <a:latin typeface="+mj-lt"/>
                <a:ea typeface="ＭＳ Ｐゴシック" pitchFamily="52" charset="-128"/>
                <a:cs typeface="ＭＳ Ｐゴシック" pitchFamily="52" charset="-128"/>
              </a:rPr>
              <a:t>Smart Grids in the future grid</a:t>
            </a:r>
          </a:p>
        </p:txBody>
      </p:sp>
      <p:sp>
        <p:nvSpPr>
          <p:cNvPr id="14" name="Rechteck 13">
            <a:hlinkClick r:id="" action="ppaction://noaction"/>
            <a:extLst>
              <a:ext uri="{FF2B5EF4-FFF2-40B4-BE49-F238E27FC236}">
                <a16:creationId xmlns:a16="http://schemas.microsoft.com/office/drawing/2014/main" id="{EA4D157F-8732-2C05-24B2-9239D573390A}"/>
              </a:ext>
            </a:extLst>
          </p:cNvPr>
          <p:cNvSpPr/>
          <p:nvPr>
            <p:custDataLst>
              <p:tags r:id="rId9"/>
            </p:custDataLst>
          </p:nvPr>
        </p:nvSpPr>
        <p:spPr bwMode="auto">
          <a:xfrm>
            <a:off x="623392" y="2695467"/>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3</a:t>
            </a:r>
          </a:p>
        </p:txBody>
      </p:sp>
      <p:sp>
        <p:nvSpPr>
          <p:cNvPr id="15" name="Rechteck 14">
            <a:hlinkClick r:id="rId18" action="ppaction://hlinksldjump"/>
            <a:extLst>
              <a:ext uri="{FF2B5EF4-FFF2-40B4-BE49-F238E27FC236}">
                <a16:creationId xmlns:a16="http://schemas.microsoft.com/office/drawing/2014/main" id="{FEFCA103-E6A9-DD8B-2C5E-15811E9F4CD9}"/>
              </a:ext>
            </a:extLst>
          </p:cNvPr>
          <p:cNvSpPr/>
          <p:nvPr>
            <p:custDataLst>
              <p:tags r:id="rId10"/>
            </p:custDataLst>
          </p:nvPr>
        </p:nvSpPr>
        <p:spPr bwMode="auto">
          <a:xfrm>
            <a:off x="7586277" y="2258442"/>
            <a:ext cx="61"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6" name="Rechteck 15">
            <a:hlinkClick r:id="rId18" action="ppaction://hlinksldjump"/>
            <a:extLst>
              <a:ext uri="{FF2B5EF4-FFF2-40B4-BE49-F238E27FC236}">
                <a16:creationId xmlns:a16="http://schemas.microsoft.com/office/drawing/2014/main" id="{C49F5F5B-AF67-1A23-08EC-46445CD8128C}"/>
              </a:ext>
            </a:extLst>
          </p:cNvPr>
          <p:cNvSpPr/>
          <p:nvPr>
            <p:custDataLst>
              <p:tags r:id="rId11"/>
            </p:custDataLst>
          </p:nvPr>
        </p:nvSpPr>
        <p:spPr bwMode="auto">
          <a:xfrm>
            <a:off x="1060417" y="2258442"/>
            <a:ext cx="5120928" cy="377166"/>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eaLnBrk="0" fontAlgn="base" hangingPunct="0"/>
            <a:r>
              <a:rPr lang="en-US" sz="1500" b="1" dirty="0">
                <a:solidFill>
                  <a:schemeClr val="bg1"/>
                </a:solidFill>
                <a:latin typeface="+mj-lt"/>
                <a:ea typeface="ＭＳ Ｐゴシック" pitchFamily="52" charset="-128"/>
                <a:cs typeface="ＭＳ Ｐゴシック" pitchFamily="52" charset="-128"/>
              </a:rPr>
              <a:t>The electrical grid in the face of challenges</a:t>
            </a:r>
            <a:endParaRPr lang="de-DE" sz="1500" b="1" dirty="0">
              <a:solidFill>
                <a:schemeClr val="bg1"/>
              </a:solidFill>
              <a:latin typeface="+mj-lt"/>
              <a:ea typeface="ＭＳ Ｐゴシック" pitchFamily="52" charset="-128"/>
              <a:cs typeface="ＭＳ Ｐゴシック" pitchFamily="52" charset="-128"/>
            </a:endParaRPr>
          </a:p>
        </p:txBody>
      </p:sp>
      <p:sp>
        <p:nvSpPr>
          <p:cNvPr id="17" name="Rechteck 16">
            <a:hlinkClick r:id="rId18" action="ppaction://hlinksldjump"/>
            <a:extLst>
              <a:ext uri="{FF2B5EF4-FFF2-40B4-BE49-F238E27FC236}">
                <a16:creationId xmlns:a16="http://schemas.microsoft.com/office/drawing/2014/main" id="{06788425-8406-854C-B456-3A4400AD356A}"/>
              </a:ext>
            </a:extLst>
          </p:cNvPr>
          <p:cNvSpPr/>
          <p:nvPr>
            <p:custDataLst>
              <p:tags r:id="rId12"/>
            </p:custDataLst>
          </p:nvPr>
        </p:nvSpPr>
        <p:spPr bwMode="auto">
          <a:xfrm>
            <a:off x="623392" y="2258442"/>
            <a:ext cx="377165" cy="377166"/>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2</a:t>
            </a:r>
          </a:p>
        </p:txBody>
      </p:sp>
      <p:sp>
        <p:nvSpPr>
          <p:cNvPr id="18" name="Rechteck 17">
            <a:hlinkClick r:id="rId19" action="ppaction://hlinksldjump"/>
            <a:extLst>
              <a:ext uri="{FF2B5EF4-FFF2-40B4-BE49-F238E27FC236}">
                <a16:creationId xmlns:a16="http://schemas.microsoft.com/office/drawing/2014/main" id="{AFD58023-1DE6-D9C9-A597-1ADAE661D6F6}"/>
              </a:ext>
            </a:extLst>
          </p:cNvPr>
          <p:cNvSpPr/>
          <p:nvPr>
            <p:custDataLst>
              <p:tags r:id="rId13"/>
            </p:custDataLst>
          </p:nvPr>
        </p:nvSpPr>
        <p:spPr bwMode="auto">
          <a:xfrm>
            <a:off x="7586277" y="1821419"/>
            <a:ext cx="6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0" tIns="71830" rIns="0" bIns="71830" numCol="1" spcCol="0" rtlCol="0" fromWordArt="0" anchor="t" anchorCtr="0" forceAA="0" compatLnSpc="1">
            <a:prstTxWarp prst="textNoShape">
              <a:avLst/>
            </a:prstTxWarp>
            <a:noAutofit/>
          </a:bodyPr>
          <a:lstStyle/>
          <a:p>
            <a:pPr algn="l" defTabSz="914400" rtl="0" eaLnBrk="0" fontAlgn="base" latinLnBrk="0" hangingPunct="0">
              <a:buClrTx/>
              <a:buSzTx/>
              <a:tabLst/>
            </a:pPr>
            <a:endParaRPr kumimoji="0" lang="de-DE" sz="1508" u="none" strike="noStrike" cap="none" normalizeH="0" baseline="0">
              <a:ln>
                <a:noFill/>
              </a:ln>
              <a:solidFill>
                <a:schemeClr val="tx1">
                  <a:lumMod val="100000"/>
                </a:schemeClr>
              </a:solidFill>
              <a:effectLst/>
              <a:latin typeface="Frutiger LT Com 55 Roman" panose="020B0503030504020204" pitchFamily="34" charset="0"/>
              <a:ea typeface="ＭＳ Ｐゴシック" pitchFamily="52" charset="-128"/>
              <a:cs typeface="ＭＳ Ｐゴシック" pitchFamily="52" charset="-128"/>
            </a:endParaRPr>
          </a:p>
        </p:txBody>
      </p:sp>
      <p:sp>
        <p:nvSpPr>
          <p:cNvPr id="19" name="Rechteck 18">
            <a:hlinkClick r:id="rId19" action="ppaction://hlinksldjump"/>
            <a:extLst>
              <a:ext uri="{FF2B5EF4-FFF2-40B4-BE49-F238E27FC236}">
                <a16:creationId xmlns:a16="http://schemas.microsoft.com/office/drawing/2014/main" id="{42B81522-D75A-DAE3-DBF8-5F93DBEF725F}"/>
              </a:ext>
            </a:extLst>
          </p:cNvPr>
          <p:cNvSpPr/>
          <p:nvPr>
            <p:custDataLst>
              <p:tags r:id="rId14"/>
            </p:custDataLst>
          </p:nvPr>
        </p:nvSpPr>
        <p:spPr bwMode="auto">
          <a:xfrm>
            <a:off x="1060416" y="1821419"/>
            <a:ext cx="5374251" cy="377165"/>
          </a:xfrm>
          <a:prstGeom prst="rect">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p:spPr>
        <p:txBody>
          <a:bodyPr rot="0" spcFirstLastPara="0" vertOverflow="overflow" horzOverflow="overflow" vert="horz" wrap="none" lIns="71830" tIns="71830" rIns="0" bIns="71830" numCol="1" spcCol="0" rtlCol="0" fromWordArt="0" anchor="t" anchorCtr="0" forceAA="0" compatLnSpc="1">
            <a:prstTxWarp prst="textNoShape">
              <a:avLst/>
            </a:prstTxWarp>
            <a:noAutofit/>
          </a:bodyPr>
          <a:lstStyle/>
          <a:p>
            <a:pPr defTabSz="914400" rtl="0" eaLnBrk="0" fontAlgn="base" latinLnBrk="0" hangingPunct="0">
              <a:buClrTx/>
              <a:buSzTx/>
              <a:tabLst/>
            </a:pP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EEP – A </a:t>
            </a:r>
            <a:r>
              <a:rPr lang="en-US" sz="1500" b="1" dirty="0">
                <a:solidFill>
                  <a:schemeClr val="bg1"/>
                </a:solidFill>
                <a:latin typeface="+mj-lt"/>
                <a:ea typeface="ＭＳ Ｐゴシック" pitchFamily="52" charset="-128"/>
                <a:cs typeface="ＭＳ Ｐゴシック" pitchFamily="52" charset="-128"/>
              </a:rPr>
              <a:t>R</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esearch </a:t>
            </a:r>
            <a:r>
              <a:rPr lang="en-US" sz="1500" b="1" dirty="0">
                <a:solidFill>
                  <a:schemeClr val="bg1"/>
                </a:solidFill>
                <a:latin typeface="+mj-lt"/>
                <a:ea typeface="ＭＳ Ｐゴシック" pitchFamily="52" charset="-128"/>
                <a:cs typeface="ＭＳ Ｐゴシック" pitchFamily="52" charset="-128"/>
              </a:rPr>
              <a:t>H</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ub for Industrial Energy </a:t>
            </a:r>
            <a:r>
              <a:rPr lang="en-US" sz="1500" b="1" dirty="0">
                <a:solidFill>
                  <a:schemeClr val="bg1"/>
                </a:solidFill>
                <a:latin typeface="+mj-lt"/>
                <a:ea typeface="ＭＳ Ｐゴシック" pitchFamily="52" charset="-128"/>
                <a:cs typeface="ＭＳ Ｐゴシック" pitchFamily="52" charset="-128"/>
              </a:rPr>
              <a:t>E</a:t>
            </a:r>
            <a:r>
              <a:rPr kumimoji="0" lang="en-US" sz="1500" b="1" u="none" strike="noStrike" cap="none" normalizeH="0" baseline="0" dirty="0">
                <a:ln>
                  <a:noFill/>
                </a:ln>
                <a:solidFill>
                  <a:schemeClr val="bg1"/>
                </a:solidFill>
                <a:effectLst/>
                <a:latin typeface="+mj-lt"/>
                <a:ea typeface="ＭＳ Ｐゴシック" pitchFamily="52" charset="-128"/>
                <a:cs typeface="ＭＳ Ｐゴシック" pitchFamily="52" charset="-128"/>
              </a:rPr>
              <a:t>fficiency</a:t>
            </a:r>
            <a:endParaRPr kumimoji="0" lang="de-DE" sz="1500" b="1"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20" name="Rechteck 19">
            <a:hlinkClick r:id="rId19" action="ppaction://hlinksldjump"/>
            <a:extLst>
              <a:ext uri="{FF2B5EF4-FFF2-40B4-BE49-F238E27FC236}">
                <a16:creationId xmlns:a16="http://schemas.microsoft.com/office/drawing/2014/main" id="{FB99B4B2-4687-1B17-7ECC-FEDF126CDFF2}"/>
              </a:ext>
            </a:extLst>
          </p:cNvPr>
          <p:cNvSpPr/>
          <p:nvPr>
            <p:custDataLst>
              <p:tags r:id="rId15"/>
            </p:custDataLst>
          </p:nvPr>
        </p:nvSpPr>
        <p:spPr bwMode="auto">
          <a:xfrm>
            <a:off x="623392" y="1821419"/>
            <a:ext cx="377165" cy="377165"/>
          </a:xfrm>
          <a:prstGeom prst="rect">
            <a:avLst/>
          </a:prstGeom>
          <a:solidFill>
            <a:srgbClr val="19707F"/>
          </a:solidFill>
          <a:ln w="9525" cap="flat" cmpd="sng" algn="ctr">
            <a:noFill/>
            <a:prstDash val="solid"/>
            <a:round/>
            <a:headEnd type="none" w="med" len="med"/>
            <a:tailEnd type="none" w="med" len="med"/>
          </a:ln>
          <a:effectLst/>
        </p:spPr>
        <p:txBody>
          <a:bodyPr rot="0" spcFirstLastPara="0" vertOverflow="overflow" horzOverflow="overflow" vert="horz" wrap="none" lIns="71830" tIns="71830" rIns="71830" bIns="71830" numCol="1" spcCol="0" rtlCol="0" fromWordArt="0" anchor="ctr" anchorCtr="0" forceAA="0" compatLnSpc="1">
            <a:prstTxWarp prst="textNoShape">
              <a:avLst/>
            </a:prstTxWarp>
            <a:noAutofit/>
          </a:bodyPr>
          <a:lstStyle/>
          <a:p>
            <a:pPr algn="ctr"/>
            <a:r>
              <a:rPr lang="de-DE" sz="1508" b="1" dirty="0">
                <a:solidFill>
                  <a:schemeClr val="bg1">
                    <a:lumMod val="100000"/>
                  </a:schemeClr>
                </a:solidFill>
                <a:latin typeface="Frutiger LT Com 55 Roman" panose="020B0503030504020204" pitchFamily="34" charset="0"/>
                <a:ea typeface="ＭＳ Ｐゴシック" pitchFamily="52" charset="-128"/>
                <a:cs typeface="ＭＳ Ｐゴシック" pitchFamily="52" charset="-128"/>
              </a:rPr>
              <a:t>1</a:t>
            </a:r>
          </a:p>
        </p:txBody>
      </p:sp>
    </p:spTree>
    <p:extLst>
      <p:ext uri="{BB962C8B-B14F-4D97-AF65-F5344CB8AC3E}">
        <p14:creationId xmlns:p14="http://schemas.microsoft.com/office/powerpoint/2010/main" val="2855535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tertitel 4">
            <a:extLst>
              <a:ext uri="{FF2B5EF4-FFF2-40B4-BE49-F238E27FC236}">
                <a16:creationId xmlns:a16="http://schemas.microsoft.com/office/drawing/2014/main" id="{78E43A63-0330-8801-6033-2C91D4564B5D}"/>
              </a:ext>
            </a:extLst>
          </p:cNvPr>
          <p:cNvSpPr>
            <a:spLocks noGrp="1"/>
          </p:cNvSpPr>
          <p:nvPr>
            <p:ph type="subTitle" idx="1"/>
          </p:nvPr>
        </p:nvSpPr>
        <p:spPr/>
        <p:txBody>
          <a:bodyPr/>
          <a:lstStyle/>
          <a:p>
            <a:pPr marL="342900" indent="-342900">
              <a:buFont typeface="Arial" panose="020B0604020202020204" pitchFamily="34" charset="0"/>
              <a:buChar char="•"/>
            </a:pPr>
            <a:r>
              <a:rPr lang="en-US" dirty="0"/>
              <a:t>Romania has a large share of renewables, of which about 50% is Hydropower</a:t>
            </a:r>
          </a:p>
          <a:p>
            <a:endParaRPr lang="en-US" dirty="0"/>
          </a:p>
          <a:p>
            <a:endParaRPr lang="en-US" dirty="0"/>
          </a:p>
          <a:p>
            <a:pPr marL="342900" indent="-342900">
              <a:buFont typeface="Arial" panose="020B0604020202020204" pitchFamily="34" charset="0"/>
              <a:buChar char="•"/>
            </a:pPr>
            <a:r>
              <a:rPr lang="en-US" dirty="0"/>
              <a:t>Romania adds more and more volatile sources as has been happening in Germany.</a:t>
            </a:r>
          </a:p>
          <a:p>
            <a:endParaRPr lang="de-DE" dirty="0"/>
          </a:p>
        </p:txBody>
      </p:sp>
      <p:sp>
        <p:nvSpPr>
          <p:cNvPr id="8" name="Textplatzhalter 3">
            <a:extLst>
              <a:ext uri="{FF2B5EF4-FFF2-40B4-BE49-F238E27FC236}">
                <a16:creationId xmlns:a16="http://schemas.microsoft.com/office/drawing/2014/main" id="{8C1B0570-A592-621D-C925-4D23F11D33C4}"/>
              </a:ext>
            </a:extLst>
          </p:cNvPr>
          <p:cNvSpPr txBox="1">
            <a:spLocks/>
          </p:cNvSpPr>
          <p:nvPr/>
        </p:nvSpPr>
        <p:spPr bwMode="auto">
          <a:xfrm>
            <a:off x="7320136" y="5566829"/>
            <a:ext cx="4536504" cy="238435"/>
          </a:xfrm>
          <a:prstGeom prst="rect">
            <a:avLst/>
          </a:prstGeom>
        </p:spPr>
        <p:txBody>
          <a:bodyPr vert="horz" lIns="0" tIns="45720" rIns="0" bIns="45720" rtlCol="0" anchor="ctr">
            <a:noAutofit/>
          </a:bodyPr>
          <a:lstStyle>
            <a:lvl1pPr marL="0" indent="0" algn="l" defTabSz="914525">
              <a:lnSpc>
                <a:spcPct val="90000"/>
              </a:lnSpc>
              <a:spcBef>
                <a:spcPts val="1000"/>
              </a:spcBef>
              <a:buClr>
                <a:srgbClr val="E38D02"/>
              </a:buClr>
              <a:buFont typeface="Wingdings"/>
              <a:buNone/>
              <a:defRPr sz="800">
                <a:solidFill>
                  <a:schemeClr val="tx1"/>
                </a:solidFill>
                <a:latin typeface="Frutiger LT Com 55 Roman"/>
                <a:ea typeface="+mn-ea"/>
                <a:cs typeface="+mn-cs"/>
              </a:defRPr>
            </a:lvl1pPr>
            <a:lvl2pPr marL="685893" indent="-228631" algn="l" defTabSz="914525">
              <a:lnSpc>
                <a:spcPct val="90000"/>
              </a:lnSpc>
              <a:spcBef>
                <a:spcPts val="500"/>
              </a:spcBef>
              <a:buClr>
                <a:schemeClr val="bg2">
                  <a:lumMod val="75000"/>
                </a:schemeClr>
              </a:buClr>
              <a:buFont typeface="Wingdings"/>
              <a:buChar char="§"/>
              <a:defRPr sz="2400">
                <a:solidFill>
                  <a:schemeClr val="tx1"/>
                </a:solidFill>
                <a:latin typeface="Frutiger LT Com 55 Roman"/>
                <a:ea typeface="+mn-ea"/>
                <a:cs typeface="+mn-cs"/>
              </a:defRPr>
            </a:lvl2pPr>
            <a:lvl3pPr marL="1143157" indent="-228631" algn="l" defTabSz="914525">
              <a:lnSpc>
                <a:spcPct val="90000"/>
              </a:lnSpc>
              <a:spcBef>
                <a:spcPts val="500"/>
              </a:spcBef>
              <a:buClr>
                <a:schemeClr val="accent2">
                  <a:lumMod val="40000"/>
                  <a:lumOff val="60000"/>
                </a:schemeClr>
              </a:buClr>
              <a:buFont typeface="Wingdings"/>
              <a:buChar char="§"/>
              <a:defRPr sz="2000">
                <a:solidFill>
                  <a:schemeClr val="tx1"/>
                </a:solidFill>
                <a:latin typeface="Frutiger LT Com 55 Roman"/>
                <a:ea typeface="+mn-ea"/>
                <a:cs typeface="+mn-cs"/>
              </a:defRPr>
            </a:lvl3pPr>
            <a:lvl4pPr marL="1600419"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4pPr>
            <a:lvl5pPr marL="2057682"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5pPr>
            <a:lvl6pPr marL="2514944" indent="-228631" algn="l" defTabSz="914525">
              <a:lnSpc>
                <a:spcPct val="90000"/>
              </a:lnSpc>
              <a:spcBef>
                <a:spcPts val="500"/>
              </a:spcBef>
              <a:buFont typeface="Arial"/>
              <a:buChar char="•"/>
              <a:defRPr sz="1800">
                <a:solidFill>
                  <a:schemeClr val="tx1"/>
                </a:solidFill>
                <a:latin typeface="+mn-lt"/>
                <a:ea typeface="+mn-ea"/>
                <a:cs typeface="+mn-cs"/>
              </a:defRPr>
            </a:lvl6pPr>
            <a:lvl7pPr marL="2972206" indent="-228631" algn="l" defTabSz="914525">
              <a:lnSpc>
                <a:spcPct val="90000"/>
              </a:lnSpc>
              <a:spcBef>
                <a:spcPts val="500"/>
              </a:spcBef>
              <a:buFont typeface="Arial"/>
              <a:buChar char="•"/>
              <a:defRPr sz="1800">
                <a:solidFill>
                  <a:schemeClr val="tx1"/>
                </a:solidFill>
                <a:latin typeface="+mn-lt"/>
                <a:ea typeface="+mn-ea"/>
                <a:cs typeface="+mn-cs"/>
              </a:defRPr>
            </a:lvl7pPr>
            <a:lvl8pPr marL="3429470" indent="-228631" algn="l" defTabSz="914525">
              <a:lnSpc>
                <a:spcPct val="90000"/>
              </a:lnSpc>
              <a:spcBef>
                <a:spcPts val="500"/>
              </a:spcBef>
              <a:buFont typeface="Arial"/>
              <a:buChar char="•"/>
              <a:defRPr sz="1800">
                <a:solidFill>
                  <a:schemeClr val="tx1"/>
                </a:solidFill>
                <a:latin typeface="+mn-lt"/>
                <a:ea typeface="+mn-ea"/>
                <a:cs typeface="+mn-cs"/>
              </a:defRPr>
            </a:lvl8pPr>
            <a:lvl9pPr marL="3886731" indent="-228631" algn="l" defTabSz="914525">
              <a:lnSpc>
                <a:spcPct val="90000"/>
              </a:lnSpc>
              <a:spcBef>
                <a:spcPts val="500"/>
              </a:spcBef>
              <a:buFont typeface="Arial"/>
              <a:buChar char="•"/>
              <a:defRPr sz="1800">
                <a:solidFill>
                  <a:schemeClr val="tx1"/>
                </a:solidFill>
                <a:latin typeface="+mn-lt"/>
                <a:ea typeface="+mn-ea"/>
                <a:cs typeface="+mn-cs"/>
              </a:defRPr>
            </a:lvl9pPr>
          </a:lstStyle>
          <a:p>
            <a:pPr lvl="0" defTabSz="914400">
              <a:lnSpc>
                <a:spcPct val="100000"/>
              </a:lnSpc>
              <a:spcBef>
                <a:spcPts val="0"/>
              </a:spcBef>
              <a:buClrTx/>
              <a:defRPr/>
            </a:pPr>
            <a:r>
              <a:rPr lang="de-DE" i="1" kern="0" dirty="0">
                <a:solidFill>
                  <a:schemeClr val="accent1"/>
                </a:solidFill>
                <a:cs typeface="Arial"/>
              </a:rPr>
              <a:t>Source: Eurostat</a:t>
            </a:r>
          </a:p>
        </p:txBody>
      </p:sp>
      <p:sp>
        <p:nvSpPr>
          <p:cNvPr id="9" name="Titel 43">
            <a:extLst>
              <a:ext uri="{FF2B5EF4-FFF2-40B4-BE49-F238E27FC236}">
                <a16:creationId xmlns:a16="http://schemas.microsoft.com/office/drawing/2014/main" id="{F70D40A0-6B9F-0BA9-2EA9-DF4E2C347ED1}"/>
              </a:ext>
            </a:extLst>
          </p:cNvPr>
          <p:cNvSpPr>
            <a:spLocks noGrp="1"/>
          </p:cNvSpPr>
          <p:nvPr>
            <p:ph type="ctrTitle"/>
          </p:nvPr>
        </p:nvSpPr>
        <p:spPr>
          <a:xfrm>
            <a:off x="623391" y="360040"/>
            <a:ext cx="9289895" cy="980728"/>
          </a:xfrm>
        </p:spPr>
        <p:txBody>
          <a:bodyPr>
            <a:normAutofit/>
          </a:bodyPr>
          <a:lstStyle/>
          <a:p>
            <a:r>
              <a:rPr lang="en-US" sz="3300" dirty="0"/>
              <a:t>The electrical grid in the face of challenges</a:t>
            </a:r>
            <a:br>
              <a:rPr lang="en-US" dirty="0">
                <a:solidFill>
                  <a:srgbClr val="19707F"/>
                </a:solidFill>
                <a:latin typeface="Times" panose="02020603050405020304" pitchFamily="18" charset="0"/>
                <a:cs typeface="Times" panose="02020603050405020304" pitchFamily="18" charset="0"/>
              </a:rPr>
            </a:br>
            <a:r>
              <a:rPr lang="en-US" sz="2700" dirty="0" err="1">
                <a:solidFill>
                  <a:schemeClr val="accent4"/>
                </a:solidFill>
              </a:rPr>
              <a:t>Challenges</a:t>
            </a:r>
            <a:r>
              <a:rPr lang="en-US" sz="2700" dirty="0">
                <a:solidFill>
                  <a:schemeClr val="accent4"/>
                </a:solidFill>
              </a:rPr>
              <a:t> posed by changing energy generation composition</a:t>
            </a:r>
            <a:endParaRPr lang="en-US" sz="2700" dirty="0">
              <a:solidFill>
                <a:schemeClr val="accent4"/>
              </a:solidFill>
              <a:latin typeface="Times" panose="02020603050405020304" pitchFamily="18" charset="0"/>
              <a:cs typeface="Times" panose="02020603050405020304" pitchFamily="18" charset="0"/>
            </a:endParaRPr>
          </a:p>
        </p:txBody>
      </p:sp>
      <p:graphicFrame>
        <p:nvGraphicFramePr>
          <p:cNvPr id="14" name="Diagramm 13">
            <a:extLst>
              <a:ext uri="{FF2B5EF4-FFF2-40B4-BE49-F238E27FC236}">
                <a16:creationId xmlns:a16="http://schemas.microsoft.com/office/drawing/2014/main" id="{F8CA6839-6EBD-ECA1-1A72-3E396FACB2E8}"/>
              </a:ext>
            </a:extLst>
          </p:cNvPr>
          <p:cNvGraphicFramePr>
            <a:graphicFrameLocks/>
          </p:cNvGraphicFramePr>
          <p:nvPr>
            <p:extLst>
              <p:ext uri="{D42A27DB-BD31-4B8C-83A1-F6EECF244321}">
                <p14:modId xmlns:p14="http://schemas.microsoft.com/office/powerpoint/2010/main" val="3223985335"/>
              </p:ext>
            </p:extLst>
          </p:nvPr>
        </p:nvGraphicFramePr>
        <p:xfrm>
          <a:off x="833719" y="1484784"/>
          <a:ext cx="6846457" cy="41145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2319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3"/>
          <p:cNvSpPr>
            <a:spLocks noGrp="1"/>
          </p:cNvSpPr>
          <p:nvPr>
            <p:ph type="ctrTitle"/>
          </p:nvPr>
        </p:nvSpPr>
        <p:spPr/>
        <p:txBody>
          <a:bodyPr>
            <a:normAutofit/>
          </a:bodyPr>
          <a:lstStyle/>
          <a:p>
            <a:r>
              <a:rPr lang="en-US" sz="3300" dirty="0"/>
              <a:t>The electrical grid in the face of challenges</a:t>
            </a:r>
            <a:br>
              <a:rPr lang="en-US" dirty="0">
                <a:solidFill>
                  <a:srgbClr val="19707F"/>
                </a:solidFill>
                <a:latin typeface="Times" panose="02020603050405020304" pitchFamily="18" charset="0"/>
                <a:cs typeface="Times" panose="02020603050405020304" pitchFamily="18" charset="0"/>
              </a:rPr>
            </a:br>
            <a:r>
              <a:rPr lang="en-US" sz="2700" dirty="0">
                <a:solidFill>
                  <a:schemeClr val="accent4"/>
                </a:solidFill>
              </a:rPr>
              <a:t>Challenges posed by changing energy generation composition</a:t>
            </a:r>
            <a:endParaRPr lang="en-US" sz="2700" dirty="0">
              <a:solidFill>
                <a:schemeClr val="accent4"/>
              </a:solidFill>
              <a:latin typeface="Times" panose="02020603050405020304" pitchFamily="18" charset="0"/>
              <a:cs typeface="Times" panose="02020603050405020304" pitchFamily="18" charset="0"/>
            </a:endParaRPr>
          </a:p>
        </p:txBody>
      </p:sp>
      <p:grpSp>
        <p:nvGrpSpPr>
          <p:cNvPr id="22" name="Gruppieren 21"/>
          <p:cNvGrpSpPr/>
          <p:nvPr/>
        </p:nvGrpSpPr>
        <p:grpSpPr>
          <a:xfrm>
            <a:off x="6525015" y="1566457"/>
            <a:ext cx="4312395" cy="4298554"/>
            <a:chOff x="6525015" y="1566457"/>
            <a:chExt cx="4312395" cy="4298554"/>
          </a:xfrm>
        </p:grpSpPr>
        <p:grpSp>
          <p:nvGrpSpPr>
            <p:cNvPr id="17" name="Gruppieren 16"/>
            <p:cNvGrpSpPr/>
            <p:nvPr/>
          </p:nvGrpSpPr>
          <p:grpSpPr>
            <a:xfrm>
              <a:off x="6877410" y="1905011"/>
              <a:ext cx="3960000" cy="3960000"/>
              <a:chOff x="6718701" y="1566457"/>
              <a:chExt cx="4320000" cy="4320000"/>
            </a:xfrm>
          </p:grpSpPr>
          <p:cxnSp>
            <p:nvCxnSpPr>
              <p:cNvPr id="13" name="Gerader Verbinder 12"/>
              <p:cNvCxnSpPr/>
              <p:nvPr/>
            </p:nvCxnSpPr>
            <p:spPr bwMode="auto">
              <a:xfrm>
                <a:off x="6718701" y="3712408"/>
                <a:ext cx="432000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p:spPr>
          </p:cxnSp>
          <p:cxnSp>
            <p:nvCxnSpPr>
              <p:cNvPr id="14" name="Gerader Verbinder 13"/>
              <p:cNvCxnSpPr/>
              <p:nvPr/>
            </p:nvCxnSpPr>
            <p:spPr bwMode="auto">
              <a:xfrm rot="16200000">
                <a:off x="6729933" y="3726457"/>
                <a:ext cx="432000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p:spPr>
          </p:cxnSp>
        </p:grpSp>
        <p:sp>
          <p:nvSpPr>
            <p:cNvPr id="18" name="Textfeld 17"/>
            <p:cNvSpPr txBox="1"/>
            <p:nvPr/>
          </p:nvSpPr>
          <p:spPr>
            <a:xfrm>
              <a:off x="7368981" y="1569127"/>
              <a:ext cx="854721"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1600" b="0" i="0" u="none" strike="noStrike" kern="0" cap="none" spc="0" normalizeH="0" baseline="0" noProof="0" dirty="0">
                  <a:ln>
                    <a:noFill/>
                  </a:ln>
                  <a:solidFill>
                    <a:schemeClr val="tx1"/>
                  </a:solidFill>
                  <a:effectLst/>
                  <a:uLnTx/>
                  <a:uFillTx/>
                  <a:latin typeface="BundesSans Office"/>
                  <a:ea typeface="+mn-ea"/>
                  <a:cs typeface="+mn-cs"/>
                </a:rPr>
                <a:t>Volatile</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sp>
          <p:nvSpPr>
            <p:cNvPr id="19" name="Textfeld 18"/>
            <p:cNvSpPr txBox="1"/>
            <p:nvPr/>
          </p:nvSpPr>
          <p:spPr>
            <a:xfrm>
              <a:off x="9214403" y="1566457"/>
              <a:ext cx="1276311"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Controllable</a:t>
              </a:r>
            </a:p>
          </p:txBody>
        </p:sp>
        <p:sp>
          <p:nvSpPr>
            <p:cNvPr id="20" name="Textfeld 19"/>
            <p:cNvSpPr txBox="1"/>
            <p:nvPr/>
          </p:nvSpPr>
          <p:spPr>
            <a:xfrm rot="16200000">
              <a:off x="6094608" y="2677464"/>
              <a:ext cx="1199367"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Generation</a:t>
              </a:r>
            </a:p>
          </p:txBody>
        </p:sp>
        <p:sp>
          <p:nvSpPr>
            <p:cNvPr id="21" name="Textfeld 20"/>
            <p:cNvSpPr txBox="1"/>
            <p:nvPr/>
          </p:nvSpPr>
          <p:spPr>
            <a:xfrm rot="16200000" flipH="1">
              <a:off x="6214833" y="4739212"/>
              <a:ext cx="958917"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Demand</a:t>
              </a:r>
            </a:p>
          </p:txBody>
        </p:sp>
      </p:grpSp>
      <p:sp>
        <p:nvSpPr>
          <p:cNvPr id="23" name="Abgerundetes Rechteck 22"/>
          <p:cNvSpPr/>
          <p:nvPr/>
        </p:nvSpPr>
        <p:spPr bwMode="auto">
          <a:xfrm>
            <a:off x="7055233" y="4543568"/>
            <a:ext cx="1643600" cy="7298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Present </a:t>
            </a:r>
            <a:r>
              <a:rPr lang="en-US" sz="1600" dirty="0">
                <a:solidFill>
                  <a:schemeClr val="bg1"/>
                </a:solidFill>
                <a:latin typeface="+mj-lt"/>
                <a:ea typeface="ＭＳ Ｐゴシック" pitchFamily="52" charset="-128"/>
                <a:cs typeface="ＭＳ Ｐゴシック" pitchFamily="52" charset="-128"/>
              </a:rPr>
              <a:t>e</a:t>
            </a: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nergy demand</a:t>
            </a:r>
          </a:p>
        </p:txBody>
      </p:sp>
      <p:grpSp>
        <p:nvGrpSpPr>
          <p:cNvPr id="37" name="Gruppieren 36"/>
          <p:cNvGrpSpPr/>
          <p:nvPr/>
        </p:nvGrpSpPr>
        <p:grpSpPr>
          <a:xfrm>
            <a:off x="9047976" y="2083343"/>
            <a:ext cx="1643600" cy="1520432"/>
            <a:chOff x="9030758" y="2159902"/>
            <a:chExt cx="1643600" cy="1520432"/>
          </a:xfrm>
        </p:grpSpPr>
        <p:sp>
          <p:nvSpPr>
            <p:cNvPr id="38" name="Abgerundetes Rechteck 37"/>
            <p:cNvSpPr/>
            <p:nvPr/>
          </p:nvSpPr>
          <p:spPr bwMode="auto">
            <a:xfrm>
              <a:off x="9030758" y="2159902"/>
              <a:ext cx="1643600" cy="7298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Fossil fuels</a:t>
              </a:r>
            </a:p>
          </p:txBody>
        </p:sp>
        <p:sp>
          <p:nvSpPr>
            <p:cNvPr id="39" name="Abgerundetes Rechteck 38"/>
            <p:cNvSpPr/>
            <p:nvPr/>
          </p:nvSpPr>
          <p:spPr bwMode="auto">
            <a:xfrm>
              <a:off x="9030758" y="2950492"/>
              <a:ext cx="1643600" cy="7298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Nuclear</a:t>
              </a:r>
              <a:r>
                <a:rPr lang="en-US" sz="1600" dirty="0">
                  <a:solidFill>
                    <a:schemeClr val="bg1"/>
                  </a:solidFill>
                  <a:latin typeface="+mj-lt"/>
                  <a:ea typeface="ＭＳ Ｐゴシック" pitchFamily="52" charset="-128"/>
                  <a:cs typeface="ＭＳ Ｐゴシック" pitchFamily="52" charset="-128"/>
                </a:rPr>
                <a:t> power</a:t>
              </a:r>
              <a:endPar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grpSp>
      <p:grpSp>
        <p:nvGrpSpPr>
          <p:cNvPr id="56" name="Gruppieren 55"/>
          <p:cNvGrpSpPr/>
          <p:nvPr/>
        </p:nvGrpSpPr>
        <p:grpSpPr>
          <a:xfrm>
            <a:off x="2656677" y="1567467"/>
            <a:ext cx="2634144" cy="4072616"/>
            <a:chOff x="1597361" y="1566457"/>
            <a:chExt cx="2634144" cy="4072616"/>
          </a:xfrm>
        </p:grpSpPr>
        <p:grpSp>
          <p:nvGrpSpPr>
            <p:cNvPr id="45" name="Gruppieren 44"/>
            <p:cNvGrpSpPr/>
            <p:nvPr/>
          </p:nvGrpSpPr>
          <p:grpSpPr>
            <a:xfrm>
              <a:off x="1597361" y="1566457"/>
              <a:ext cx="2634144" cy="4072616"/>
              <a:chOff x="1895364" y="1319797"/>
              <a:chExt cx="2634144" cy="4072616"/>
            </a:xfrm>
          </p:grpSpPr>
          <p:sp>
            <p:nvSpPr>
              <p:cNvPr id="42" name="Diagonal liegende Ecken des Rechtecks abrunden 41"/>
              <p:cNvSpPr/>
              <p:nvPr/>
            </p:nvSpPr>
            <p:spPr bwMode="auto">
              <a:xfrm>
                <a:off x="1895364" y="1319797"/>
                <a:ext cx="2634144"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Generation</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43" name="Diagonal liegende Ecken des Rechtecks abrunden 42"/>
              <p:cNvSpPr/>
              <p:nvPr/>
            </p:nvSpPr>
            <p:spPr bwMode="auto">
              <a:xfrm>
                <a:off x="1895364" y="3081400"/>
                <a:ext cx="2634144"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Distribution</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44" name="Diagonal liegende Ecken des Rechtecks abrunden 43"/>
              <p:cNvSpPr/>
              <p:nvPr/>
            </p:nvSpPr>
            <p:spPr bwMode="auto">
              <a:xfrm>
                <a:off x="1895364" y="4843003"/>
                <a:ext cx="2634144" cy="549410"/>
              </a:xfrm>
              <a:prstGeom prst="round2Diag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de-DE"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Demand</a:t>
                </a:r>
                <a:endParaRPr kumimoji="0" lang="en-US" sz="20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grpSp>
        <p:grpSp>
          <p:nvGrpSpPr>
            <p:cNvPr id="50" name="Gruppieren 49"/>
            <p:cNvGrpSpPr/>
            <p:nvPr/>
          </p:nvGrpSpPr>
          <p:grpSpPr>
            <a:xfrm>
              <a:off x="2036136" y="2161489"/>
              <a:ext cx="1756594" cy="2882551"/>
              <a:chOff x="2273416" y="2122060"/>
              <a:chExt cx="1756594" cy="2882551"/>
            </a:xfrm>
          </p:grpSpPr>
          <p:sp>
            <p:nvSpPr>
              <p:cNvPr id="46" name="Pfeil nach unten 45"/>
              <p:cNvSpPr/>
              <p:nvPr/>
            </p:nvSpPr>
            <p:spPr bwMode="auto">
              <a:xfrm>
                <a:off x="2273416" y="2123409"/>
                <a:ext cx="310393" cy="1118252"/>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endParaRPr>
              </a:p>
            </p:txBody>
          </p:sp>
          <p:sp>
            <p:nvSpPr>
              <p:cNvPr id="47" name="Pfeil nach unten 46"/>
              <p:cNvSpPr/>
              <p:nvPr/>
            </p:nvSpPr>
            <p:spPr bwMode="auto">
              <a:xfrm>
                <a:off x="2273416" y="3885011"/>
                <a:ext cx="310393" cy="1119600"/>
              </a:xfrm>
              <a:prstGeom prst="downArrow">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endParaRPr>
              </a:p>
            </p:txBody>
          </p:sp>
          <p:sp>
            <p:nvSpPr>
              <p:cNvPr id="48" name="Pfeil nach unten 47"/>
              <p:cNvSpPr/>
              <p:nvPr/>
            </p:nvSpPr>
            <p:spPr bwMode="auto">
              <a:xfrm flipV="1">
                <a:off x="3886010" y="2122060"/>
                <a:ext cx="144000" cy="1119599"/>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endParaRPr>
              </a:p>
            </p:txBody>
          </p:sp>
          <p:sp>
            <p:nvSpPr>
              <p:cNvPr id="49" name="Pfeil nach unten 48"/>
              <p:cNvSpPr/>
              <p:nvPr/>
            </p:nvSpPr>
            <p:spPr bwMode="auto">
              <a:xfrm flipV="1">
                <a:off x="3886010" y="3883664"/>
                <a:ext cx="144000" cy="1119600"/>
              </a:xfrm>
              <a:prstGeom prst="downArrow">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endParaRPr>
              </a:p>
            </p:txBody>
          </p:sp>
        </p:grpSp>
        <p:sp>
          <p:nvSpPr>
            <p:cNvPr id="52" name="Textfeld 51"/>
            <p:cNvSpPr txBox="1"/>
            <p:nvPr/>
          </p:nvSpPr>
          <p:spPr>
            <a:xfrm rot="16200000">
              <a:off x="1450322" y="2552014"/>
              <a:ext cx="833883"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1600" b="0" i="0" u="none" strike="noStrike" kern="0" cap="none" spc="0" normalizeH="0" baseline="0" noProof="0" dirty="0" err="1">
                  <a:ln>
                    <a:noFill/>
                  </a:ln>
                  <a:solidFill>
                    <a:schemeClr val="tx1"/>
                  </a:solidFill>
                  <a:effectLst/>
                  <a:uLnTx/>
                  <a:uFillTx/>
                  <a:latin typeface="BundesSans Office"/>
                  <a:ea typeface="+mn-ea"/>
                  <a:cs typeface="+mn-cs"/>
                </a:rPr>
                <a:t>Energy</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sp>
          <p:nvSpPr>
            <p:cNvPr id="53" name="Textfeld 52"/>
            <p:cNvSpPr txBox="1"/>
            <p:nvPr/>
          </p:nvSpPr>
          <p:spPr>
            <a:xfrm rot="16200000">
              <a:off x="1450322" y="4313615"/>
              <a:ext cx="833883"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1600" b="0" i="0" u="none" strike="noStrike" kern="0" cap="none" spc="0" normalizeH="0" baseline="0" noProof="0" dirty="0" err="1">
                  <a:ln>
                    <a:noFill/>
                  </a:ln>
                  <a:solidFill>
                    <a:schemeClr val="tx1"/>
                  </a:solidFill>
                  <a:effectLst/>
                  <a:uLnTx/>
                  <a:uFillTx/>
                  <a:latin typeface="BundesSans Office"/>
                  <a:ea typeface="+mn-ea"/>
                  <a:cs typeface="+mn-cs"/>
                </a:rPr>
                <a:t>Energy</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sp>
          <p:nvSpPr>
            <p:cNvPr id="54" name="Textfeld 53"/>
            <p:cNvSpPr txBox="1"/>
            <p:nvPr/>
          </p:nvSpPr>
          <p:spPr>
            <a:xfrm rot="16200000">
              <a:off x="3355508" y="4314290"/>
              <a:ext cx="1212191"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1600" b="0" i="0" u="none" strike="noStrike" kern="0" cap="none" spc="0" normalizeH="0" baseline="0" noProof="0" dirty="0">
                  <a:ln>
                    <a:noFill/>
                  </a:ln>
                  <a:solidFill>
                    <a:schemeClr val="tx1"/>
                  </a:solidFill>
                  <a:effectLst/>
                  <a:uLnTx/>
                  <a:uFillTx/>
                  <a:latin typeface="BundesSans Office"/>
                  <a:ea typeface="+mn-ea"/>
                  <a:cs typeface="+mn-cs"/>
                </a:rPr>
                <a:t>Information</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sp>
          <p:nvSpPr>
            <p:cNvPr id="55" name="Textfeld 54"/>
            <p:cNvSpPr txBox="1"/>
            <p:nvPr/>
          </p:nvSpPr>
          <p:spPr>
            <a:xfrm rot="16200000">
              <a:off x="3355508" y="2541623"/>
              <a:ext cx="1212191"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1600" b="0" i="0" u="none" strike="noStrike" kern="0" cap="none" spc="0" normalizeH="0" baseline="0" noProof="0" dirty="0">
                  <a:ln>
                    <a:noFill/>
                  </a:ln>
                  <a:solidFill>
                    <a:schemeClr val="tx1"/>
                  </a:solidFill>
                  <a:effectLst/>
                  <a:uLnTx/>
                  <a:uFillTx/>
                  <a:latin typeface="BundesSans Office"/>
                  <a:ea typeface="+mn-ea"/>
                  <a:cs typeface="+mn-cs"/>
                </a:rPr>
                <a:t>Information</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grpSp>
      <p:pic>
        <p:nvPicPr>
          <p:cNvPr id="60" name="Grafik 59"/>
          <p:cNvPicPr>
            <a:picLocks noChangeAspect="1"/>
          </p:cNvPicPr>
          <p:nvPr/>
        </p:nvPicPr>
        <p:blipFill rotWithShape="1">
          <a:blip r:embed="rId3" cstate="print">
            <a:extLst>
              <a:ext uri="{28A0092B-C50C-407E-A947-70E740481C1C}">
                <a14:useLocalDpi xmlns:a14="http://schemas.microsoft.com/office/drawing/2010/main" val="0"/>
              </a:ext>
            </a:extLst>
          </a:blip>
          <a:srcRect r="12594"/>
          <a:stretch/>
        </p:blipFill>
        <p:spPr>
          <a:xfrm>
            <a:off x="1188364" y="1561343"/>
            <a:ext cx="1108319" cy="10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1" name="Grafik 60"/>
          <p:cNvPicPr>
            <a:picLocks noChangeAspect="1"/>
          </p:cNvPicPr>
          <p:nvPr/>
        </p:nvPicPr>
        <p:blipFill rotWithShape="1">
          <a:blip r:embed="rId4" cstate="print">
            <a:extLst>
              <a:ext uri="{28A0092B-C50C-407E-A947-70E740481C1C}">
                <a14:useLocalDpi xmlns:a14="http://schemas.microsoft.com/office/drawing/2010/main" val="0"/>
              </a:ext>
            </a:extLst>
          </a:blip>
          <a:srcRect l="9062" t="504" r="24326" b="-504"/>
          <a:stretch/>
        </p:blipFill>
        <p:spPr>
          <a:xfrm>
            <a:off x="1213939" y="4596083"/>
            <a:ext cx="1057170" cy="10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2" name="Grafik 61"/>
          <p:cNvPicPr>
            <a:picLocks noChangeAspect="1"/>
          </p:cNvPicPr>
          <p:nvPr/>
        </p:nvPicPr>
        <p:blipFill rotWithShape="1">
          <a:blip r:embed="rId5" cstate="print">
            <a:extLst>
              <a:ext uri="{28A0092B-C50C-407E-A947-70E740481C1C}">
                <a14:useLocalDpi xmlns:a14="http://schemas.microsoft.com/office/drawing/2010/main" val="0"/>
              </a:ext>
            </a:extLst>
          </a:blip>
          <a:srcRect r="32675"/>
          <a:stretch/>
        </p:blipFill>
        <p:spPr>
          <a:xfrm>
            <a:off x="1215371" y="3081775"/>
            <a:ext cx="1054306" cy="1044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49913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43"/>
          <p:cNvSpPr>
            <a:spLocks noGrp="1"/>
          </p:cNvSpPr>
          <p:nvPr>
            <p:ph type="ctrTitle"/>
          </p:nvPr>
        </p:nvSpPr>
        <p:spPr/>
        <p:txBody>
          <a:bodyPr/>
          <a:lstStyle/>
          <a:p>
            <a:r>
              <a:rPr lang="en-US" sz="3300" dirty="0"/>
              <a:t>The electrical grid in the face of challenges</a:t>
            </a:r>
            <a:br>
              <a:rPr lang="en-US" dirty="0">
                <a:solidFill>
                  <a:srgbClr val="19707F"/>
                </a:solidFill>
                <a:latin typeface="Times" panose="02020603050405020304" pitchFamily="18" charset="0"/>
                <a:cs typeface="Times" panose="02020603050405020304" pitchFamily="18" charset="0"/>
              </a:rPr>
            </a:br>
            <a:r>
              <a:rPr lang="en-US" sz="2700" dirty="0">
                <a:solidFill>
                  <a:schemeClr val="accent4"/>
                </a:solidFill>
              </a:rPr>
              <a:t>Challenges posed by changing energy generation composition</a:t>
            </a:r>
            <a:endParaRPr lang="en-US" sz="2700" dirty="0">
              <a:solidFill>
                <a:schemeClr val="accent4"/>
              </a:solidFill>
              <a:latin typeface="Times" panose="02020603050405020304" pitchFamily="18" charset="0"/>
              <a:cs typeface="Times" panose="02020603050405020304" pitchFamily="18" charset="0"/>
            </a:endParaRPr>
          </a:p>
        </p:txBody>
      </p:sp>
      <p:grpSp>
        <p:nvGrpSpPr>
          <p:cNvPr id="22" name="Gruppieren 21"/>
          <p:cNvGrpSpPr/>
          <p:nvPr/>
        </p:nvGrpSpPr>
        <p:grpSpPr>
          <a:xfrm>
            <a:off x="6525015" y="1566457"/>
            <a:ext cx="4312395" cy="4298554"/>
            <a:chOff x="6525015" y="1566457"/>
            <a:chExt cx="4312395" cy="4298554"/>
          </a:xfrm>
        </p:grpSpPr>
        <p:grpSp>
          <p:nvGrpSpPr>
            <p:cNvPr id="17" name="Gruppieren 16"/>
            <p:cNvGrpSpPr/>
            <p:nvPr/>
          </p:nvGrpSpPr>
          <p:grpSpPr>
            <a:xfrm>
              <a:off x="6877410" y="1905011"/>
              <a:ext cx="3960000" cy="3960000"/>
              <a:chOff x="6718701" y="1566457"/>
              <a:chExt cx="4320000" cy="4320000"/>
            </a:xfrm>
          </p:grpSpPr>
          <p:cxnSp>
            <p:nvCxnSpPr>
              <p:cNvPr id="13" name="Gerader Verbinder 12"/>
              <p:cNvCxnSpPr/>
              <p:nvPr/>
            </p:nvCxnSpPr>
            <p:spPr bwMode="auto">
              <a:xfrm>
                <a:off x="6718701" y="3712408"/>
                <a:ext cx="432000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p:spPr>
          </p:cxnSp>
          <p:cxnSp>
            <p:nvCxnSpPr>
              <p:cNvPr id="14" name="Gerader Verbinder 13"/>
              <p:cNvCxnSpPr/>
              <p:nvPr/>
            </p:nvCxnSpPr>
            <p:spPr bwMode="auto">
              <a:xfrm rot="16200000">
                <a:off x="6729933" y="3726457"/>
                <a:ext cx="4320000" cy="0"/>
              </a:xfrm>
              <a:prstGeom prst="line">
                <a:avLst/>
              </a:prstGeom>
              <a:solidFill>
                <a:schemeClr val="accent1"/>
              </a:solidFill>
              <a:ln w="28575" cap="flat" cmpd="sng" algn="ctr">
                <a:solidFill>
                  <a:schemeClr val="tx1">
                    <a:lumMod val="65000"/>
                    <a:lumOff val="35000"/>
                  </a:schemeClr>
                </a:solidFill>
                <a:prstDash val="solid"/>
                <a:round/>
                <a:headEnd type="none" w="med" len="med"/>
                <a:tailEnd type="none" w="med" len="med"/>
              </a:ln>
              <a:effectLst/>
            </p:spPr>
          </p:cxnSp>
        </p:grpSp>
        <p:sp>
          <p:nvSpPr>
            <p:cNvPr id="18" name="Textfeld 17"/>
            <p:cNvSpPr txBox="1"/>
            <p:nvPr/>
          </p:nvSpPr>
          <p:spPr>
            <a:xfrm>
              <a:off x="7368981" y="1569127"/>
              <a:ext cx="854721"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de-DE" sz="1600" b="0" i="0" u="none" strike="noStrike" kern="0" cap="none" spc="0" normalizeH="0" baseline="0" noProof="0" dirty="0">
                  <a:ln>
                    <a:noFill/>
                  </a:ln>
                  <a:solidFill>
                    <a:schemeClr val="tx1"/>
                  </a:solidFill>
                  <a:effectLst/>
                  <a:uLnTx/>
                  <a:uFillTx/>
                  <a:latin typeface="BundesSans Office"/>
                  <a:ea typeface="+mn-ea"/>
                  <a:cs typeface="+mn-cs"/>
                </a:rPr>
                <a:t>Volatile</a:t>
              </a:r>
              <a:endParaRPr kumimoji="0" lang="en-US" sz="1600" b="0" i="0" u="none" strike="noStrike" kern="0" cap="none" spc="0" normalizeH="0" baseline="0" noProof="0" dirty="0">
                <a:ln>
                  <a:noFill/>
                </a:ln>
                <a:solidFill>
                  <a:schemeClr val="tx1"/>
                </a:solidFill>
                <a:effectLst/>
                <a:uLnTx/>
                <a:uFillTx/>
                <a:latin typeface="BundesSans Office"/>
                <a:ea typeface="+mn-ea"/>
                <a:cs typeface="+mn-cs"/>
              </a:endParaRPr>
            </a:p>
          </p:txBody>
        </p:sp>
        <p:sp>
          <p:nvSpPr>
            <p:cNvPr id="19" name="Textfeld 18"/>
            <p:cNvSpPr txBox="1"/>
            <p:nvPr/>
          </p:nvSpPr>
          <p:spPr>
            <a:xfrm>
              <a:off x="9214403" y="1566457"/>
              <a:ext cx="1276311"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Controllable</a:t>
              </a:r>
            </a:p>
          </p:txBody>
        </p:sp>
        <p:sp>
          <p:nvSpPr>
            <p:cNvPr id="20" name="Textfeld 19"/>
            <p:cNvSpPr txBox="1"/>
            <p:nvPr/>
          </p:nvSpPr>
          <p:spPr>
            <a:xfrm rot="16200000">
              <a:off x="6094608" y="2677464"/>
              <a:ext cx="1199367"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Generation</a:t>
              </a:r>
            </a:p>
          </p:txBody>
        </p:sp>
        <p:sp>
          <p:nvSpPr>
            <p:cNvPr id="21" name="Textfeld 20"/>
            <p:cNvSpPr txBox="1"/>
            <p:nvPr/>
          </p:nvSpPr>
          <p:spPr>
            <a:xfrm rot="16200000" flipH="1">
              <a:off x="6214833" y="4739212"/>
              <a:ext cx="958917" cy="338554"/>
            </a:xfrm>
            <a:prstGeom prst="rect">
              <a:avLst/>
            </a:prstGeom>
          </p:spPr>
          <p:txBody>
            <a:bodyPr wrap="none" rtlCol="0">
              <a:spAutoFit/>
            </a:bodyPr>
            <a:lstStyle/>
            <a:p>
              <a: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pPr>
              <a:r>
                <a:rPr kumimoji="0" lang="en-US" sz="1600" b="0" i="0" u="none" strike="noStrike" kern="0" cap="none" spc="0" normalizeH="0" baseline="0" dirty="0">
                  <a:ln>
                    <a:noFill/>
                  </a:ln>
                  <a:solidFill>
                    <a:schemeClr val="tx1"/>
                  </a:solidFill>
                  <a:effectLst/>
                  <a:uLnTx/>
                  <a:uFillTx/>
                  <a:latin typeface="BundesSans Office"/>
                  <a:ea typeface="+mn-ea"/>
                  <a:cs typeface="+mn-cs"/>
                </a:rPr>
                <a:t>Demand</a:t>
              </a:r>
            </a:p>
          </p:txBody>
        </p:sp>
      </p:grpSp>
      <p:sp>
        <p:nvSpPr>
          <p:cNvPr id="23" name="Abgerundetes Rechteck 22"/>
          <p:cNvSpPr/>
          <p:nvPr/>
        </p:nvSpPr>
        <p:spPr bwMode="auto">
          <a:xfrm>
            <a:off x="7055233" y="4543568"/>
            <a:ext cx="1643600" cy="7298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Present </a:t>
            </a:r>
            <a:r>
              <a:rPr lang="en-US" sz="1600" dirty="0">
                <a:solidFill>
                  <a:schemeClr val="bg1"/>
                </a:solidFill>
                <a:latin typeface="+mj-lt"/>
                <a:ea typeface="ＭＳ Ｐゴシック" pitchFamily="52" charset="-128"/>
                <a:cs typeface="ＭＳ Ｐゴシック" pitchFamily="52" charset="-128"/>
              </a:rPr>
              <a:t>e</a:t>
            </a: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nergy demand</a:t>
            </a:r>
          </a:p>
        </p:txBody>
      </p:sp>
      <p:grpSp>
        <p:nvGrpSpPr>
          <p:cNvPr id="30" name="Gruppieren 29"/>
          <p:cNvGrpSpPr/>
          <p:nvPr/>
        </p:nvGrpSpPr>
        <p:grpSpPr>
          <a:xfrm>
            <a:off x="9059370" y="1932341"/>
            <a:ext cx="1643600" cy="1520432"/>
            <a:chOff x="9030758" y="2159902"/>
            <a:chExt cx="1643600" cy="1520432"/>
          </a:xfrm>
        </p:grpSpPr>
        <p:sp>
          <p:nvSpPr>
            <p:cNvPr id="24" name="Abgerundetes Rechteck 23"/>
            <p:cNvSpPr/>
            <p:nvPr/>
          </p:nvSpPr>
          <p:spPr bwMode="auto">
            <a:xfrm>
              <a:off x="9030758" y="2159902"/>
              <a:ext cx="1643600" cy="7298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Fossil fuels</a:t>
              </a:r>
            </a:p>
          </p:txBody>
        </p:sp>
        <p:sp>
          <p:nvSpPr>
            <p:cNvPr id="25" name="Abgerundetes Rechteck 24"/>
            <p:cNvSpPr/>
            <p:nvPr/>
          </p:nvSpPr>
          <p:spPr bwMode="auto">
            <a:xfrm>
              <a:off x="9030758" y="2950492"/>
              <a:ext cx="1643600" cy="729842"/>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Nuclear</a:t>
              </a:r>
              <a:r>
                <a:rPr lang="en-US" sz="1600" dirty="0">
                  <a:solidFill>
                    <a:schemeClr val="bg1"/>
                  </a:solidFill>
                  <a:latin typeface="+mj-lt"/>
                  <a:ea typeface="ＭＳ Ｐゴシック" pitchFamily="52" charset="-128"/>
                  <a:cs typeface="ＭＳ Ｐゴシック" pitchFamily="52" charset="-128"/>
                </a:rPr>
                <a:t> power</a:t>
              </a:r>
              <a:endPar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grpSp>
      <p:sp>
        <p:nvSpPr>
          <p:cNvPr id="26" name="Abgerundetes Rechteck 25"/>
          <p:cNvSpPr/>
          <p:nvPr/>
        </p:nvSpPr>
        <p:spPr bwMode="auto">
          <a:xfrm>
            <a:off x="7043837" y="2478638"/>
            <a:ext cx="1643600" cy="72984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Renewable energies</a:t>
            </a:r>
          </a:p>
        </p:txBody>
      </p:sp>
      <p:sp>
        <p:nvSpPr>
          <p:cNvPr id="35" name="Abgerundetes Rechteck 34"/>
          <p:cNvSpPr/>
          <p:nvPr/>
        </p:nvSpPr>
        <p:spPr bwMode="auto">
          <a:xfrm>
            <a:off x="9059370" y="4543568"/>
            <a:ext cx="1643600" cy="72984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Flexible</a:t>
            </a:r>
            <a:r>
              <a:rPr kumimoji="0" lang="en-US" sz="1600" b="0" i="0" u="none" strike="noStrike" cap="none" normalizeH="0" dirty="0">
                <a:ln>
                  <a:noFill/>
                </a:ln>
                <a:solidFill>
                  <a:schemeClr val="bg1"/>
                </a:solidFill>
                <a:effectLst/>
                <a:latin typeface="+mj-lt"/>
                <a:ea typeface="ＭＳ Ｐゴシック" pitchFamily="52" charset="-128"/>
                <a:cs typeface="ＭＳ Ｐゴシック" pitchFamily="52" charset="-128"/>
              </a:rPr>
              <a:t> energy demand</a:t>
            </a:r>
            <a:endPar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endParaRPr>
          </a:p>
        </p:txBody>
      </p:sp>
      <p:sp>
        <p:nvSpPr>
          <p:cNvPr id="36" name="Abgerundetes Rechteck 35"/>
          <p:cNvSpPr/>
          <p:nvPr/>
        </p:nvSpPr>
        <p:spPr bwMode="auto">
          <a:xfrm>
            <a:off x="9047976" y="3520090"/>
            <a:ext cx="1643600" cy="729842"/>
          </a:xfrm>
          <a:prstGeom prst="round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solidFill>
                <a:effectLst/>
                <a:latin typeface="+mj-lt"/>
                <a:ea typeface="ＭＳ Ｐゴシック" pitchFamily="52" charset="-128"/>
                <a:cs typeface="ＭＳ Ｐゴシック" pitchFamily="52" charset="-128"/>
              </a:rPr>
              <a:t>Storage systems</a:t>
            </a:r>
          </a:p>
        </p:txBody>
      </p:sp>
      <p:grpSp>
        <p:nvGrpSpPr>
          <p:cNvPr id="2" name="Gruppieren 1"/>
          <p:cNvGrpSpPr/>
          <p:nvPr/>
        </p:nvGrpSpPr>
        <p:grpSpPr>
          <a:xfrm>
            <a:off x="858225" y="2643985"/>
            <a:ext cx="5085258" cy="2071197"/>
            <a:chOff x="1185674" y="2357833"/>
            <a:chExt cx="5085258" cy="2071197"/>
          </a:xfrm>
        </p:grpSpPr>
        <p:sp>
          <p:nvSpPr>
            <p:cNvPr id="28" name="Inhaltsplatzhalter 2"/>
            <p:cNvSpPr txBox="1">
              <a:spLocks/>
            </p:cNvSpPr>
            <p:nvPr/>
          </p:nvSpPr>
          <p:spPr>
            <a:xfrm>
              <a:off x="2151359" y="2407965"/>
              <a:ext cx="4075123" cy="744232"/>
            </a:xfrm>
            <a:prstGeom prst="rect">
              <a:avLst/>
            </a:prstGeom>
            <a:noFill/>
            <a:ln>
              <a:noFill/>
            </a:ln>
            <a:effectLst/>
          </p:spPr>
          <p:txBody>
            <a:bodyPr vert="horz" wrap="square" lIns="0" tIns="0" rIns="0" bIns="0" numCol="1" anchor="ctr" anchorCtr="0" compatLnSpc="1">
              <a:prstTxWarp prst="textNoShape">
                <a:avLst/>
              </a:prstTxWarp>
              <a:noAutofit/>
            </a:bodyPr>
            <a:lstStyle>
              <a:lvl1pPr marL="474663" indent="-474663" algn="l" rtl="0" eaLnBrk="0" fontAlgn="base" hangingPunct="0">
                <a:spcBef>
                  <a:spcPct val="20000"/>
                </a:spcBef>
                <a:spcAft>
                  <a:spcPct val="0"/>
                </a:spcAft>
                <a:buClr>
                  <a:srgbClr val="004F80"/>
                </a:buClr>
                <a:buSzPct val="80000"/>
                <a:buFont typeface="Wingdings" pitchFamily="2" charset="2"/>
                <a:buChar char="§"/>
                <a:defRPr sz="2400">
                  <a:solidFill>
                    <a:srgbClr val="004F80"/>
                  </a:solidFill>
                  <a:latin typeface="BundesSerif Office" pitchFamily="18" charset="0"/>
                  <a:ea typeface="+mn-ea"/>
                  <a:cs typeface="+mn-cs"/>
                </a:defRPr>
              </a:lvl1pPr>
              <a:lvl2pPr marL="949325" indent="-284163" algn="l" rtl="0" eaLnBrk="0" fontAlgn="base" hangingPunct="0">
                <a:spcBef>
                  <a:spcPct val="20000"/>
                </a:spcBef>
                <a:spcAft>
                  <a:spcPct val="0"/>
                </a:spcAft>
                <a:buClr>
                  <a:srgbClr val="004F80"/>
                </a:buClr>
                <a:buSzPct val="80000"/>
                <a:buFont typeface="Wingdings" pitchFamily="2" charset="2"/>
                <a:buChar char="§"/>
                <a:defRPr sz="2000">
                  <a:solidFill>
                    <a:srgbClr val="004F80"/>
                  </a:solidFill>
                  <a:latin typeface="BundesSerif Office" pitchFamily="18" charset="0"/>
                  <a:ea typeface="+mn-ea"/>
                  <a:cs typeface="+mn-cs"/>
                </a:defRPr>
              </a:lvl2pPr>
              <a:lvl3pPr marL="1425575" indent="-284163"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3pPr>
              <a:lvl4pPr marL="19415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4pPr>
              <a:lvl5pPr marL="2360613" indent="-228600" algn="l" rtl="0" eaLnBrk="0" fontAlgn="base" hangingPunct="0">
                <a:spcBef>
                  <a:spcPct val="20000"/>
                </a:spcBef>
                <a:spcAft>
                  <a:spcPct val="0"/>
                </a:spcAft>
                <a:buClr>
                  <a:srgbClr val="004F80"/>
                </a:buClr>
                <a:buSzPct val="80000"/>
                <a:buFont typeface="Wingdings" pitchFamily="2" charset="2"/>
                <a:buChar char="§"/>
                <a:defRPr sz="1600">
                  <a:solidFill>
                    <a:srgbClr val="004F80"/>
                  </a:solidFill>
                  <a:latin typeface="BundesSerif Office" pitchFamily="18" charset="0"/>
                  <a:ea typeface="+mn-ea"/>
                  <a:cs typeface="+mn-cs"/>
                </a:defRPr>
              </a:lvl5pPr>
              <a:lvl6pPr marL="28178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6pPr>
              <a:lvl7pPr marL="32750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7pPr>
              <a:lvl8pPr marL="37322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8pPr>
              <a:lvl9pPr marL="4189413" indent="-228600" algn="l" rtl="0" fontAlgn="base">
                <a:spcBef>
                  <a:spcPct val="20000"/>
                </a:spcBef>
                <a:spcAft>
                  <a:spcPct val="0"/>
                </a:spcAft>
                <a:buClr>
                  <a:srgbClr val="FF0000"/>
                </a:buClr>
                <a:buSzPct val="80000"/>
                <a:buFont typeface="Times" charset="0"/>
                <a:buChar char="•"/>
                <a:defRPr sz="1600">
                  <a:solidFill>
                    <a:srgbClr val="1E3E5A"/>
                  </a:solidFill>
                  <a:latin typeface="+mn-lt"/>
                  <a:ea typeface="+mn-ea"/>
                  <a:cs typeface="+mn-cs"/>
                </a:defRPr>
              </a:lvl9pPr>
            </a:lstStyle>
            <a:p>
              <a:pPr marL="0" indent="0" defTabSz="360000">
                <a:spcBef>
                  <a:spcPct val="0"/>
                </a:spcBef>
                <a:spcAft>
                  <a:spcPts val="900"/>
                </a:spcAft>
                <a:buClr>
                  <a:schemeClr val="tx2"/>
                </a:buClr>
                <a:buFont typeface="Wingdings" pitchFamily="2" charset="2"/>
                <a:buNone/>
              </a:pPr>
              <a:r>
                <a:rPr lang="en-US" sz="1600" kern="0" dirty="0">
                  <a:solidFill>
                    <a:schemeClr val="tx1"/>
                  </a:solidFill>
                  <a:latin typeface="Arial" panose="020B0604020202020204" pitchFamily="34" charset="0"/>
                  <a:cs typeface="Arial" panose="020B0604020202020204" pitchFamily="34" charset="0"/>
                </a:rPr>
                <a:t>Industry 4.0 – Balancing demand and generation by increasing information exchange</a:t>
              </a:r>
            </a:p>
          </p:txBody>
        </p:sp>
        <p:pic>
          <p:nvPicPr>
            <p:cNvPr id="29" name="Grafik 28"/>
            <p:cNvPicPr>
              <a:picLocks noChangeAspect="1"/>
            </p:cNvPicPr>
            <p:nvPr/>
          </p:nvPicPr>
          <p:blipFill rotWithShape="1">
            <a:blip r:embed="rId3" cstate="print">
              <a:extLst>
                <a:ext uri="{28A0092B-C50C-407E-A947-70E740481C1C}">
                  <a14:useLocalDpi xmlns:a14="http://schemas.microsoft.com/office/drawing/2010/main" val="0"/>
                </a:ext>
              </a:extLst>
            </a:blip>
            <a:srcRect l="35234"/>
            <a:stretch/>
          </p:blipFill>
          <p:spPr>
            <a:xfrm>
              <a:off x="1185674" y="2357833"/>
              <a:ext cx="835793" cy="84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1" name="Grafik 30"/>
            <p:cNvPicPr>
              <a:picLocks noChangeAspect="1"/>
            </p:cNvPicPr>
            <p:nvPr/>
          </p:nvPicPr>
          <p:blipFill rotWithShape="1">
            <a:blip r:embed="rId4" cstate="print">
              <a:extLst>
                <a:ext uri="{28A0092B-C50C-407E-A947-70E740481C1C}">
                  <a14:useLocalDpi xmlns:a14="http://schemas.microsoft.com/office/drawing/2010/main" val="0"/>
                </a:ext>
              </a:extLst>
            </a:blip>
            <a:srcRect l="37178" t="4916" r="25492" b="3530"/>
            <a:stretch/>
          </p:blipFill>
          <p:spPr>
            <a:xfrm>
              <a:off x="1198501" y="3609054"/>
              <a:ext cx="835794" cy="8199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2" name="Inhaltsplatzhalter 2"/>
            <p:cNvSpPr txBox="1">
              <a:spLocks/>
            </p:cNvSpPr>
            <p:nvPr/>
          </p:nvSpPr>
          <p:spPr bwMode="auto">
            <a:xfrm>
              <a:off x="2151359" y="3768634"/>
              <a:ext cx="4119573" cy="500815"/>
            </a:xfrm>
            <a:prstGeom prst="rect">
              <a:avLst/>
            </a:prstGeom>
            <a:noFill/>
            <a:ln>
              <a:noFill/>
            </a:ln>
            <a:effectLst/>
          </p:spPr>
          <p:txBody>
            <a:bodyPr vert="horz" wrap="square" lIns="0" tIns="0" rIns="0" bIns="0" numCol="1" anchor="ctr"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sz="1600">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sz="1600">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sz="1600">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sz="1600">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sz="1600">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a:buNone/>
              </a:pPr>
              <a:r>
                <a:rPr lang="en-US" dirty="0">
                  <a:latin typeface="Arial" panose="020B0604020202020204" pitchFamily="34" charset="0"/>
                  <a:cs typeface="Arial" panose="020B0604020202020204" pitchFamily="34" charset="0"/>
                </a:rPr>
                <a:t>Energy storages allow to decouple energy demand and generation</a:t>
              </a:r>
            </a:p>
          </p:txBody>
        </p:sp>
      </p:grpSp>
      <p:sp>
        <p:nvSpPr>
          <p:cNvPr id="33" name="Rechteck 32"/>
          <p:cNvSpPr/>
          <p:nvPr/>
        </p:nvSpPr>
        <p:spPr>
          <a:xfrm>
            <a:off x="623391" y="1681118"/>
            <a:ext cx="5721354" cy="707886"/>
          </a:xfrm>
          <a:prstGeom prst="rect">
            <a:avLst/>
          </a:prstGeom>
        </p:spPr>
        <p:txBody>
          <a:bodyPr wrap="square">
            <a:spAutoFit/>
          </a:bodyPr>
          <a:lstStyle/>
          <a:p>
            <a:r>
              <a:rPr lang="en-US" sz="2000" dirty="0">
                <a:latin typeface="Arial"/>
                <a:cs typeface="Arial"/>
              </a:rPr>
              <a:t>There is a need for controllable energy consumption and storage capacities:</a:t>
            </a:r>
          </a:p>
        </p:txBody>
      </p:sp>
      <p:sp>
        <p:nvSpPr>
          <p:cNvPr id="34" name="Rechteck 33"/>
          <p:cNvSpPr/>
          <p:nvPr/>
        </p:nvSpPr>
        <p:spPr bwMode="auto">
          <a:xfrm>
            <a:off x="623391" y="4970164"/>
            <a:ext cx="5492752" cy="83556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2000" dirty="0">
                <a:solidFill>
                  <a:schemeClr val="bg1"/>
                </a:solidFill>
                <a:latin typeface="Arial" panose="020B0604020202020204" pitchFamily="34" charset="0"/>
                <a:cs typeface="Arial" panose="020B0604020202020204" pitchFamily="34" charset="0"/>
              </a:rPr>
              <a:t>Industrial stakeholders must play a more active role in future energy systems</a:t>
            </a:r>
          </a:p>
        </p:txBody>
      </p:sp>
    </p:spTree>
    <p:extLst>
      <p:ext uri="{BB962C8B-B14F-4D97-AF65-F5344CB8AC3E}">
        <p14:creationId xmlns:p14="http://schemas.microsoft.com/office/powerpoint/2010/main" val="3532973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tertitel 3">
            <a:extLst>
              <a:ext uri="{FF2B5EF4-FFF2-40B4-BE49-F238E27FC236}">
                <a16:creationId xmlns:a16="http://schemas.microsoft.com/office/drawing/2014/main" id="{49B6C36D-269A-9219-3DB4-240EA9390EDA}"/>
              </a:ext>
            </a:extLst>
          </p:cNvPr>
          <p:cNvSpPr>
            <a:spLocks noGrp="1"/>
          </p:cNvSpPr>
          <p:nvPr>
            <p:ph type="subTitle" idx="1"/>
          </p:nvPr>
        </p:nvSpPr>
        <p:spPr>
          <a:xfrm>
            <a:off x="623392" y="1628800"/>
            <a:ext cx="11449272" cy="4104456"/>
          </a:xfrm>
        </p:spPr>
        <p:txBody>
          <a:bodyPr/>
          <a:lstStyle/>
          <a:p>
            <a:pPr marL="342900" indent="-342900">
              <a:buFont typeface="Arial" panose="020B0604020202020204" pitchFamily="34" charset="0"/>
              <a:buChar char="•"/>
            </a:pPr>
            <a:r>
              <a:rPr lang="de-DE" dirty="0"/>
              <a:t>A shift </a:t>
            </a:r>
            <a:r>
              <a:rPr lang="de-DE" dirty="0" err="1"/>
              <a:t>from</a:t>
            </a:r>
            <a:r>
              <a:rPr lang="de-DE" dirty="0"/>
              <a:t> </a:t>
            </a:r>
            <a:r>
              <a:rPr lang="de-DE" dirty="0" err="1"/>
              <a:t>purely</a:t>
            </a:r>
            <a:r>
              <a:rPr lang="de-DE" dirty="0"/>
              <a:t> AC – Distribution, </a:t>
            </a:r>
            <a:r>
              <a:rPr lang="de-DE" dirty="0" err="1"/>
              <a:t>transmission</a:t>
            </a:r>
            <a:r>
              <a:rPr lang="de-DE" dirty="0"/>
              <a:t> and </a:t>
            </a:r>
            <a:r>
              <a:rPr lang="de-DE" dirty="0" err="1"/>
              <a:t>industrial</a:t>
            </a:r>
            <a:r>
              <a:rPr lang="de-DE" dirty="0"/>
              <a:t> </a:t>
            </a:r>
            <a:r>
              <a:rPr lang="de-DE" dirty="0" err="1"/>
              <a:t>grids</a:t>
            </a:r>
            <a:r>
              <a:rPr lang="de-DE" dirty="0"/>
              <a:t> to DC </a:t>
            </a:r>
            <a:r>
              <a:rPr lang="de-DE" dirty="0" err="1"/>
              <a:t>or</a:t>
            </a:r>
            <a:r>
              <a:rPr lang="de-DE" dirty="0"/>
              <a:t> hybrid </a:t>
            </a:r>
            <a:r>
              <a:rPr lang="de-DE" dirty="0" err="1"/>
              <a:t>grids</a:t>
            </a:r>
            <a:r>
              <a:rPr lang="de-DE" dirty="0"/>
              <a:t> </a:t>
            </a:r>
            <a:r>
              <a:rPr lang="de-DE" dirty="0" err="1"/>
              <a:t>is</a:t>
            </a:r>
            <a:r>
              <a:rPr lang="de-DE" dirty="0"/>
              <a:t> </a:t>
            </a:r>
            <a:r>
              <a:rPr lang="de-DE" dirty="0" err="1"/>
              <a:t>taking</a:t>
            </a:r>
            <a:r>
              <a:rPr lang="de-DE" dirty="0"/>
              <a:t> </a:t>
            </a:r>
            <a:r>
              <a:rPr lang="de-DE" dirty="0" err="1"/>
              <a:t>place</a:t>
            </a:r>
            <a:r>
              <a:rPr lang="de-DE" dirty="0"/>
              <a:t>. </a:t>
            </a:r>
          </a:p>
          <a:p>
            <a:pPr marL="342900" indent="-342900">
              <a:buFont typeface="Arial" panose="020B0604020202020204" pitchFamily="34" charset="0"/>
              <a:buChar char="•"/>
            </a:pPr>
            <a:r>
              <a:rPr lang="de-DE" dirty="0"/>
              <a:t>DC </a:t>
            </a:r>
            <a:r>
              <a:rPr lang="de-DE" dirty="0" err="1"/>
              <a:t>offers</a:t>
            </a:r>
            <a:r>
              <a:rPr lang="de-DE" dirty="0"/>
              <a:t> </a:t>
            </a:r>
            <a:r>
              <a:rPr lang="de-DE" dirty="0" err="1"/>
              <a:t>several</a:t>
            </a:r>
            <a:r>
              <a:rPr lang="de-DE" dirty="0"/>
              <a:t> </a:t>
            </a:r>
            <a:r>
              <a:rPr lang="de-DE" dirty="0" err="1"/>
              <a:t>advantages</a:t>
            </a:r>
            <a:r>
              <a:rPr lang="de-DE" dirty="0"/>
              <a:t> in </a:t>
            </a:r>
            <a:r>
              <a:rPr lang="de-DE" dirty="0" err="1"/>
              <a:t>the</a:t>
            </a:r>
            <a:r>
              <a:rPr lang="de-DE" dirty="0"/>
              <a:t> </a:t>
            </a:r>
            <a:r>
              <a:rPr lang="de-DE" dirty="0" err="1"/>
              <a:t>integration</a:t>
            </a:r>
            <a:r>
              <a:rPr lang="de-DE" dirty="0"/>
              <a:t> </a:t>
            </a:r>
            <a:r>
              <a:rPr lang="de-DE" dirty="0" err="1"/>
              <a:t>of</a:t>
            </a:r>
            <a:r>
              <a:rPr lang="de-DE" dirty="0"/>
              <a:t> </a:t>
            </a:r>
            <a:r>
              <a:rPr lang="de-DE" dirty="0" err="1"/>
              <a:t>renewables</a:t>
            </a:r>
            <a:r>
              <a:rPr lang="de-DE" dirty="0"/>
              <a:t> and </a:t>
            </a:r>
            <a:r>
              <a:rPr lang="de-DE" dirty="0" err="1"/>
              <a:t>energy</a:t>
            </a:r>
            <a:r>
              <a:rPr lang="de-DE" dirty="0"/>
              <a:t> </a:t>
            </a:r>
            <a:r>
              <a:rPr lang="de-DE" dirty="0" err="1"/>
              <a:t>efficiency</a:t>
            </a:r>
            <a:endParaRPr lang="de-DE" dirty="0"/>
          </a:p>
        </p:txBody>
      </p:sp>
      <p:sp>
        <p:nvSpPr>
          <p:cNvPr id="3" name="Titel 2">
            <a:extLst>
              <a:ext uri="{FF2B5EF4-FFF2-40B4-BE49-F238E27FC236}">
                <a16:creationId xmlns:a16="http://schemas.microsoft.com/office/drawing/2014/main" id="{DADDE276-5930-C7EC-C428-495358D29F25}"/>
              </a:ext>
            </a:extLst>
          </p:cNvPr>
          <p:cNvSpPr>
            <a:spLocks noGrp="1"/>
          </p:cNvSpPr>
          <p:nvPr>
            <p:ph type="ctrTitle"/>
          </p:nvPr>
        </p:nvSpPr>
        <p:spPr/>
        <p:txBody>
          <a:bodyPr>
            <a:normAutofit/>
          </a:bodyPr>
          <a:lstStyle/>
          <a:p>
            <a:r>
              <a:rPr lang="en-US" sz="3300" dirty="0"/>
              <a:t>The electrical grid in the face of challenges</a:t>
            </a:r>
            <a:br>
              <a:rPr lang="en-US" sz="3200" dirty="0"/>
            </a:br>
            <a:r>
              <a:rPr lang="en-US" sz="2700" dirty="0">
                <a:solidFill>
                  <a:schemeClr val="accent4"/>
                </a:solidFill>
              </a:rPr>
              <a:t>Changes in the electrical grids</a:t>
            </a:r>
            <a:endParaRPr lang="de-DE" sz="2700" dirty="0"/>
          </a:p>
        </p:txBody>
      </p:sp>
      <p:pic>
        <p:nvPicPr>
          <p:cNvPr id="1028" name="Picture 4">
            <a:extLst>
              <a:ext uri="{FF2B5EF4-FFF2-40B4-BE49-F238E27FC236}">
                <a16:creationId xmlns:a16="http://schemas.microsoft.com/office/drawing/2014/main" id="{F63E756D-170D-2270-CC6F-C17087CD4B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92" y="2930235"/>
            <a:ext cx="10585176" cy="2309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platzhalter 3">
            <a:extLst>
              <a:ext uri="{FF2B5EF4-FFF2-40B4-BE49-F238E27FC236}">
                <a16:creationId xmlns:a16="http://schemas.microsoft.com/office/drawing/2014/main" id="{34E22359-46E8-6196-2D37-AA5672B955D4}"/>
              </a:ext>
            </a:extLst>
          </p:cNvPr>
          <p:cNvSpPr txBox="1">
            <a:spLocks/>
          </p:cNvSpPr>
          <p:nvPr/>
        </p:nvSpPr>
        <p:spPr bwMode="auto">
          <a:xfrm>
            <a:off x="7320136" y="5566829"/>
            <a:ext cx="4536504" cy="238435"/>
          </a:xfrm>
          <a:prstGeom prst="rect">
            <a:avLst/>
          </a:prstGeom>
        </p:spPr>
        <p:txBody>
          <a:bodyPr vert="horz" lIns="0" tIns="45720" rIns="0" bIns="45720" rtlCol="0" anchor="ctr">
            <a:noAutofit/>
          </a:bodyPr>
          <a:lstStyle>
            <a:lvl1pPr marL="0" indent="0" algn="l" defTabSz="914525">
              <a:lnSpc>
                <a:spcPct val="90000"/>
              </a:lnSpc>
              <a:spcBef>
                <a:spcPts val="1000"/>
              </a:spcBef>
              <a:buClr>
                <a:srgbClr val="E38D02"/>
              </a:buClr>
              <a:buFont typeface="Wingdings"/>
              <a:buNone/>
              <a:defRPr sz="800">
                <a:solidFill>
                  <a:schemeClr val="tx1"/>
                </a:solidFill>
                <a:latin typeface="Frutiger LT Com 55 Roman"/>
                <a:ea typeface="+mn-ea"/>
                <a:cs typeface="+mn-cs"/>
              </a:defRPr>
            </a:lvl1pPr>
            <a:lvl2pPr marL="685893" indent="-228631" algn="l" defTabSz="914525">
              <a:lnSpc>
                <a:spcPct val="90000"/>
              </a:lnSpc>
              <a:spcBef>
                <a:spcPts val="500"/>
              </a:spcBef>
              <a:buClr>
                <a:schemeClr val="bg2">
                  <a:lumMod val="75000"/>
                </a:schemeClr>
              </a:buClr>
              <a:buFont typeface="Wingdings"/>
              <a:buChar char="§"/>
              <a:defRPr sz="2400">
                <a:solidFill>
                  <a:schemeClr val="tx1"/>
                </a:solidFill>
                <a:latin typeface="Frutiger LT Com 55 Roman"/>
                <a:ea typeface="+mn-ea"/>
                <a:cs typeface="+mn-cs"/>
              </a:defRPr>
            </a:lvl2pPr>
            <a:lvl3pPr marL="1143157" indent="-228631" algn="l" defTabSz="914525">
              <a:lnSpc>
                <a:spcPct val="90000"/>
              </a:lnSpc>
              <a:spcBef>
                <a:spcPts val="500"/>
              </a:spcBef>
              <a:buClr>
                <a:schemeClr val="accent2">
                  <a:lumMod val="40000"/>
                  <a:lumOff val="60000"/>
                </a:schemeClr>
              </a:buClr>
              <a:buFont typeface="Wingdings"/>
              <a:buChar char="§"/>
              <a:defRPr sz="2000">
                <a:solidFill>
                  <a:schemeClr val="tx1"/>
                </a:solidFill>
                <a:latin typeface="Frutiger LT Com 55 Roman"/>
                <a:ea typeface="+mn-ea"/>
                <a:cs typeface="+mn-cs"/>
              </a:defRPr>
            </a:lvl3pPr>
            <a:lvl4pPr marL="1600419"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4pPr>
            <a:lvl5pPr marL="2057682" indent="-228631" algn="l" defTabSz="914525">
              <a:lnSpc>
                <a:spcPct val="90000"/>
              </a:lnSpc>
              <a:spcBef>
                <a:spcPts val="500"/>
              </a:spcBef>
              <a:buClr>
                <a:srgbClr val="4E4E4E"/>
              </a:buClr>
              <a:buFont typeface="Wingdings"/>
              <a:buChar char="§"/>
              <a:defRPr sz="1800">
                <a:solidFill>
                  <a:schemeClr val="tx1"/>
                </a:solidFill>
                <a:latin typeface="Frutiger LT Com 55 Roman"/>
                <a:ea typeface="+mn-ea"/>
                <a:cs typeface="+mn-cs"/>
              </a:defRPr>
            </a:lvl5pPr>
            <a:lvl6pPr marL="2514944" indent="-228631" algn="l" defTabSz="914525">
              <a:lnSpc>
                <a:spcPct val="90000"/>
              </a:lnSpc>
              <a:spcBef>
                <a:spcPts val="500"/>
              </a:spcBef>
              <a:buFont typeface="Arial"/>
              <a:buChar char="•"/>
              <a:defRPr sz="1800">
                <a:solidFill>
                  <a:schemeClr val="tx1"/>
                </a:solidFill>
                <a:latin typeface="+mn-lt"/>
                <a:ea typeface="+mn-ea"/>
                <a:cs typeface="+mn-cs"/>
              </a:defRPr>
            </a:lvl6pPr>
            <a:lvl7pPr marL="2972206" indent="-228631" algn="l" defTabSz="914525">
              <a:lnSpc>
                <a:spcPct val="90000"/>
              </a:lnSpc>
              <a:spcBef>
                <a:spcPts val="500"/>
              </a:spcBef>
              <a:buFont typeface="Arial"/>
              <a:buChar char="•"/>
              <a:defRPr sz="1800">
                <a:solidFill>
                  <a:schemeClr val="tx1"/>
                </a:solidFill>
                <a:latin typeface="+mn-lt"/>
                <a:ea typeface="+mn-ea"/>
                <a:cs typeface="+mn-cs"/>
              </a:defRPr>
            </a:lvl7pPr>
            <a:lvl8pPr marL="3429470" indent="-228631" algn="l" defTabSz="914525">
              <a:lnSpc>
                <a:spcPct val="90000"/>
              </a:lnSpc>
              <a:spcBef>
                <a:spcPts val="500"/>
              </a:spcBef>
              <a:buFont typeface="Arial"/>
              <a:buChar char="•"/>
              <a:defRPr sz="1800">
                <a:solidFill>
                  <a:schemeClr val="tx1"/>
                </a:solidFill>
                <a:latin typeface="+mn-lt"/>
                <a:ea typeface="+mn-ea"/>
                <a:cs typeface="+mn-cs"/>
              </a:defRPr>
            </a:lvl8pPr>
            <a:lvl9pPr marL="3886731" indent="-228631" algn="l" defTabSz="914525">
              <a:lnSpc>
                <a:spcPct val="90000"/>
              </a:lnSpc>
              <a:spcBef>
                <a:spcPts val="500"/>
              </a:spcBef>
              <a:buFont typeface="Arial"/>
              <a:buChar char="•"/>
              <a:defRPr sz="1800">
                <a:solidFill>
                  <a:schemeClr val="tx1"/>
                </a:solidFill>
                <a:latin typeface="+mn-lt"/>
                <a:ea typeface="+mn-ea"/>
                <a:cs typeface="+mn-cs"/>
              </a:defRPr>
            </a:lvl9pPr>
          </a:lstStyle>
          <a:p>
            <a:pPr lvl="0" defTabSz="914400">
              <a:lnSpc>
                <a:spcPct val="100000"/>
              </a:lnSpc>
              <a:spcBef>
                <a:spcPts val="0"/>
              </a:spcBef>
              <a:buClrTx/>
              <a:defRPr/>
            </a:pPr>
            <a:r>
              <a:rPr lang="de-DE" i="1" kern="0" dirty="0">
                <a:solidFill>
                  <a:schemeClr val="accent1"/>
                </a:solidFill>
                <a:cs typeface="Arial"/>
              </a:rPr>
              <a:t>Source: Texas Instruments</a:t>
            </a:r>
          </a:p>
        </p:txBody>
      </p:sp>
    </p:spTree>
    <p:extLst>
      <p:ext uri="{BB962C8B-B14F-4D97-AF65-F5344CB8AC3E}">
        <p14:creationId xmlns:p14="http://schemas.microsoft.com/office/powerpoint/2010/main" val="34952021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59905ce1-cbde-4422-be21-9eb0d5133722"/>
</p:tagLst>
</file>

<file path=ppt/tags/tag10.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ItemNo"/>
  <p:tag name="EE4P_AGENDAWIZARD_CONTENT" val="/3"/>
  <p:tag name="EE4P_AGENDAWIZARD_PROPERTIES" val="36.87512/208.4477/29.69803/29.69803"/>
</p:tagLst>
</file>

<file path=ppt/tags/tag11.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Responsible"/>
  <p:tag name="EE4P_AGENDAWIZARD_PROPERTIES" val="585.1338/174.0363/0.004803149/29.69811"/>
</p:tagLst>
</file>

<file path=ppt/tags/tag12.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Topic"/>
  <p:tag name="EE4P_AGENDAWIZARD_CONTENT" val="/Energy Efficiency in Germany - State of the Art and Perspectives"/>
  <p:tag name="EE4P_AGENDAWIZARD_PROPERTIES" val="71.28645/174.0363/513.8474/29.69811"/>
</p:tagLst>
</file>

<file path=ppt/tags/tag13.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ItemNo"/>
  <p:tag name="EE4P_AGENDAWIZARD_CONTENT" val="/2"/>
  <p:tag name="EE4P_AGENDAWIZARD_PROPERTIES" val="36.87512/174.0363/29.69803/29.69811"/>
</p:tagLst>
</file>

<file path=ppt/tags/tag14.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Responsible"/>
  <p:tag name="EE4P_AGENDAWIZARD_PROPERTIES" val="585.1338/139.625/0.004803149/29.69803"/>
</p:tagLst>
</file>

<file path=ppt/tags/tag15.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Topic"/>
  <p:tag name="EE4P_AGENDAWIZARD_CONTENT" val="/EEP / IPA – A Hub for Industrial Energy Efficiency"/>
  <p:tag name="EE4P_AGENDAWIZARD_PROPERTIES" val="71.28645/139.625/513.8474/29.69803"/>
</p:tagLst>
</file>

<file path=ppt/tags/tag16.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ItemNo"/>
  <p:tag name="EE4P_AGENDAWIZARD_CONTENT" val="/1"/>
  <p:tag name="EE4P_AGENDAWIZARD_PROPERTIES" val="36.87512/139.625/29.69803/29.69803"/>
</p:tagLst>
</file>

<file path=ppt/tags/tag17.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Element"/>
</p:tagLst>
</file>

<file path=ppt/tags/tag18.xml><?xml version="1.0" encoding="utf-8"?>
<p:tagLst xmlns:a="http://schemas.openxmlformats.org/drawingml/2006/main" xmlns:r="http://schemas.openxmlformats.org/officeDocument/2006/relationships" xmlns:p="http://schemas.openxmlformats.org/presentationml/2006/main">
  <p:tag name="EE4P_AGENDAWIZARD" val="item_24e46e15-0d88-4279-8f5c-50dea1d6a923_Responsible"/>
  <p:tag name="EE4P_AGENDAWIZARD_PROPERTIES" val="585.1338/311.6816/0.004803149/29.69811"/>
</p:tagLst>
</file>

<file path=ppt/tags/tag19.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Responsible"/>
  <p:tag name="EE4P_AGENDAWIZARD_PROPERTIES" val="585.1338/277.2704/0.004803149/29.69803"/>
</p:tagLst>
</file>

<file path=ppt/tags/tag2.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Element"/>
</p:tagLst>
</file>

<file path=ppt/tags/tag20.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Topic"/>
  <p:tag name="EE4P_AGENDAWIZARD_CONTENT" val="/Energy Efficiency on Factory Level and Beyond"/>
  <p:tag name="EE4P_AGENDAWIZARD_PROPERTIES" val="71.28645/277.2704/513.8474/29.69803"/>
</p:tagLst>
</file>

<file path=ppt/tags/tag21.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Responsible"/>
  <p:tag name="EE4P_AGENDAWIZARD_PROPERTIES" val="585.1338/242.8591/0.004803149/29.69803"/>
</p:tagLst>
</file>

<file path=ppt/tags/tag22.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ItemNo"/>
  <p:tag name="EE4P_AGENDAWIZARD_CONTENT" val="/4"/>
  <p:tag name="EE4P_AGENDAWIZARD_PROPERTIES" val="36.87512/242.8591/29.69803/29.69803"/>
</p:tagLst>
</file>

<file path=ppt/tags/tag23.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Responsible"/>
  <p:tag name="EE4P_AGENDAWIZARD_PROPERTIES" val="585.1338/208.4477/0.004803149/29.69803"/>
</p:tagLst>
</file>

<file path=ppt/tags/tag24.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Topic"/>
  <p:tag name="EE4P_AGENDAWIZARD_CONTENT" val="/Taking the Pulse of Industry - Mexico and Germany"/>
  <p:tag name="EE4P_AGENDAWIZARD_PROPERTIES" val="71.28645/208.4477/513.8474/29.69803"/>
</p:tagLst>
</file>

<file path=ppt/tags/tag25.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ItemNo"/>
  <p:tag name="EE4P_AGENDAWIZARD_CONTENT" val="/3"/>
  <p:tag name="EE4P_AGENDAWIZARD_PROPERTIES" val="36.87512/208.4477/29.69803/29.69803"/>
</p:tagLst>
</file>

<file path=ppt/tags/tag26.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Responsible"/>
  <p:tag name="EE4P_AGENDAWIZARD_PROPERTIES" val="585.1338/174.0363/0.004803149/29.69811"/>
</p:tagLst>
</file>

<file path=ppt/tags/tag27.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Topic"/>
  <p:tag name="EE4P_AGENDAWIZARD_CONTENT" val="/Energy Efficiency in Germany - State of the Art and Perspectives"/>
  <p:tag name="EE4P_AGENDAWIZARD_PROPERTIES" val="71.28645/174.0363/513.8474/29.69811"/>
</p:tagLst>
</file>

<file path=ppt/tags/tag28.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ItemNo"/>
  <p:tag name="EE4P_AGENDAWIZARD_CONTENT" val="/2"/>
  <p:tag name="EE4P_AGENDAWIZARD_PROPERTIES" val="36.87512/174.0363/29.69803/29.69811"/>
</p:tagLst>
</file>

<file path=ppt/tags/tag29.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Responsible"/>
  <p:tag name="EE4P_AGENDAWIZARD_PROPERTIES" val="585.1338/139.625/0.004803149/29.69803"/>
</p:tagLst>
</file>

<file path=ppt/tags/tag3.xml><?xml version="1.0" encoding="utf-8"?>
<p:tagLst xmlns:a="http://schemas.openxmlformats.org/drawingml/2006/main" xmlns:r="http://schemas.openxmlformats.org/officeDocument/2006/relationships" xmlns:p="http://schemas.openxmlformats.org/presentationml/2006/main">
  <p:tag name="EE4P_AGENDAWIZARD" val="item_24e46e15-0d88-4279-8f5c-50dea1d6a923_Responsible"/>
  <p:tag name="EE4P_AGENDAWIZARD_PROPERTIES" val="585.1338/311.6816/0.004803149/29.69811"/>
</p:tagLst>
</file>

<file path=ppt/tags/tag30.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Topic"/>
  <p:tag name="EE4P_AGENDAWIZARD_CONTENT" val="/EEP / IPA – A Hub for Industrial Energy Efficiency"/>
  <p:tag name="EE4P_AGENDAWIZARD_PROPERTIES" val="71.28645/139.625/513.8474/29.69803"/>
</p:tagLst>
</file>

<file path=ppt/tags/tag31.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ItemNo"/>
  <p:tag name="EE4P_AGENDAWIZARD_CONTENT" val="/1"/>
  <p:tag name="EE4P_AGENDAWIZARD_PROPERTIES" val="36.87512/139.625/29.69803/29.69803"/>
</p:tagLst>
</file>

<file path=ppt/tags/tag32.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Element"/>
</p:tagLst>
</file>

<file path=ppt/tags/tag33.xml><?xml version="1.0" encoding="utf-8"?>
<p:tagLst xmlns:a="http://schemas.openxmlformats.org/drawingml/2006/main" xmlns:r="http://schemas.openxmlformats.org/officeDocument/2006/relationships" xmlns:p="http://schemas.openxmlformats.org/presentationml/2006/main">
  <p:tag name="EE4P_AGENDAWIZARD" val="item_24e46e15-0d88-4279-8f5c-50dea1d6a923_Responsible"/>
  <p:tag name="EE4P_AGENDAWIZARD_PROPERTIES" val="585.1338/311.6816/0.004803149/29.69811"/>
</p:tagLst>
</file>

<file path=ppt/tags/tag34.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Responsible"/>
  <p:tag name="EE4P_AGENDAWIZARD_PROPERTIES" val="585.1338/277.2704/0.004803149/29.69803"/>
</p:tagLst>
</file>

<file path=ppt/tags/tag35.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Topic"/>
  <p:tag name="EE4P_AGENDAWIZARD_CONTENT" val="/Energy Efficiency on Factory Level and Beyond"/>
  <p:tag name="EE4P_AGENDAWIZARD_PROPERTIES" val="71.28645/277.2704/513.8474/29.69803"/>
</p:tagLst>
</file>

<file path=ppt/tags/tag36.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Responsible"/>
  <p:tag name="EE4P_AGENDAWIZARD_PROPERTIES" val="585.1338/242.8591/0.004803149/29.69803"/>
</p:tagLst>
</file>

<file path=ppt/tags/tag37.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ItemNo"/>
  <p:tag name="EE4P_AGENDAWIZARD_CONTENT" val="/4"/>
  <p:tag name="EE4P_AGENDAWIZARD_PROPERTIES" val="36.87512/242.8591/29.69803/29.69803"/>
</p:tagLst>
</file>

<file path=ppt/tags/tag38.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Responsible"/>
  <p:tag name="EE4P_AGENDAWIZARD_PROPERTIES" val="585.1338/208.4477/0.004803149/29.69803"/>
</p:tagLst>
</file>

<file path=ppt/tags/tag39.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Topic"/>
  <p:tag name="EE4P_AGENDAWIZARD_CONTENT" val="/Taking the Pulse of Industry - Mexico and Germany"/>
  <p:tag name="EE4P_AGENDAWIZARD_PROPERTIES" val="71.28645/208.4477/513.8474/29.69803"/>
</p:tagLst>
</file>

<file path=ppt/tags/tag4.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Responsible"/>
  <p:tag name="EE4P_AGENDAWIZARD_PROPERTIES" val="585.1338/277.2704/0.004803149/29.69803"/>
</p:tagLst>
</file>

<file path=ppt/tags/tag40.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ItemNo"/>
  <p:tag name="EE4P_AGENDAWIZARD_CONTENT" val="/3"/>
  <p:tag name="EE4P_AGENDAWIZARD_PROPERTIES" val="36.87512/208.4477/29.69803/29.69803"/>
</p:tagLst>
</file>

<file path=ppt/tags/tag41.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Responsible"/>
  <p:tag name="EE4P_AGENDAWIZARD_PROPERTIES" val="585.1338/174.0363/0.004803149/29.69811"/>
</p:tagLst>
</file>

<file path=ppt/tags/tag42.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Topic"/>
  <p:tag name="EE4P_AGENDAWIZARD_CONTENT" val="/Energy Efficiency in Germany - State of the Art and Perspectives"/>
  <p:tag name="EE4P_AGENDAWIZARD_PROPERTIES" val="71.28645/174.0363/513.8474/29.69811"/>
</p:tagLst>
</file>

<file path=ppt/tags/tag43.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ItemNo"/>
  <p:tag name="EE4P_AGENDAWIZARD_CONTENT" val="/2"/>
  <p:tag name="EE4P_AGENDAWIZARD_PROPERTIES" val="36.87512/174.0363/29.69803/29.69811"/>
</p:tagLst>
</file>

<file path=ppt/tags/tag44.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Responsible"/>
  <p:tag name="EE4P_AGENDAWIZARD_PROPERTIES" val="585.1338/139.625/0.004803149/29.69803"/>
</p:tagLst>
</file>

<file path=ppt/tags/tag45.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Topic"/>
  <p:tag name="EE4P_AGENDAWIZARD_CONTENT" val="/EEP / IPA – A Hub for Industrial Energy Efficiency"/>
  <p:tag name="EE4P_AGENDAWIZARD_PROPERTIES" val="71.28645/139.625/513.8474/29.69803"/>
</p:tagLst>
</file>

<file path=ppt/tags/tag46.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ItemNo"/>
  <p:tag name="EE4P_AGENDAWIZARD_CONTENT" val="/1"/>
  <p:tag name="EE4P_AGENDAWIZARD_PROPERTIES" val="36.87512/139.625/29.69803/29.69803"/>
</p:tagLst>
</file>

<file path=ppt/tags/tag47.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Element"/>
</p:tagLst>
</file>

<file path=ppt/tags/tag48.xml><?xml version="1.0" encoding="utf-8"?>
<p:tagLst xmlns:a="http://schemas.openxmlformats.org/drawingml/2006/main" xmlns:r="http://schemas.openxmlformats.org/officeDocument/2006/relationships" xmlns:p="http://schemas.openxmlformats.org/presentationml/2006/main">
  <p:tag name="EE4P_AGENDAWIZARD" val="item_24e46e15-0d88-4279-8f5c-50dea1d6a923_Responsible"/>
  <p:tag name="EE4P_AGENDAWIZARD_PROPERTIES" val="585.1338/311.6816/0.004803149/29.69811"/>
</p:tagLst>
</file>

<file path=ppt/tags/tag49.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Responsible"/>
  <p:tag name="EE4P_AGENDAWIZARD_PROPERTIES" val="585.1338/277.2704/0.004803149/29.69803"/>
</p:tagLst>
</file>

<file path=ppt/tags/tag5.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Topic"/>
  <p:tag name="EE4P_AGENDAWIZARD_CONTENT" val="/Energy Efficiency on Factory Level and Beyond"/>
  <p:tag name="EE4P_AGENDAWIZARD_PROPERTIES" val="71.28645/277.2704/513.8474/29.69803"/>
</p:tagLst>
</file>

<file path=ppt/tags/tag50.xml><?xml version="1.0" encoding="utf-8"?>
<p:tagLst xmlns:a="http://schemas.openxmlformats.org/drawingml/2006/main" xmlns:r="http://schemas.openxmlformats.org/officeDocument/2006/relationships" xmlns:p="http://schemas.openxmlformats.org/presentationml/2006/main">
  <p:tag name="EE4P_AGENDAWIZARD" val="item_ab7000c1-b745-4be5-817d-438ebb36caf0_Topic"/>
  <p:tag name="EE4P_AGENDAWIZARD_CONTENT" val="/Energy Efficiency on Factory Level and Beyond"/>
  <p:tag name="EE4P_AGENDAWIZARD_PROPERTIES" val="71.28645/277.2704/513.8474/29.69803"/>
</p:tagLst>
</file>

<file path=ppt/tags/tag51.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Responsible"/>
  <p:tag name="EE4P_AGENDAWIZARD_PROPERTIES" val="585.1338/242.8591/0.004803149/29.69803"/>
</p:tagLst>
</file>

<file path=ppt/tags/tag52.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ItemNo"/>
  <p:tag name="EE4P_AGENDAWIZARD_CONTENT" val="/4"/>
  <p:tag name="EE4P_AGENDAWIZARD_PROPERTIES" val="36.87512/242.8591/29.69803/29.69803"/>
</p:tagLst>
</file>

<file path=ppt/tags/tag53.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Responsible"/>
  <p:tag name="EE4P_AGENDAWIZARD_PROPERTIES" val="585.1338/208.4477/0.004803149/29.69803"/>
</p:tagLst>
</file>

<file path=ppt/tags/tag54.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Topic"/>
  <p:tag name="EE4P_AGENDAWIZARD_CONTENT" val="/Taking the Pulse of Industry - Mexico and Germany"/>
  <p:tag name="EE4P_AGENDAWIZARD_PROPERTIES" val="71.28645/208.4477/513.8474/29.69803"/>
</p:tagLst>
</file>

<file path=ppt/tags/tag55.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ItemNo"/>
  <p:tag name="EE4P_AGENDAWIZARD_CONTENT" val="/3"/>
  <p:tag name="EE4P_AGENDAWIZARD_PROPERTIES" val="36.87512/208.4477/29.69803/29.69803"/>
</p:tagLst>
</file>

<file path=ppt/tags/tag56.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Responsible"/>
  <p:tag name="EE4P_AGENDAWIZARD_PROPERTIES" val="585.1338/174.0363/0.004803149/29.69811"/>
</p:tagLst>
</file>

<file path=ppt/tags/tag57.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Topic"/>
  <p:tag name="EE4P_AGENDAWIZARD_CONTENT" val="/Energy Efficiency in Germany - State of the Art and Perspectives"/>
  <p:tag name="EE4P_AGENDAWIZARD_PROPERTIES" val="71.28645/174.0363/513.8474/29.69811"/>
</p:tagLst>
</file>

<file path=ppt/tags/tag58.xml><?xml version="1.0" encoding="utf-8"?>
<p:tagLst xmlns:a="http://schemas.openxmlformats.org/drawingml/2006/main" xmlns:r="http://schemas.openxmlformats.org/officeDocument/2006/relationships" xmlns:p="http://schemas.openxmlformats.org/presentationml/2006/main">
  <p:tag name="EE4P_AGENDAWIZARD" val="item_10256775-8169-452c-871b-557dec53f902_ItemNo"/>
  <p:tag name="EE4P_AGENDAWIZARD_CONTENT" val="/2"/>
  <p:tag name="EE4P_AGENDAWIZARD_PROPERTIES" val="36.87512/174.0363/29.69803/29.69811"/>
</p:tagLst>
</file>

<file path=ppt/tags/tag59.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Responsible"/>
  <p:tag name="EE4P_AGENDAWIZARD_PROPERTIES" val="585.1338/139.625/0.004803149/29.69803"/>
</p:tagLst>
</file>

<file path=ppt/tags/tag6.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Responsible"/>
  <p:tag name="EE4P_AGENDAWIZARD_PROPERTIES" val="585.1338/242.8591/0.004803149/29.69803"/>
</p:tagLst>
</file>

<file path=ppt/tags/tag60.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Topic"/>
  <p:tag name="EE4P_AGENDAWIZARD_CONTENT" val="/EEP / IPA – A Hub for Industrial Energy Efficiency"/>
  <p:tag name="EE4P_AGENDAWIZARD_PROPERTIES" val="71.28645/139.625/513.8474/29.69803"/>
</p:tagLst>
</file>

<file path=ppt/tags/tag61.xml><?xml version="1.0" encoding="utf-8"?>
<p:tagLst xmlns:a="http://schemas.openxmlformats.org/drawingml/2006/main" xmlns:r="http://schemas.openxmlformats.org/officeDocument/2006/relationships" xmlns:p="http://schemas.openxmlformats.org/presentationml/2006/main">
  <p:tag name="EE4P_AGENDAWIZARD" val="item_1a385dfa-26f8-43af-949e-032b277cc196_ItemNo"/>
  <p:tag name="EE4P_AGENDAWIZARD_CONTENT" val="/1"/>
  <p:tag name="EE4P_AGENDAWIZARD_PROPERTIES" val="36.87512/139.625/29.69803/29.69803"/>
</p:tagLst>
</file>

<file path=ppt/tags/tag7.xml><?xml version="1.0" encoding="utf-8"?>
<p:tagLst xmlns:a="http://schemas.openxmlformats.org/drawingml/2006/main" xmlns:r="http://schemas.openxmlformats.org/officeDocument/2006/relationships" xmlns:p="http://schemas.openxmlformats.org/presentationml/2006/main">
  <p:tag name="EE4P_AGENDAWIZARD" val="item_ae5e6685-58b3-4932-9a39-dd339ce1b3d1_ItemNo"/>
  <p:tag name="EE4P_AGENDAWIZARD_CONTENT" val="/4"/>
  <p:tag name="EE4P_AGENDAWIZARD_PROPERTIES" val="36.87512/242.8591/29.69803/29.69803"/>
</p:tagLst>
</file>

<file path=ppt/tags/tag8.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Responsible"/>
  <p:tag name="EE4P_AGENDAWIZARD_PROPERTIES" val="585.1338/208.4477/0.004803149/29.69803"/>
</p:tagLst>
</file>

<file path=ppt/tags/tag9.xml><?xml version="1.0" encoding="utf-8"?>
<p:tagLst xmlns:a="http://schemas.openxmlformats.org/drawingml/2006/main" xmlns:r="http://schemas.openxmlformats.org/officeDocument/2006/relationships" xmlns:p="http://schemas.openxmlformats.org/presentationml/2006/main">
  <p:tag name="EE4P_AGENDAWIZARD" val="item_2977ec8f-3a1a-4c42-8e5b-80172700e235_Topic"/>
  <p:tag name="EE4P_AGENDAWIZARD_CONTENT" val="/Taking the Pulse of Industry - Mexico and Germany"/>
  <p:tag name="EE4P_AGENDAWIZARD_PROPERTIES" val="71.28645/208.4477/513.8474/29.69803"/>
</p:tagLst>
</file>

<file path=ppt/theme/theme1.xml><?xml version="1.0" encoding="utf-8"?>
<a:theme xmlns:a="http://schemas.openxmlformats.org/drawingml/2006/main" name="Exportinitiative Standard">
  <a:themeElements>
    <a:clrScheme name="2 Energie 1">
      <a:dk1>
        <a:srgbClr val="000000"/>
      </a:dk1>
      <a:lt1>
        <a:srgbClr val="FFFFFF"/>
      </a:lt1>
      <a:dk2>
        <a:srgbClr val="FFFFFF"/>
      </a:dk2>
      <a:lt2>
        <a:srgbClr val="668CB3"/>
      </a:lt2>
      <a:accent1>
        <a:srgbClr val="194C80"/>
      </a:accent1>
      <a:accent2>
        <a:srgbClr val="386691"/>
      </a:accent2>
      <a:accent3>
        <a:srgbClr val="FFFFFF"/>
      </a:accent3>
      <a:accent4>
        <a:srgbClr val="000000"/>
      </a:accent4>
      <a:accent5>
        <a:srgbClr val="ABB2C0"/>
      </a:accent5>
      <a:accent6>
        <a:srgbClr val="325C83"/>
      </a:accent6>
      <a:hlink>
        <a:srgbClr val="5780A3"/>
      </a:hlink>
      <a:folHlink>
        <a:srgbClr val="7599B8"/>
      </a:folHlink>
    </a:clrScheme>
    <a:fontScheme name="Benutzerdefiniert 1">
      <a:majorFont>
        <a:latin typeface="BundesSerfi"/>
        <a:ea typeface="ＭＳ Ｐゴシック"/>
        <a:cs typeface="ＭＳ Ｐゴシック"/>
      </a:majorFont>
      <a:minorFont>
        <a:latin typeface="Times New Roman"/>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2400" b="0" i="0" u="none" strike="noStrike" cap="none" normalizeH="0" baseline="0">
            <a:ln>
              <a:noFill/>
            </a:ln>
            <a:solidFill>
              <a:schemeClr val="tx1"/>
            </a:solidFill>
            <a:effectLst/>
            <a:latin typeface="Arial" charset="0"/>
            <a:ea typeface="ＭＳ Ｐゴシック" pitchFamily="52" charset="-128"/>
            <a:cs typeface="ＭＳ Ｐゴシック" pitchFamily="52" charset="-128"/>
          </a:defRPr>
        </a:defPPr>
      </a:lstStyle>
    </a:lnDef>
    <a:txDef>
      <a:spPr/>
      <a:bodyPr/>
      <a:lstStyle>
        <a:defPPr marL="474663" marR="0" indent="-474663" algn="l" defTabSz="914400" rtl="0" eaLnBrk="0" fontAlgn="base" latinLnBrk="0" hangingPunct="0">
          <a:lnSpc>
            <a:spcPct val="100000"/>
          </a:lnSpc>
          <a:spcBef>
            <a:spcPct val="20000"/>
          </a:spcBef>
          <a:spcAft>
            <a:spcPct val="0"/>
          </a:spcAft>
          <a:buClr>
            <a:srgbClr val="004F80"/>
          </a:buClr>
          <a:buSzPct val="80000"/>
          <a:buFont typeface="Wingdings" pitchFamily="2" charset="2"/>
          <a:buNone/>
          <a:tabLst/>
          <a:defRPr kumimoji="0" sz="1100" b="0" i="0" u="none" strike="noStrike" kern="0" cap="none" spc="0" normalizeH="0" baseline="0" noProof="0" dirty="0" smtClean="0">
            <a:ln>
              <a:noFill/>
            </a:ln>
            <a:solidFill>
              <a:schemeClr val="tx1"/>
            </a:solidFill>
            <a:effectLst/>
            <a:uLnTx/>
            <a:uFillTx/>
            <a:latin typeface="BundesSans Office"/>
            <a:ea typeface="+mn-ea"/>
            <a:cs typeface="+mn-cs"/>
          </a:defRPr>
        </a:defPPr>
      </a:lstStyle>
    </a:txDef>
  </a:objectDefaults>
  <a:extraClrSchemeLst>
    <a:extraClrScheme>
      <a:clrScheme name="2 Energie 1">
        <a:dk1>
          <a:srgbClr val="000000"/>
        </a:dk1>
        <a:lt1>
          <a:srgbClr val="FFFFFF"/>
        </a:lt1>
        <a:dk2>
          <a:srgbClr val="FFFFFF"/>
        </a:dk2>
        <a:lt2>
          <a:srgbClr val="668CB3"/>
        </a:lt2>
        <a:accent1>
          <a:srgbClr val="194C80"/>
        </a:accent1>
        <a:accent2>
          <a:srgbClr val="386691"/>
        </a:accent2>
        <a:accent3>
          <a:srgbClr val="FFFFFF"/>
        </a:accent3>
        <a:accent4>
          <a:srgbClr val="000000"/>
        </a:accent4>
        <a:accent5>
          <a:srgbClr val="ABB2C0"/>
        </a:accent5>
        <a:accent6>
          <a:srgbClr val="325C83"/>
        </a:accent6>
        <a:hlink>
          <a:srgbClr val="5780A3"/>
        </a:hlink>
        <a:folHlink>
          <a:srgbClr val="7599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B8CCF60D39A2234892117C9CF84EB711" ma:contentTypeVersion="14" ma:contentTypeDescription="Ein neues Dokument erstellen." ma:contentTypeScope="" ma:versionID="01bd9ce16193e24f7caf19220bbbd188">
  <xsd:schema xmlns:xsd="http://www.w3.org/2001/XMLSchema" xmlns:xs="http://www.w3.org/2001/XMLSchema" xmlns:p="http://schemas.microsoft.com/office/2006/metadata/properties" xmlns:ns2="364649e8-8e24-4e21-bce9-09783cd1b021" xmlns:ns3="0f5f83e4-7ce3-4bc4-9cd3-b5bf24d296f1" targetNamespace="http://schemas.microsoft.com/office/2006/metadata/properties" ma:root="true" ma:fieldsID="0de3fa0c9162579c1b4fd7a2e922973e" ns2:_="" ns3:_="">
    <xsd:import namespace="364649e8-8e24-4e21-bce9-09783cd1b021"/>
    <xsd:import namespace="0f5f83e4-7ce3-4bc4-9cd3-b5bf24d296f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4649e8-8e24-4e21-bce9-09783cd1b0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57dcd140-a7a7-46ce-917b-3d7f1aba0e18"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5f83e4-7ce3-4bc4-9cd3-b5bf24d296f1"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50e6d423-3362-4e64-a89c-047126a98f13}" ma:internalName="TaxCatchAll" ma:showField="CatchAllData" ma:web="0f5f83e4-7ce3-4bc4-9cd3-b5bf24d296f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f5f83e4-7ce3-4bc4-9cd3-b5bf24d296f1" xsi:nil="true"/>
    <lcf76f155ced4ddcb4097134ff3c332f xmlns="364649e8-8e24-4e21-bce9-09783cd1b02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7EFAFBB-D36B-4872-883D-3DE1F9297F8F}">
  <ds:schemaRefs>
    <ds:schemaRef ds:uri="http://schemas.microsoft.com/sharepoint/v3/contenttype/forms"/>
  </ds:schemaRefs>
</ds:datastoreItem>
</file>

<file path=customXml/itemProps2.xml><?xml version="1.0" encoding="utf-8"?>
<ds:datastoreItem xmlns:ds="http://schemas.openxmlformats.org/officeDocument/2006/customXml" ds:itemID="{58069C17-D228-4DC6-88FB-8E04C98534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4649e8-8e24-4e21-bce9-09783cd1b021"/>
    <ds:schemaRef ds:uri="0f5f83e4-7ce3-4bc4-9cd3-b5bf24d29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7527FF1-199E-4293-B7D3-9D15450CECD1}">
  <ds:schemaRefs>
    <ds:schemaRef ds:uri="http://purl.org/dc/terms/"/>
    <ds:schemaRef ds:uri="http://schemas.openxmlformats.org/package/2006/metadata/core-properties"/>
    <ds:schemaRef ds:uri="http://schemas.microsoft.com/office/2006/documentManagement/types"/>
    <ds:schemaRef ds:uri="3eca0072-2380-43ac-b75f-7ae3b8d1ab8b"/>
    <ds:schemaRef ds:uri="eeb902b2-4047-469d-9886-427f5d01e1e4"/>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0f5f83e4-7ce3-4bc4-9cd3-b5bf24d296f1"/>
    <ds:schemaRef ds:uri="364649e8-8e24-4e21-bce9-09783cd1b021"/>
  </ds:schemaRefs>
</ds:datastoreItem>
</file>

<file path=docProps/app.xml><?xml version="1.0" encoding="utf-8"?>
<Properties xmlns="http://schemas.openxmlformats.org/officeDocument/2006/extended-properties" xmlns:vt="http://schemas.openxmlformats.org/officeDocument/2006/docPropsVTypes">
  <Template/>
  <TotalTime>0</TotalTime>
  <Words>1594</Words>
  <Application>Microsoft Office PowerPoint</Application>
  <PresentationFormat>Breitbild</PresentationFormat>
  <Paragraphs>265</Paragraphs>
  <Slides>19</Slides>
  <Notes>14</Notes>
  <HiddenSlides>0</HiddenSlides>
  <MMClips>0</MMClips>
  <ScaleCrop>false</ScaleCrop>
  <HeadingPairs>
    <vt:vector size="6" baseType="variant">
      <vt:variant>
        <vt:lpstr>Verwendete Schriftarten</vt:lpstr>
      </vt:variant>
      <vt:variant>
        <vt:i4>15</vt:i4>
      </vt:variant>
      <vt:variant>
        <vt:lpstr>Design</vt:lpstr>
      </vt:variant>
      <vt:variant>
        <vt:i4>1</vt:i4>
      </vt:variant>
      <vt:variant>
        <vt:lpstr>Folientitel</vt:lpstr>
      </vt:variant>
      <vt:variant>
        <vt:i4>19</vt:i4>
      </vt:variant>
    </vt:vector>
  </HeadingPairs>
  <TitlesOfParts>
    <vt:vector size="35" baseType="lpstr">
      <vt:lpstr>Arial</vt:lpstr>
      <vt:lpstr>barlowbold</vt:lpstr>
      <vt:lpstr>barlowmedium</vt:lpstr>
      <vt:lpstr>barlowregular</vt:lpstr>
      <vt:lpstr>BundesSans Office</vt:lpstr>
      <vt:lpstr>BundesSerif Office</vt:lpstr>
      <vt:lpstr>Calibri</vt:lpstr>
      <vt:lpstr>Frutiger LT Com 55 Roman</vt:lpstr>
      <vt:lpstr>Neue Praxis</vt:lpstr>
      <vt:lpstr>pp object sans</vt:lpstr>
      <vt:lpstr>Times</vt:lpstr>
      <vt:lpstr>Times New Roman (Textkörper)</vt:lpstr>
      <vt:lpstr>Verdana</vt:lpstr>
      <vt:lpstr>Wingdings</vt:lpstr>
      <vt:lpstr>Wingdings 3</vt:lpstr>
      <vt:lpstr>Exportinitiative Standard</vt:lpstr>
      <vt:lpstr>Overview on grid infrastructure and energetic smart grids incl. cyber security in the German industry</vt:lpstr>
      <vt:lpstr>Personal Introduction</vt:lpstr>
      <vt:lpstr>PowerPoint-Präsentation</vt:lpstr>
      <vt:lpstr>EEP – A Research Hub for Industrial Energy Efficiency</vt:lpstr>
      <vt:lpstr>PowerPoint-Präsentation</vt:lpstr>
      <vt:lpstr>The electrical grid in the face of challenges Challenges posed by changing energy generation composition</vt:lpstr>
      <vt:lpstr>The electrical grid in the face of challenges Challenges posed by changing energy generation composition</vt:lpstr>
      <vt:lpstr>The electrical grid in the face of challenges Challenges posed by changing energy generation composition</vt:lpstr>
      <vt:lpstr>The electrical grid in the face of challenges Changes in the electrical grids</vt:lpstr>
      <vt:lpstr>PowerPoint-Präsentation</vt:lpstr>
      <vt:lpstr>Smart Grids in the future grid What is a Smart Grid? </vt:lpstr>
      <vt:lpstr>Smart Grids in the future grid What is a Smart Grid? </vt:lpstr>
      <vt:lpstr>Smart Grids in the future grid Data collection, IoT and Control</vt:lpstr>
      <vt:lpstr>Smart Grids in the future grid Regulatory actions and policy changes in Germany</vt:lpstr>
      <vt:lpstr>PowerPoint-Präsentation</vt:lpstr>
      <vt:lpstr>Cyber Security Why does it matter?</vt:lpstr>
      <vt:lpstr>Cyber Security What actions to take</vt:lpstr>
      <vt:lpstr>PowerPoint-Präsentation</vt:lpstr>
      <vt:lpstr>Sources</vt:lpstr>
    </vt:vector>
  </TitlesOfParts>
  <Company>Bundesministerium für Wirtschaft und Technologie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HILLE.HEIKE</dc:creator>
  <cp:lastModifiedBy>Alexander Mutz</cp:lastModifiedBy>
  <cp:revision>235</cp:revision>
  <cp:lastPrinted>2012-01-24T16:30:12Z</cp:lastPrinted>
  <dcterms:created xsi:type="dcterms:W3CDTF">2014-11-25T10:10:41Z</dcterms:created>
  <dcterms:modified xsi:type="dcterms:W3CDTF">2024-08-26T18:06:09Z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0x010100B8CCF60D39A2234892117C9CF84EB711</vt:lpwstr>
  </property>
  <property fmtid="{D5CDD505-2E9C-101B-9397-08002B2CF9AE}" pid="3" name="Order">
    <vt:r8>59300</vt:r8>
  </property>
  <property fmtid="{D5CDD505-2E9C-101B-9397-08002B2CF9AE}" pid="4" name="xd_Signature">
    <vt:bool>false</vt:bool>
  </property>
  <property fmtid="{D5CDD505-2E9C-101B-9397-08002B2CF9AE}" pid="5" name="xd_ProgID">
    <vt:lpwstr/>
  </property>
  <property fmtid="{D5CDD505-2E9C-101B-9397-08002B2CF9AE}" pid="6" name="TriggerFlowInfo">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MediaServiceImageTags">
    <vt:lpwstr/>
  </property>
</Properties>
</file>