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70" r:id="rId5"/>
    <p:sldId id="266" r:id="rId6"/>
    <p:sldId id="262" r:id="rId7"/>
    <p:sldId id="275" r:id="rId8"/>
    <p:sldId id="267" r:id="rId9"/>
    <p:sldId id="276" r:id="rId10"/>
    <p:sldId id="274" r:id="rId11"/>
    <p:sldId id="25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4299321-FAC7-0173-EBE4-DBC062C90823}" name="Alina Arsani | EPG" initials="AE" userId="S::alina.arsani@enpg.ro::58e8fd38-15c2-4d37-87f4-d65d7b3112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192"/>
    <a:srgbClr val="FBFBFC"/>
    <a:srgbClr val="F2F2F2"/>
    <a:srgbClr val="FEFEFE"/>
    <a:srgbClr val="EEEFEF"/>
    <a:srgbClr val="EAEAEB"/>
    <a:srgbClr val="EFEFF0"/>
    <a:srgbClr val="BFBFBF"/>
    <a:srgbClr val="0B0B1E"/>
    <a:srgbClr val="3F78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enpgro.sharepoint.com/sites/EPG/Shared%20Documents/Ad-hoc%20work/JETRO/Raw%20Work/JETRO%20-%20All%20Graphs%20v2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PG%20Comunicare\Desktop\ACUE_Data_Paper%20Inv\Agreggated%20data_ACU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PG%20Comunicare\Desktop\ACUE_Data_Paper%20Inv\Agreggated%20data_ACU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enpgro.sharepoint.com/sites/EPG/Shared%20Documents/.Energy%20Systems%20Programme/ECF%20heat%20pumps/2.%20Heat%20pumps%20-%20numerical%20evaluation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Fig.31!$A$4</c:f>
              <c:strCache>
                <c:ptCount val="1"/>
                <c:pt idx="0">
                  <c:v>PV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(Fig.31!$C$4,Fig.31!$E$4:$G$4,Fig.31!$I$4,Fig.31!$K$4)</c:f>
              <c:numCache>
                <c:formatCode>0.0</c:formatCode>
                <c:ptCount val="6"/>
                <c:pt idx="0">
                  <c:v>1.391</c:v>
                </c:pt>
                <c:pt idx="1">
                  <c:v>1.8080000000000001</c:v>
                </c:pt>
                <c:pt idx="2">
                  <c:v>4.1980000000000004</c:v>
                </c:pt>
                <c:pt idx="3">
                  <c:v>8.1980000000000004</c:v>
                </c:pt>
                <c:pt idx="4">
                  <c:v>21.448</c:v>
                </c:pt>
                <c:pt idx="5">
                  <c:v>33.299999999999997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9D57-445D-A536-623E93E16D67}"/>
            </c:ext>
          </c:extLst>
        </c:ser>
        <c:ser>
          <c:idx val="10"/>
          <c:order val="1"/>
          <c:tx>
            <c:strRef>
              <c:f>Fig.31!$A$5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(Fig.31!$C$5,Fig.31!$E$5:$G$5,Fig.31!$I$5,Fig.31!$K$5)</c:f>
              <c:numCache>
                <c:formatCode>0.0</c:formatCode>
                <c:ptCount val="6"/>
                <c:pt idx="0">
                  <c:v>3.0129999999999999</c:v>
                </c:pt>
                <c:pt idx="1">
                  <c:v>3.0150000000000001</c:v>
                </c:pt>
                <c:pt idx="2">
                  <c:v>3.65</c:v>
                </c:pt>
                <c:pt idx="3">
                  <c:v>7.3</c:v>
                </c:pt>
                <c:pt idx="4">
                  <c:v>12.755000000000001</c:v>
                </c:pt>
                <c:pt idx="5">
                  <c:v>21.305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9D57-445D-A536-623E93E16D67}"/>
            </c:ext>
          </c:extLst>
        </c:ser>
        <c:ser>
          <c:idx val="11"/>
          <c:order val="2"/>
          <c:tx>
            <c:strRef>
              <c:f>Fig.31!$A$6</c:f>
              <c:strCache>
                <c:ptCount val="1"/>
                <c:pt idx="0">
                  <c:v>Biomass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(Fig.31!$C$6,Fig.31!$E$6:$G$6,Fig.31!$I$6,Fig.31!$K$6)</c:f>
              <c:numCache>
                <c:formatCode>0.0</c:formatCode>
                <c:ptCount val="6"/>
                <c:pt idx="0">
                  <c:v>0.107</c:v>
                </c:pt>
                <c:pt idx="1">
                  <c:v>0.161</c:v>
                </c:pt>
                <c:pt idx="2">
                  <c:v>0.112</c:v>
                </c:pt>
                <c:pt idx="3">
                  <c:v>0.112</c:v>
                </c:pt>
                <c:pt idx="4">
                  <c:v>0.112</c:v>
                </c:pt>
                <c:pt idx="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9D57-445D-A536-623E93E16D67}"/>
            </c:ext>
          </c:extLst>
        </c:ser>
        <c:ser>
          <c:idx val="12"/>
          <c:order val="3"/>
          <c:tx>
            <c:strRef>
              <c:f>Fig.31!$A$7</c:f>
              <c:strCache>
                <c:ptCount val="1"/>
                <c:pt idx="0">
                  <c:v>Biomass CHP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(Fig.31!$C$7,Fig.31!$E$7:$G$7,Fig.31!$I$7,Fig.31!$K$7)</c:f>
              <c:numCache>
                <c:formatCode>General</c:formatCode>
                <c:ptCount val="6"/>
                <c:pt idx="2" formatCode="0.0">
                  <c:v>0.15196347031963472</c:v>
                </c:pt>
                <c:pt idx="3" formatCode="0.0">
                  <c:v>0.10199999999999999</c:v>
                </c:pt>
                <c:pt idx="4" formatCode="0.0">
                  <c:v>0.182</c:v>
                </c:pt>
                <c:pt idx="5" formatCode="0.0">
                  <c:v>0.20399999999999999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9D57-445D-A536-623E93E16D67}"/>
            </c:ext>
          </c:extLst>
        </c:ser>
        <c:ser>
          <c:idx val="13"/>
          <c:order val="4"/>
          <c:tx>
            <c:strRef>
              <c:f>Fig.31!$A$8</c:f>
              <c:strCache>
                <c:ptCount val="1"/>
                <c:pt idx="0">
                  <c:v>Biogas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(Fig.31!$C$8,Fig.31!$E$8:$G$8,Fig.31!$I$8,Fig.31!$K$8)</c:f>
              <c:numCache>
                <c:formatCode>0.0</c:formatCode>
                <c:ptCount val="6"/>
                <c:pt idx="0">
                  <c:v>0.02</c:v>
                </c:pt>
                <c:pt idx="1">
                  <c:v>2.3E-2</c:v>
                </c:pt>
                <c:pt idx="2">
                  <c:v>0.05</c:v>
                </c:pt>
                <c:pt idx="3">
                  <c:v>5.5E-2</c:v>
                </c:pt>
                <c:pt idx="4">
                  <c:v>0.06</c:v>
                </c:pt>
                <c:pt idx="5">
                  <c:v>0.105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9D57-445D-A536-623E93E16D67}"/>
            </c:ext>
          </c:extLst>
        </c:ser>
        <c:ser>
          <c:idx val="14"/>
          <c:order val="5"/>
          <c:tx>
            <c:strRef>
              <c:f>Fig.31!$A$9</c:f>
              <c:strCache>
                <c:ptCount val="1"/>
                <c:pt idx="0">
                  <c:v>Biogas CHP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(Fig.31!$C$9,Fig.31!$E$9:$G$9,Fig.31!$I$9,Fig.31!$K$9)</c:f>
              <c:numCache>
                <c:formatCode>General</c:formatCode>
                <c:ptCount val="6"/>
                <c:pt idx="2" formatCode="0.0">
                  <c:v>3.6735159817351599E-2</c:v>
                </c:pt>
                <c:pt idx="3" formatCode="0.0">
                  <c:v>5.2999999999999999E-2</c:v>
                </c:pt>
                <c:pt idx="4" formatCode="0.0">
                  <c:v>9.2999999999999999E-2</c:v>
                </c:pt>
                <c:pt idx="5" formatCode="0.0">
                  <c:v>0.109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9D57-445D-A536-623E93E16D67}"/>
            </c:ext>
          </c:extLst>
        </c:ser>
        <c:ser>
          <c:idx val="15"/>
          <c:order val="6"/>
          <c:tx>
            <c:strRef>
              <c:f>Fig.31!$A$10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(Fig.31!$C$10,Fig.31!$E$10:$G$10,Fig.31!$I$10,Fig.31!$K$10)</c:f>
              <c:numCache>
                <c:formatCode>0.0</c:formatCode>
                <c:ptCount val="6"/>
                <c:pt idx="0">
                  <c:v>6.6429999999999998</c:v>
                </c:pt>
                <c:pt idx="1">
                  <c:v>6.6630000000000003</c:v>
                </c:pt>
                <c:pt idx="2">
                  <c:v>6.5949999999999998</c:v>
                </c:pt>
                <c:pt idx="3">
                  <c:v>6.8818000000000001</c:v>
                </c:pt>
                <c:pt idx="4">
                  <c:v>6.8818000000000001</c:v>
                </c:pt>
                <c:pt idx="5">
                  <c:v>6.8818000000000001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9D57-445D-A536-623E93E16D67}"/>
            </c:ext>
          </c:extLst>
        </c:ser>
        <c:ser>
          <c:idx val="1"/>
          <c:order val="7"/>
          <c:tx>
            <c:strRef>
              <c:f>Fig.31!$A$11</c:f>
              <c:strCache>
                <c:ptCount val="1"/>
                <c:pt idx="0">
                  <c:v>Nuclear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(Fig.31!$C$11,Fig.31!$E$11:$G$11,Fig.31!$I$11,Fig.31!$K$11)</c:f>
              <c:numCache>
                <c:formatCode>0.0</c:formatCode>
                <c:ptCount val="6"/>
                <c:pt idx="0">
                  <c:v>1.411</c:v>
                </c:pt>
                <c:pt idx="1">
                  <c:v>1.411</c:v>
                </c:pt>
                <c:pt idx="2">
                  <c:v>1.411</c:v>
                </c:pt>
                <c:pt idx="3">
                  <c:v>1.8456939300000001</c:v>
                </c:pt>
                <c:pt idx="4">
                  <c:v>3.2456939300000003</c:v>
                </c:pt>
                <c:pt idx="5">
                  <c:v>3.2456939300000003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9D57-445D-A536-623E93E16D67}"/>
            </c:ext>
          </c:extLst>
        </c:ser>
        <c:ser>
          <c:idx val="2"/>
          <c:order val="8"/>
          <c:tx>
            <c:strRef>
              <c:f>Fig.31!$A$12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(Fig.31!$C$12,Fig.31!$E$12:$G$12,Fig.31!$I$12,Fig.31!$K$12)</c:f>
              <c:numCache>
                <c:formatCode>0.0</c:formatCode>
                <c:ptCount val="6"/>
                <c:pt idx="0">
                  <c:v>3.206</c:v>
                </c:pt>
                <c:pt idx="1">
                  <c:v>2.657</c:v>
                </c:pt>
                <c:pt idx="2">
                  <c:v>2.4300000000000002</c:v>
                </c:pt>
                <c:pt idx="3">
                  <c:v>4.415</c:v>
                </c:pt>
                <c:pt idx="4">
                  <c:v>3.6150000000000002</c:v>
                </c:pt>
                <c:pt idx="5">
                  <c:v>3.415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9D57-445D-A536-623E93E16D67}"/>
            </c:ext>
          </c:extLst>
        </c:ser>
        <c:ser>
          <c:idx val="3"/>
          <c:order val="9"/>
          <c:tx>
            <c:strRef>
              <c:f>Fig.31!$A$13</c:f>
              <c:strCache>
                <c:ptCount val="1"/>
                <c:pt idx="0">
                  <c:v>Natural Gas CHP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(Fig.31!$C$13,Fig.31!$E$13:$G$13,Fig.31!$I$13,Fig.31!$K$13)</c:f>
              <c:numCache>
                <c:formatCode>General</c:formatCode>
                <c:ptCount val="6"/>
                <c:pt idx="2" formatCode="0.0">
                  <c:v>1.1518858447488582</c:v>
                </c:pt>
                <c:pt idx="3" formatCode="0.0">
                  <c:v>1.351</c:v>
                </c:pt>
                <c:pt idx="4" formatCode="0.0">
                  <c:v>1.351</c:v>
                </c:pt>
                <c:pt idx="5" formatCode="0.0">
                  <c:v>1.351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9-9D57-445D-A536-623E93E16D67}"/>
            </c:ext>
          </c:extLst>
        </c:ser>
        <c:ser>
          <c:idx val="4"/>
          <c:order val="10"/>
          <c:tx>
            <c:strRef>
              <c:f>Fig.31!$A$14</c:f>
              <c:strCache>
                <c:ptCount val="1"/>
                <c:pt idx="0">
                  <c:v>Coal Lignite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D57-445D-A536-623E93E16D6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D57-445D-A536-623E93E16D6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D57-445D-A536-623E93E16D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(Fig.31!$C$14,Fig.31!$E$14:$G$14,Fig.31!$I$14,Fig.31!$K$14)</c:f>
              <c:numCache>
                <c:formatCode>0.0</c:formatCode>
                <c:ptCount val="6"/>
                <c:pt idx="0">
                  <c:v>4.7869999999999999</c:v>
                </c:pt>
                <c:pt idx="1">
                  <c:v>3.4220000000000002</c:v>
                </c:pt>
                <c:pt idx="2">
                  <c:v>2.5649999999999999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D-9D57-445D-A536-623E93E16D67}"/>
            </c:ext>
          </c:extLst>
        </c:ser>
        <c:ser>
          <c:idx val="5"/>
          <c:order val="11"/>
          <c:tx>
            <c:strRef>
              <c:f>Fig.31!$A$18</c:f>
              <c:strCache>
                <c:ptCount val="1"/>
                <c:pt idx="0">
                  <c:v>Hydrogen CHP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(Fig.31!$C$18,Fig.31!$E$18:$G$18,Fig.31!$I$18,Fig.31!$K$18)</c:f>
              <c:numCache>
                <c:formatCode>General</c:formatCode>
                <c:ptCount val="6"/>
                <c:pt idx="2" formatCode="0.0">
                  <c:v>0</c:v>
                </c:pt>
                <c:pt idx="3" formatCode="0.0">
                  <c:v>0</c:v>
                </c:pt>
                <c:pt idx="4" formatCode="0.0">
                  <c:v>0</c:v>
                </c:pt>
                <c:pt idx="5" formatCode="0.0">
                  <c:v>0.23338891400000003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E-9D57-445D-A536-623E93E16D67}"/>
            </c:ext>
          </c:extLst>
        </c:ser>
        <c:ser>
          <c:idx val="6"/>
          <c:order val="12"/>
          <c:tx>
            <c:strRef>
              <c:f>Fig.31!$A$19</c:f>
              <c:strCache>
                <c:ptCount val="1"/>
                <c:pt idx="0">
                  <c:v>Hydro pump storage 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(Fig.31!$C$19,Fig.31!$E$19:$G$19,Fig.31!$I$19,Fig.31!$K$19)</c:f>
              <c:numCache>
                <c:formatCode>General</c:formatCode>
                <c:ptCount val="6"/>
                <c:pt idx="2" formatCode="0.0">
                  <c:v>0</c:v>
                </c:pt>
                <c:pt idx="3" formatCode="0.0">
                  <c:v>0.8</c:v>
                </c:pt>
                <c:pt idx="4" formatCode="0.0">
                  <c:v>0.8</c:v>
                </c:pt>
                <c:pt idx="5" formatCode="0.0">
                  <c:v>0.8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F-9D57-445D-A536-623E93E16D67}"/>
            </c:ext>
          </c:extLst>
        </c:ser>
        <c:ser>
          <c:idx val="7"/>
          <c:order val="13"/>
          <c:tx>
            <c:strRef>
              <c:f>Fig.31!$A$20</c:f>
              <c:strCache>
                <c:ptCount val="1"/>
                <c:pt idx="0">
                  <c:v>Battery Storage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(Fig.31!$C$3,Fig.31!$E$3:$G$3,Fig.31!$I$3,Fig.31!$K$3)</c:f>
              <c:numCache>
                <c:formatCode>General</c:formatCode>
                <c:ptCount val="6"/>
                <c:pt idx="0">
                  <c:v>2020</c:v>
                </c:pt>
                <c:pt idx="1">
                  <c:v>2022</c:v>
                </c:pt>
                <c:pt idx="2">
                  <c:v>2025</c:v>
                </c:pt>
                <c:pt idx="3">
                  <c:v>2030</c:v>
                </c:pt>
                <c:pt idx="4">
                  <c:v>2040</c:v>
                </c:pt>
                <c:pt idx="5">
                  <c:v>2050</c:v>
                </c:pt>
              </c:numCache>
              <c:extLst/>
            </c:numRef>
          </c:cat>
          <c:val>
            <c:numRef>
              <c:f>(Fig.31!$C$20,Fig.31!$E$20:$G$20,Fig.31!$I$20,Fig.31!$K$20)</c:f>
              <c:numCache>
                <c:formatCode>General</c:formatCode>
                <c:ptCount val="6"/>
                <c:pt idx="2">
                  <c:v>0.2</c:v>
                </c:pt>
                <c:pt idx="3">
                  <c:v>1.2</c:v>
                </c:pt>
                <c:pt idx="4">
                  <c:v>2</c:v>
                </c:pt>
                <c:pt idx="5">
                  <c:v>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0-9D57-445D-A536-623E93E16D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219511520"/>
        <c:axId val="1859371040"/>
      </c:barChart>
      <c:catAx>
        <c:axId val="219511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pPr>
            <a:endParaRPr lang="en-US"/>
          </a:p>
        </c:txPr>
        <c:crossAx val="1859371040"/>
        <c:crosses val="autoZero"/>
        <c:auto val="1"/>
        <c:lblAlgn val="ctr"/>
        <c:lblOffset val="100"/>
        <c:noMultiLvlLbl val="0"/>
      </c:catAx>
      <c:valAx>
        <c:axId val="1859371040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pPr>
            <a:endParaRPr lang="en-US"/>
          </a:p>
        </c:txPr>
        <c:crossAx val="219511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629919280592248"/>
          <c:y val="2.7947930393696686E-2"/>
          <c:w val="0.25713160599048379"/>
          <c:h val="0.921453904058139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'Assumption RO''s need of inv'!$C$106</c:f>
              <c:strCache>
                <c:ptCount val="1"/>
                <c:pt idx="0">
                  <c:v>Tariff based revenue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C0E-4EF1-9060-E292179EC59A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C0E-4EF1-9060-E292179EC5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'Assumption RO''s need of inv'!$B$107:$B$108</c:f>
              <c:strCache>
                <c:ptCount val="2"/>
                <c:pt idx="0">
                  <c:v>DSOs allocated investments (2020 - 2030) </c:v>
                </c:pt>
                <c:pt idx="1">
                  <c:v>Estimated investment need in the distribution network (2020 - 2030) </c:v>
                </c:pt>
              </c:strCache>
              <c:extLst/>
            </c:strRef>
          </c:cat>
          <c:val>
            <c:numRef>
              <c:f>'Assumption RO''s need of inv'!$C$107:$C$108</c:f>
              <c:numCache>
                <c:formatCode>_(* #,##0_);_(* \(#,##0\);_(* "-"_);_(@_)</c:formatCode>
                <c:ptCount val="2"/>
                <c:pt idx="0">
                  <c:v>5600</c:v>
                </c:pt>
                <c:pt idx="1">
                  <c:v>9200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DC0E-4EF1-9060-E292179EC59A}"/>
            </c:ext>
          </c:extLst>
        </c:ser>
        <c:ser>
          <c:idx val="1"/>
          <c:order val="1"/>
          <c:tx>
            <c:strRef>
              <c:f>'Assumption RO''s need of inv'!$D$100</c:f>
              <c:strCache>
                <c:ptCount val="1"/>
                <c:pt idx="0">
                  <c:v>EU Funds (MF) 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'Assumption RO''s need of inv'!$B$107:$B$108</c:f>
              <c:strCache>
                <c:ptCount val="2"/>
                <c:pt idx="0">
                  <c:v>DSOs allocated investments (2020 - 2030) </c:v>
                </c:pt>
                <c:pt idx="1">
                  <c:v>Estimated investment need in the distribution network (2020 - 2030) </c:v>
                </c:pt>
              </c:strCache>
              <c:extLst/>
            </c:strRef>
          </c:cat>
          <c:val>
            <c:numRef>
              <c:f>'Assumption RO''s need of inv'!$D$101:$D$102</c:f>
              <c:numCache>
                <c:formatCode>General</c:formatCode>
                <c:ptCount val="2"/>
                <c:pt idx="0" formatCode="#,##0">
                  <c:v>1100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DC0E-4EF1-9060-E292179EC59A}"/>
            </c:ext>
          </c:extLst>
        </c:ser>
        <c:ser>
          <c:idx val="2"/>
          <c:order val="2"/>
          <c:tx>
            <c:strRef>
              <c:f>'Assumption RO''s need of inv'!$E$100</c:f>
              <c:strCache>
                <c:ptCount val="1"/>
                <c:pt idx="0">
                  <c:v>DSOs requests for EU financing (MF) on top of avaible funding</c:v>
                </c:pt>
              </c:strCache>
            </c:strRef>
          </c:tx>
          <c:spPr>
            <a:pattFill prst="wdDnDiag">
              <a:fgClr>
                <a:schemeClr val="accent1">
                  <a:lumMod val="20000"/>
                  <a:lumOff val="8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'Assumption RO''s need of inv'!$B$107:$B$108</c:f>
              <c:strCache>
                <c:ptCount val="2"/>
                <c:pt idx="0">
                  <c:v>DSOs allocated investments (2020 - 2030) </c:v>
                </c:pt>
                <c:pt idx="1">
                  <c:v>Estimated investment need in the distribution network (2020 - 2030) </c:v>
                </c:pt>
              </c:strCache>
              <c:extLst/>
            </c:strRef>
          </c:cat>
          <c:val>
            <c:numRef>
              <c:f>'Assumption RO''s need of inv'!$E$101:$E$102</c:f>
              <c:numCache>
                <c:formatCode>General</c:formatCode>
                <c:ptCount val="2"/>
                <c:pt idx="0" formatCode="#,##0">
                  <c:v>1300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DC0E-4EF1-9060-E292179EC59A}"/>
            </c:ext>
          </c:extLst>
        </c:ser>
        <c:ser>
          <c:idx val="3"/>
          <c:order val="3"/>
          <c:tx>
            <c:strRef>
              <c:f>'Assumption RO''s need of inv'!$F$100</c:f>
              <c:strCache>
                <c:ptCount val="1"/>
                <c:pt idx="0">
                  <c:v>Additional invetment need </c:v>
                </c:pt>
              </c:strCache>
            </c:strRef>
          </c:tx>
          <c:spPr>
            <a:noFill/>
            <a:ln>
              <a:solidFill>
                <a:schemeClr val="tx1"/>
              </a:solidFill>
              <a:prstDash val="dash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'Assumption RO''s need of inv'!$B$107:$B$108</c:f>
              <c:strCache>
                <c:ptCount val="2"/>
                <c:pt idx="0">
                  <c:v>DSOs allocated investments (2020 - 2030) </c:v>
                </c:pt>
                <c:pt idx="1">
                  <c:v>Estimated investment need in the distribution network (2020 - 2030) </c:v>
                </c:pt>
              </c:strCache>
              <c:extLst/>
            </c:strRef>
          </c:cat>
          <c:val>
            <c:numRef>
              <c:f>'Assumption RO''s need of inv'!$F$107</c:f>
              <c:numCache>
                <c:formatCode>_(* #,##0_);_(* \(#,##0\);_(* "-"_);_(@_)</c:formatCode>
                <c:ptCount val="1"/>
                <c:pt idx="0">
                  <c:v>1200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DC0E-4EF1-9060-E292179EC5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83437279"/>
        <c:axId val="1883437759"/>
      </c:barChart>
      <c:catAx>
        <c:axId val="1883437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pPr>
            <a:endParaRPr lang="en-US"/>
          </a:p>
        </c:txPr>
        <c:crossAx val="1883437759"/>
        <c:crosses val="autoZero"/>
        <c:auto val="1"/>
        <c:lblAlgn val="ctr"/>
        <c:lblOffset val="100"/>
        <c:noMultiLvlLbl val="0"/>
      </c:catAx>
      <c:valAx>
        <c:axId val="1883437759"/>
        <c:scaling>
          <c:orientation val="minMax"/>
          <c:max val="15000"/>
        </c:scaling>
        <c:delete val="0"/>
        <c:axPos val="l"/>
        <c:numFmt formatCode="_(* #,##0_);_(* \(#,##0\);_(* &quot;-&quot;_);_(@_)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pPr>
            <a:endParaRPr lang="en-US"/>
          </a:p>
        </c:txPr>
        <c:crossAx val="1883437279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EEFEF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06643372196397"/>
          <c:y val="4.0428618600116394E-2"/>
          <c:w val="0.85229719267195814"/>
          <c:h val="0.601218993752808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'Assumption RO''s need of inv'!$C$100</c:f>
              <c:strCache>
                <c:ptCount val="1"/>
                <c:pt idx="0">
                  <c:v>Tariff based revenue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CC0-44E6-B2D7-4B4C9D6F7BEE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CC0-44E6-B2D7-4B4C9D6F7BE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'Assumption RO''s need of inv'!$B$101:$B$102</c:f>
              <c:strCache>
                <c:ptCount val="2"/>
                <c:pt idx="0">
                  <c:v>DSOs allocated investments (2020 - 2030) </c:v>
                </c:pt>
                <c:pt idx="1">
                  <c:v>Estimated investment need in the distribution network (2020 - 2030) </c:v>
                </c:pt>
              </c:strCache>
              <c:extLst/>
            </c:strRef>
          </c:cat>
          <c:val>
            <c:numRef>
              <c:f>'Assumption RO''s need of inv'!$C$101:$C$102</c:f>
              <c:numCache>
                <c:formatCode>#,##0</c:formatCode>
                <c:ptCount val="2"/>
                <c:pt idx="0">
                  <c:v>5600</c:v>
                </c:pt>
                <c:pt idx="1">
                  <c:v>11500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5CC0-44E6-B2D7-4B4C9D6F7BEE}"/>
            </c:ext>
          </c:extLst>
        </c:ser>
        <c:ser>
          <c:idx val="1"/>
          <c:order val="1"/>
          <c:tx>
            <c:strRef>
              <c:f>'Assumption RO''s need of inv'!$D$100</c:f>
              <c:strCache>
                <c:ptCount val="1"/>
                <c:pt idx="0">
                  <c:v>EU Funds (MF) 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'Assumption RO''s need of inv'!$B$101:$B$102</c:f>
              <c:strCache>
                <c:ptCount val="2"/>
                <c:pt idx="0">
                  <c:v>DSOs allocated investments (2020 - 2030) </c:v>
                </c:pt>
                <c:pt idx="1">
                  <c:v>Estimated investment need in the distribution network (2020 - 2030) </c:v>
                </c:pt>
              </c:strCache>
              <c:extLst/>
            </c:strRef>
          </c:cat>
          <c:val>
            <c:numRef>
              <c:f>'Assumption RO''s need of inv'!$D$101:$D$102</c:f>
              <c:numCache>
                <c:formatCode>General</c:formatCode>
                <c:ptCount val="2"/>
                <c:pt idx="0" formatCode="#,##0">
                  <c:v>1100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5CC0-44E6-B2D7-4B4C9D6F7BEE}"/>
            </c:ext>
          </c:extLst>
        </c:ser>
        <c:ser>
          <c:idx val="2"/>
          <c:order val="2"/>
          <c:tx>
            <c:strRef>
              <c:f>'Assumption RO''s need of inv'!$E$100</c:f>
              <c:strCache>
                <c:ptCount val="1"/>
                <c:pt idx="0">
                  <c:v>DSOs requests for EU financing (MF) on top of avaible funding</c:v>
                </c:pt>
              </c:strCache>
            </c:strRef>
          </c:tx>
          <c:spPr>
            <a:pattFill prst="wdDnDiag">
              <a:fgClr>
                <a:schemeClr val="accent1">
                  <a:lumMod val="20000"/>
                  <a:lumOff val="8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'Assumption RO''s need of inv'!$B$101:$B$102</c:f>
              <c:strCache>
                <c:ptCount val="2"/>
                <c:pt idx="0">
                  <c:v>DSOs allocated investments (2020 - 2030) </c:v>
                </c:pt>
                <c:pt idx="1">
                  <c:v>Estimated investment need in the distribution network (2020 - 2030) </c:v>
                </c:pt>
              </c:strCache>
              <c:extLst/>
            </c:strRef>
          </c:cat>
          <c:val>
            <c:numRef>
              <c:f>'Assumption RO''s need of inv'!$E$101:$E$102</c:f>
              <c:numCache>
                <c:formatCode>General</c:formatCode>
                <c:ptCount val="2"/>
                <c:pt idx="0" formatCode="#,##0">
                  <c:v>1300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5CC0-44E6-B2D7-4B4C9D6F7BEE}"/>
            </c:ext>
          </c:extLst>
        </c:ser>
        <c:ser>
          <c:idx val="3"/>
          <c:order val="3"/>
          <c:tx>
            <c:strRef>
              <c:f>'Assumption RO''s need of inv'!$F$100</c:f>
              <c:strCache>
                <c:ptCount val="1"/>
                <c:pt idx="0">
                  <c:v>Additional invetment need </c:v>
                </c:pt>
              </c:strCache>
            </c:strRef>
          </c:tx>
          <c:spPr>
            <a:noFill/>
            <a:ln>
              <a:solidFill>
                <a:schemeClr val="tx1"/>
              </a:solidFill>
              <a:prstDash val="dash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'Assumption RO''s need of inv'!$B$101:$B$102</c:f>
              <c:strCache>
                <c:ptCount val="2"/>
                <c:pt idx="0">
                  <c:v>DSOs allocated investments (2020 - 2030) </c:v>
                </c:pt>
                <c:pt idx="1">
                  <c:v>Estimated investment need in the distribution network (2020 - 2030) </c:v>
                </c:pt>
              </c:strCache>
              <c:extLst/>
            </c:strRef>
          </c:cat>
          <c:val>
            <c:numRef>
              <c:f>'Assumption RO''s need of inv'!$F$101</c:f>
              <c:numCache>
                <c:formatCode>#,##0</c:formatCode>
                <c:ptCount val="1"/>
                <c:pt idx="0">
                  <c:v>3500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5CC0-44E6-B2D7-4B4C9D6F7B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83437279"/>
        <c:axId val="1883437759"/>
      </c:barChart>
      <c:catAx>
        <c:axId val="1883437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pPr>
            <a:endParaRPr lang="en-US"/>
          </a:p>
        </c:txPr>
        <c:crossAx val="1883437759"/>
        <c:crosses val="autoZero"/>
        <c:auto val="1"/>
        <c:lblAlgn val="ctr"/>
        <c:lblOffset val="100"/>
        <c:noMultiLvlLbl val="0"/>
      </c:catAx>
      <c:valAx>
        <c:axId val="1883437759"/>
        <c:scaling>
          <c:orientation val="minMax"/>
          <c:max val="150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pPr>
            <a:endParaRPr lang="en-US"/>
          </a:p>
        </c:txPr>
        <c:crossAx val="1883437279"/>
        <c:crosses val="autoZero"/>
        <c:crossBetween val="between"/>
      </c:valAx>
      <c:spPr>
        <a:solidFill>
          <a:srgbClr val="EFEFF0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Heat pump</c:v>
          </c:tx>
          <c:spPr>
            <a:solidFill>
              <a:schemeClr val="accent1">
                <a:shade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Lit>
              <c:formatCode>General</c:formatCode>
              <c:ptCount val="4"/>
              <c:pt idx="0">
                <c:v>500000</c:v>
              </c:pt>
              <c:pt idx="1">
                <c:v>700000</c:v>
              </c:pt>
              <c:pt idx="2">
                <c:v>900000</c:v>
              </c:pt>
              <c:pt idx="3">
                <c:v>1100000</c:v>
              </c:pt>
            </c:numLit>
          </c:cat>
          <c:val>
            <c:numRef>
              <c:f>Costs!$G$27:$J$27</c:f>
              <c:numCache>
                <c:formatCode>0.00</c:formatCode>
                <c:ptCount val="4"/>
                <c:pt idx="0">
                  <c:v>3.1868001527853163</c:v>
                </c:pt>
                <c:pt idx="1">
                  <c:v>4.4615202138994423</c:v>
                </c:pt>
                <c:pt idx="2">
                  <c:v>5.7362402750135688</c:v>
                </c:pt>
                <c:pt idx="3">
                  <c:v>7.0109603361276962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04-4038-B0B8-4A71290C01FE}"/>
            </c:ext>
          </c:extLst>
        </c:ser>
        <c:ser>
          <c:idx val="1"/>
          <c:order val="1"/>
          <c:tx>
            <c:v>Heat pump + PV on-grid</c:v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Lit>
              <c:formatCode>General</c:formatCode>
              <c:ptCount val="4"/>
              <c:pt idx="0">
                <c:v>500000</c:v>
              </c:pt>
              <c:pt idx="1">
                <c:v>700000</c:v>
              </c:pt>
              <c:pt idx="2">
                <c:v>900000</c:v>
              </c:pt>
              <c:pt idx="3">
                <c:v>1100000</c:v>
              </c:pt>
            </c:numLit>
          </c:cat>
          <c:val>
            <c:numRef>
              <c:f>Costs!$G$28:$J$28</c:f>
              <c:numCache>
                <c:formatCode>0.00</c:formatCode>
                <c:ptCount val="4"/>
                <c:pt idx="0">
                  <c:v>3.9118911203586428</c:v>
                </c:pt>
                <c:pt idx="1">
                  <c:v>5.4766475685021003</c:v>
                </c:pt>
                <c:pt idx="2">
                  <c:v>7.0414040166455578</c:v>
                </c:pt>
                <c:pt idx="3">
                  <c:v>8.6061604647890153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04-4038-B0B8-4A71290C01FE}"/>
            </c:ext>
          </c:extLst>
        </c:ser>
        <c:ser>
          <c:idx val="2"/>
          <c:order val="2"/>
          <c:tx>
            <c:v>Heat pump + PV off-grid</c:v>
          </c:tx>
          <c:spPr>
            <a:solidFill>
              <a:schemeClr val="accent1">
                <a:tint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Lit>
              <c:formatCode>General</c:formatCode>
              <c:ptCount val="4"/>
              <c:pt idx="0">
                <c:v>500000</c:v>
              </c:pt>
              <c:pt idx="1">
                <c:v>700000</c:v>
              </c:pt>
              <c:pt idx="2">
                <c:v>900000</c:v>
              </c:pt>
              <c:pt idx="3">
                <c:v>1100000</c:v>
              </c:pt>
            </c:numLit>
          </c:cat>
          <c:val>
            <c:numRef>
              <c:f>Costs!$G$29:$J$29</c:f>
              <c:numCache>
                <c:formatCode>0.00</c:formatCode>
                <c:ptCount val="4"/>
                <c:pt idx="0">
                  <c:v>4.4283316245501867</c:v>
                </c:pt>
                <c:pt idx="1">
                  <c:v>6.1996642743702628</c:v>
                </c:pt>
                <c:pt idx="2">
                  <c:v>7.9709969241903371</c:v>
                </c:pt>
                <c:pt idx="3">
                  <c:v>9.7423295740104123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04-4038-B0B8-4A71290C01F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938722608"/>
        <c:axId val="938721168"/>
      </c:barChart>
      <c:catAx>
        <c:axId val="9387226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Number of homes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8721168"/>
        <c:crosses val="autoZero"/>
        <c:auto val="1"/>
        <c:lblAlgn val="ctr"/>
        <c:lblOffset val="100"/>
        <c:noMultiLvlLbl val="0"/>
      </c:catAx>
      <c:valAx>
        <c:axId val="938721168"/>
        <c:scaling>
          <c:orientation val="minMax"/>
          <c:max val="1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938722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0.08962</cdr:x>
      <cdr:y>0.61116</cdr:y>
    </cdr:from>
    <cdr:to>
      <cdr:x>0.2084</cdr:x>
      <cdr:y>0.69727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D3AE0A7-0556-93BF-D30F-3FFF4D037E32}"/>
            </a:ext>
          </a:extLst>
        </cdr:cNvPr>
        <cdr:cNvSpPr txBox="1"/>
      </cdr:nvSpPr>
      <cdr:spPr>
        <a:xfrm xmlns:a="http://schemas.openxmlformats.org/drawingml/2006/main">
          <a:off x="518712" y="1894938"/>
          <a:ext cx="687469" cy="26697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2.5 GW</a:t>
          </a:r>
        </a:p>
      </cdr:txBody>
    </cdr:sp>
  </cdr:relSizeAnchor>
  <cdr:relSizeAnchor xmlns:cdr="http://schemas.openxmlformats.org/drawingml/2006/chartDrawing">
    <cdr:from>
      <cdr:x>0.32852</cdr:x>
      <cdr:y>0.6131</cdr:y>
    </cdr:from>
    <cdr:to>
      <cdr:x>0.4473</cdr:x>
      <cdr:y>0.6992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9A05F32A-6F5C-FCD1-D0BE-09B154BD9DFD}"/>
            </a:ext>
          </a:extLst>
        </cdr:cNvPr>
        <cdr:cNvSpPr txBox="1"/>
      </cdr:nvSpPr>
      <cdr:spPr>
        <a:xfrm xmlns:a="http://schemas.openxmlformats.org/drawingml/2006/main">
          <a:off x="1901402" y="1900938"/>
          <a:ext cx="687469" cy="26697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/>
            <a:t>3.5 GW</a:t>
          </a:r>
        </a:p>
      </cdr:txBody>
    </cdr:sp>
  </cdr:relSizeAnchor>
  <cdr:relSizeAnchor xmlns:cdr="http://schemas.openxmlformats.org/drawingml/2006/chartDrawing">
    <cdr:from>
      <cdr:x>0.56429</cdr:x>
      <cdr:y>0.6131</cdr:y>
    </cdr:from>
    <cdr:to>
      <cdr:x>0.68308</cdr:x>
      <cdr:y>0.6992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9A05F32A-6F5C-FCD1-D0BE-09B154BD9DFD}"/>
            </a:ext>
          </a:extLst>
        </cdr:cNvPr>
        <cdr:cNvSpPr txBox="1"/>
      </cdr:nvSpPr>
      <cdr:spPr>
        <a:xfrm xmlns:a="http://schemas.openxmlformats.org/drawingml/2006/main">
          <a:off x="3265991" y="1900938"/>
          <a:ext cx="687469" cy="26697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4.5</a:t>
          </a:r>
          <a:r>
            <a:rPr lang="en-US" sz="1100" dirty="0"/>
            <a:t> GW</a:t>
          </a:r>
        </a:p>
      </cdr:txBody>
    </cdr:sp>
  </cdr:relSizeAnchor>
  <cdr:relSizeAnchor xmlns:cdr="http://schemas.openxmlformats.org/drawingml/2006/chartDrawing">
    <cdr:from>
      <cdr:x>0.8071</cdr:x>
      <cdr:y>0.6131</cdr:y>
    </cdr:from>
    <cdr:to>
      <cdr:x>0.92588</cdr:x>
      <cdr:y>0.6992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9A05F32A-6F5C-FCD1-D0BE-09B154BD9DFD}"/>
            </a:ext>
          </a:extLst>
        </cdr:cNvPr>
        <cdr:cNvSpPr txBox="1"/>
      </cdr:nvSpPr>
      <cdr:spPr>
        <a:xfrm xmlns:a="http://schemas.openxmlformats.org/drawingml/2006/main">
          <a:off x="4671278" y="1900938"/>
          <a:ext cx="687469" cy="26697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5.5</a:t>
          </a:r>
          <a:r>
            <a:rPr lang="en-US" sz="1100" dirty="0"/>
            <a:t> GW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37494-9CEA-4DB1-A561-52EDCBAD161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1D0C-A21C-4C2A-A0D2-E1BE57BD8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3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8F1D0C-A21C-4C2A-A0D2-E1BE57BD88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93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8F1D0C-A21C-4C2A-A0D2-E1BE57BD88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97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8F1D0C-A21C-4C2A-A0D2-E1BE57BD88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90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8F1D0C-A21C-4C2A-A0D2-E1BE57BD8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8100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8F1D0C-A21C-4C2A-A0D2-E1BE57BD88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81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8F1D0C-A21C-4C2A-A0D2-E1BE57BD88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72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8F1D0C-A21C-4C2A-A0D2-E1BE57BD88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51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8F1D0C-A21C-4C2A-A0D2-E1BE57BD88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38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D49B2-3B1D-3EA5-01C3-5C83814FF0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4C0D6-E4BD-5440-915A-CFEDB3E3DF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0BCB9-F0CB-5EDF-F1BE-B9B3B60DE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62A2E-13C9-9D98-C500-8629EE29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74884-38AC-F1EC-F09D-60C88C188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11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76A59-3ECD-87D5-4591-997314509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80CFAD-F8DB-3ECF-9783-BBD8CF487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2DC22-8852-8026-C4F0-58C59109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49177-7320-FB87-37B1-E62764862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24C11-A640-C988-3BAF-3554E3146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830FAA-2826-22D0-44D6-A9FB1C54DF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D35C12-A1D4-82D9-5A4C-798CE5623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A743E-728B-C9FB-110F-8513A77AC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ED33B-8832-3CC5-5C97-6122C4F2F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4F8FD-D4B3-1274-35FF-1D85F3B83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4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88188-3F30-AB37-1F33-CE9735517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39509-06CE-A3B4-98E4-0A78DCCA7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E62B5-BEDD-279B-CB44-D2677C30A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CAF3-5002-3997-96B9-90D6FB821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5F061-5A26-7D21-043F-A17DEE4FC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85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0AEF6-DA71-EF20-3C4B-CEA05AAB5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1A39E-87FB-4D6E-4687-F75E842E3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29EBC-6A1A-4064-FDD7-0B1A597EB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06BFA-02C1-4CEB-336A-C25428FC0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F5D4D-8AFC-B5DB-EC81-47C88C19D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72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C1258-F005-88ED-872D-586DCFD49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D432D-C812-CFDD-93C4-E00535B62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E4957-B2AE-0DCF-F1C1-1200B215C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F8BBCE-8103-DA42-CB8E-6E022564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39349-944A-5A35-1F3E-910B2333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839590-1DB7-B04C-1EF3-63ADA093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7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ACCCB-3D5E-BBD6-25DA-9A4F1F54D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215135-509B-DE54-E8CF-D9C72EB40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473D2F-2742-72B3-1A82-8A17B173A9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5AB596-B591-7888-97BF-CBB8F484C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EB888E-C5A2-DFB8-A6FD-67A95B09D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3E17A1-0EC0-379A-173A-9815060BA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A554F4-DEF9-E84B-9C15-EEC355943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1730F3-EF9F-E38C-0DA0-DD0A59396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A68BD-A406-14EB-34C4-24933D4D5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C8C5B4-D1FC-ECB8-F54C-BFA965E36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0D7E2-353D-627F-B707-ACB3E1B9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BB262-9040-BF4B-4D4A-D39B10F73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72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4339C0-9D84-CF03-74AA-1A1A98449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6FD9BA-5CB5-7C43-3464-943FEE7C0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8B5374-D725-EDB8-17F5-BD30A109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1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78D61-B94A-3E27-3F4F-A2C68D693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56D1E-2ABD-D3AA-E49F-4F0741E6A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BCE704-D260-11BA-03CF-9F145311A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E4A7C-D593-31C2-D3B0-31C90E57D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E31E0-4327-63B5-390F-6DC92D6A9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87BDB9-A355-33A9-7368-5B76C1B96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38A48-5927-AED5-33D1-CA8A94CFD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E26100-3FA1-568E-7763-03B3E04FA8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94385-F8C1-F6D8-5D27-171401589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F4178-A94F-EA94-02A0-ADE2406F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382524-CB88-2E02-B425-08856FAEE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970F7B-1D0A-0E74-D564-DBB5BF82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75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DEC554-F411-5A5F-3DA5-183489AA4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353AA-5971-6386-0B9A-1FCFE1243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7F48B-DD4E-CCFF-D4D1-FC7B636574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C28D1-8581-4F9F-9A0A-1135A2C15810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14D77-7345-E478-E6C2-730C487DC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06518-6C07-B569-C6EB-3D7876E313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B7132-4F1C-436E-B984-4D25BEF0F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5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ergie.gov.ro/wp-content/uploads/2024/09/A-doua-versiune-in-limba-romana-a-proiectului-PNIESC-actualizat-16.09.2024_RO-1.pdf" TargetMode="External"/><Relationship Id="rId5" Type="http://schemas.openxmlformats.org/officeDocument/2006/relationships/hyperlink" Target="https://energie.gov.ro/wp-content/uploads/2024/06/Strategia_Energetica_vf_rev_1206-1-1.pdf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484FFC-4E7C-598E-859E-39DDFF5B082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2" b="781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A9E1D0-17B4-270E-930A-DB9B4857B8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39" y="702354"/>
            <a:ext cx="931047" cy="48444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4B766C-2A65-FBB3-395D-B2498D1A318C}"/>
              </a:ext>
            </a:extLst>
          </p:cNvPr>
          <p:cNvCxnSpPr/>
          <p:nvPr/>
        </p:nvCxnSpPr>
        <p:spPr>
          <a:xfrm>
            <a:off x="629239" y="6168571"/>
            <a:ext cx="10953161" cy="0"/>
          </a:xfrm>
          <a:prstGeom prst="line">
            <a:avLst/>
          </a:prstGeom>
          <a:ln w="12700" cap="rnd">
            <a:solidFill>
              <a:srgbClr val="2E3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C7E5D3D-3E1D-A8B9-6502-BFE287A52F52}"/>
              </a:ext>
            </a:extLst>
          </p:cNvPr>
          <p:cNvSpPr txBox="1"/>
          <p:nvPr/>
        </p:nvSpPr>
        <p:spPr>
          <a:xfrm>
            <a:off x="1800225" y="563549"/>
            <a:ext cx="97821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2E319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Infrastructure development for renewable energy, storage, and  electrification in Romania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773BB-D0AF-8C48-F90B-BDC23A940379}"/>
              </a:ext>
            </a:extLst>
          </p:cNvPr>
          <p:cNvSpPr txBox="1"/>
          <p:nvPr/>
        </p:nvSpPr>
        <p:spPr>
          <a:xfrm>
            <a:off x="1800225" y="3269806"/>
            <a:ext cx="5267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Mihnea C</a:t>
            </a:r>
            <a:r>
              <a:rPr lang="ro-RO" sz="12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ătuți</a:t>
            </a:r>
            <a:r>
              <a:rPr lang="ro-RO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, </a:t>
            </a:r>
            <a:r>
              <a:rPr lang="ro-RO" sz="12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Head</a:t>
            </a:r>
            <a:r>
              <a:rPr lang="ro-RO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 of </a:t>
            </a:r>
            <a:r>
              <a:rPr lang="ro-RO" sz="12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Research</a:t>
            </a:r>
            <a:r>
              <a:rPr lang="en-GB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,</a:t>
            </a:r>
            <a:r>
              <a:rPr lang="ro-RO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 Energy </a:t>
            </a:r>
            <a:r>
              <a:rPr lang="ro-RO" sz="12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Policy</a:t>
            </a:r>
            <a:r>
              <a:rPr lang="ro-RO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 Group</a:t>
            </a:r>
            <a:r>
              <a:rPr lang="en-GB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 (EPG)</a:t>
            </a:r>
            <a:r>
              <a:rPr lang="ro-RO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  </a:t>
            </a:r>
            <a:endParaRPr lang="ro-RO" sz="1200" b="0" i="0" dirty="0">
              <a:effectLst/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ro-RO" sz="12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ro-RO" sz="12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Presentation</a:t>
            </a:r>
            <a:r>
              <a:rPr lang="ro-RO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 for AHK event </a:t>
            </a:r>
            <a:endParaRPr lang="en-US" sz="12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2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1</a:t>
            </a:r>
            <a:r>
              <a:rPr lang="ro-RO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7</a:t>
            </a: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ro-RO" sz="12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September</a:t>
            </a: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 2024 </a:t>
            </a:r>
          </a:p>
        </p:txBody>
      </p:sp>
    </p:spTree>
    <p:extLst>
      <p:ext uri="{BB962C8B-B14F-4D97-AF65-F5344CB8AC3E}">
        <p14:creationId xmlns:p14="http://schemas.microsoft.com/office/powerpoint/2010/main" val="3150493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484FFC-4E7C-598E-859E-39DDFF5B082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2" b="781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A9E1D0-17B4-270E-930A-DB9B4857B8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39" y="702354"/>
            <a:ext cx="931047" cy="48444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4B766C-2A65-FBB3-395D-B2498D1A318C}"/>
              </a:ext>
            </a:extLst>
          </p:cNvPr>
          <p:cNvCxnSpPr>
            <a:cxnSpLocks/>
          </p:cNvCxnSpPr>
          <p:nvPr/>
        </p:nvCxnSpPr>
        <p:spPr>
          <a:xfrm>
            <a:off x="629239" y="6168571"/>
            <a:ext cx="5338174" cy="0"/>
          </a:xfrm>
          <a:prstGeom prst="line">
            <a:avLst/>
          </a:prstGeom>
          <a:ln w="12700" cap="rnd">
            <a:solidFill>
              <a:srgbClr val="2E3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C7E5D3D-3E1D-A8B9-6502-BFE287A52F52}"/>
              </a:ext>
            </a:extLst>
          </p:cNvPr>
          <p:cNvSpPr txBox="1"/>
          <p:nvPr/>
        </p:nvSpPr>
        <p:spPr>
          <a:xfrm>
            <a:off x="1676400" y="603703"/>
            <a:ext cx="91243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E3192"/>
                </a:solidFill>
                <a:latin typeface="Roboto" pitchFamily="2" charset="0"/>
                <a:ea typeface="Roboto" pitchFamily="2" charset="0"/>
              </a:rPr>
              <a:t>The energy transition will entail significant shifts across various </a:t>
            </a:r>
            <a:r>
              <a:rPr lang="ro-RO" sz="2800" b="1" dirty="0">
                <a:solidFill>
                  <a:srgbClr val="2E3192"/>
                </a:solidFill>
                <a:latin typeface="Roboto" pitchFamily="2" charset="0"/>
                <a:ea typeface="Roboto" pitchFamily="2" charset="0"/>
              </a:rPr>
              <a:t>economic </a:t>
            </a:r>
            <a:r>
              <a:rPr lang="en-US" sz="2800" b="1" dirty="0">
                <a:solidFill>
                  <a:srgbClr val="2E3192"/>
                </a:solidFill>
                <a:latin typeface="Roboto" pitchFamily="2" charset="0"/>
                <a:ea typeface="Roboto" pitchFamily="2" charset="0"/>
              </a:rPr>
              <a:t>sectors, impacting both supply and demand, and driving widespread changes</a:t>
            </a:r>
            <a:endParaRPr lang="en-US" sz="2400" b="1" dirty="0">
              <a:solidFill>
                <a:srgbClr val="2E3192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7122B1E-5328-F0A6-5667-E39A01D3012E}"/>
              </a:ext>
            </a:extLst>
          </p:cNvPr>
          <p:cNvSpPr txBox="1"/>
          <p:nvPr/>
        </p:nvSpPr>
        <p:spPr>
          <a:xfrm>
            <a:off x="527050" y="4454582"/>
            <a:ext cx="369332" cy="153503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o-RO" sz="1200">
                <a:solidFill>
                  <a:schemeClr val="bg1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Titlul prezentării, data</a:t>
            </a:r>
            <a:endParaRPr lang="en-US" sz="1200">
              <a:solidFill>
                <a:schemeClr val="bg1">
                  <a:lumMod val="75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897134-D793-EB9A-E056-DBAB5B05F69E}"/>
              </a:ext>
            </a:extLst>
          </p:cNvPr>
          <p:cNvSpPr txBox="1"/>
          <p:nvPr/>
        </p:nvSpPr>
        <p:spPr>
          <a:xfrm>
            <a:off x="527050" y="6390968"/>
            <a:ext cx="3398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Roboto Light" panose="02000000000000000000" pitchFamily="2" charset="0"/>
                <a:ea typeface="Roboto Light" panose="02000000000000000000" pitchFamily="2" charset="0"/>
              </a:rPr>
              <a:t>[</a:t>
            </a:r>
            <a:r>
              <a:rPr lang="ro-RO" sz="1200">
                <a:latin typeface="Roboto Light" panose="02000000000000000000" pitchFamily="2" charset="0"/>
                <a:ea typeface="Roboto Light" panose="02000000000000000000" pitchFamily="2" charset="0"/>
              </a:rPr>
              <a:t>Uz intern</a:t>
            </a:r>
            <a:r>
              <a:rPr lang="en-US" sz="1200">
                <a:latin typeface="Roboto Light" panose="02000000000000000000" pitchFamily="2" charset="0"/>
                <a:ea typeface="Roboto Light" panose="02000000000000000000" pitchFamily="2" charset="0"/>
              </a:rPr>
              <a:t> – se </a:t>
            </a:r>
            <a:r>
              <a:rPr lang="en-US" sz="1200" err="1">
                <a:latin typeface="Roboto Light" panose="02000000000000000000" pitchFamily="2" charset="0"/>
                <a:ea typeface="Roboto Light" panose="02000000000000000000" pitchFamily="2" charset="0"/>
              </a:rPr>
              <a:t>poate</a:t>
            </a:r>
            <a:r>
              <a:rPr lang="en-US" sz="1200">
                <a:latin typeface="Roboto Light" panose="02000000000000000000" pitchFamily="2" charset="0"/>
                <a:ea typeface="Roboto Light" panose="02000000000000000000" pitchFamily="2" charset="0"/>
              </a:rPr>
              <a:t> </a:t>
            </a:r>
            <a:r>
              <a:rPr lang="en-US" sz="1200" err="1">
                <a:latin typeface="Roboto Light" panose="02000000000000000000" pitchFamily="2" charset="0"/>
                <a:ea typeface="Roboto Light" panose="02000000000000000000" pitchFamily="2" charset="0"/>
              </a:rPr>
              <a:t>omite</a:t>
            </a:r>
            <a:r>
              <a:rPr lang="en-US" sz="1200">
                <a:latin typeface="Roboto Light" panose="02000000000000000000" pitchFamily="2" charset="0"/>
                <a:ea typeface="Roboto Light" panose="02000000000000000000" pitchFamily="2" charset="0"/>
              </a:rPr>
              <a:t>, </a:t>
            </a:r>
            <a:r>
              <a:rPr lang="ro-RO" sz="1200">
                <a:latin typeface="Roboto Light" panose="02000000000000000000" pitchFamily="2" charset="0"/>
                <a:ea typeface="Roboto Light" panose="02000000000000000000" pitchFamily="2" charset="0"/>
              </a:rPr>
              <a:t>în funcție de nevoie</a:t>
            </a:r>
            <a:r>
              <a:rPr lang="en-US" sz="1200">
                <a:latin typeface="Roboto Light" panose="02000000000000000000" pitchFamily="2" charset="0"/>
                <a:ea typeface="Roboto Light" panose="02000000000000000000" pitchFamily="2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44AB8B-A00A-2E38-E787-3CFA5BBD3EB7}"/>
              </a:ext>
            </a:extLst>
          </p:cNvPr>
          <p:cNvSpPr txBox="1"/>
          <p:nvPr/>
        </p:nvSpPr>
        <p:spPr>
          <a:xfrm>
            <a:off x="6105819" y="6390968"/>
            <a:ext cx="3319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200">
                <a:latin typeface="Roboto Light" panose="02000000000000000000" pitchFamily="2" charset="0"/>
                <a:ea typeface="Roboto Light" panose="02000000000000000000" pitchFamily="2" charset="0"/>
              </a:rPr>
              <a:t>În parteneriat cu: </a:t>
            </a:r>
            <a:r>
              <a:rPr lang="en-US" sz="1200">
                <a:latin typeface="Roboto Light" panose="02000000000000000000" pitchFamily="2" charset="0"/>
                <a:ea typeface="Roboto Light" panose="02000000000000000000" pitchFamily="2" charset="0"/>
              </a:rPr>
              <a:t>[</a:t>
            </a:r>
            <a:r>
              <a:rPr lang="ro-RO" sz="1200">
                <a:latin typeface="Roboto Light" panose="02000000000000000000" pitchFamily="2" charset="0"/>
                <a:ea typeface="Roboto Light" panose="02000000000000000000" pitchFamily="2" charset="0"/>
              </a:rPr>
              <a:t>zonă de pus logo parteneri</a:t>
            </a:r>
            <a:r>
              <a:rPr lang="en-US" sz="1200">
                <a:latin typeface="Roboto Light" panose="02000000000000000000" pitchFamily="2" charset="0"/>
                <a:ea typeface="Roboto Light" panose="02000000000000000000" pitchFamily="2" charset="0"/>
              </a:rPr>
              <a:t>]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091F6E-A2E5-653A-0961-2330592E0AB0}"/>
              </a:ext>
            </a:extLst>
          </p:cNvPr>
          <p:cNvSpPr/>
          <p:nvPr/>
        </p:nvSpPr>
        <p:spPr>
          <a:xfrm rot="16200000">
            <a:off x="4579144" y="-754856"/>
            <a:ext cx="3033712" cy="12192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55B714-14A4-72EB-9569-04BC6AB0BCFA}"/>
              </a:ext>
            </a:extLst>
          </p:cNvPr>
          <p:cNvSpPr txBox="1"/>
          <p:nvPr/>
        </p:nvSpPr>
        <p:spPr>
          <a:xfrm>
            <a:off x="1676400" y="2577739"/>
            <a:ext cx="885825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Roboto Light"/>
                <a:ea typeface="+mn-lt"/>
                <a:cs typeface="+mn-lt"/>
              </a:rPr>
              <a:t>Romania is in the process of adopting a new </a:t>
            </a:r>
            <a:r>
              <a:rPr lang="en-GB" sz="1400" dirty="0">
                <a:latin typeface="Roboto Light"/>
                <a:ea typeface="+mn-lt"/>
                <a:cs typeface="+mn-lt"/>
                <a:hlinkClick r:id="rId5"/>
              </a:rPr>
              <a:t>National Energy Strategy </a:t>
            </a:r>
            <a:r>
              <a:rPr lang="en-GB" sz="1400" dirty="0">
                <a:latin typeface="Roboto Light"/>
                <a:ea typeface="+mn-lt"/>
                <a:cs typeface="+mn-lt"/>
              </a:rPr>
              <a:t>and a </a:t>
            </a:r>
            <a:r>
              <a:rPr lang="en-GB" sz="1400" dirty="0">
                <a:latin typeface="Roboto Light"/>
                <a:ea typeface="+mn-lt"/>
                <a:cs typeface="+mn-lt"/>
                <a:hlinkClick r:id="rId6"/>
              </a:rPr>
              <a:t>revised National Energy and Climate Plan</a:t>
            </a:r>
            <a:endParaRPr lang="en-US" sz="1400" dirty="0">
              <a:latin typeface="Roboto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B3552F-BEFF-B1EF-5BF1-601C5294E5E0}"/>
              </a:ext>
            </a:extLst>
          </p:cNvPr>
          <p:cNvSpPr/>
          <p:nvPr/>
        </p:nvSpPr>
        <p:spPr>
          <a:xfrm>
            <a:off x="2424129" y="4455138"/>
            <a:ext cx="1748393" cy="791956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tx1"/>
                </a:solidFill>
              </a:rPr>
              <a:t>132%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170734-EBE7-BB29-B443-1E386CFD519C}"/>
              </a:ext>
            </a:extLst>
          </p:cNvPr>
          <p:cNvSpPr/>
          <p:nvPr/>
        </p:nvSpPr>
        <p:spPr>
          <a:xfrm>
            <a:off x="7093523" y="4413328"/>
            <a:ext cx="2526784" cy="791956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tx1"/>
                </a:solidFill>
              </a:rPr>
              <a:t>50 GW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54D08B-8953-32D2-BB1D-81C5B7C81BCC}"/>
              </a:ext>
            </a:extLst>
          </p:cNvPr>
          <p:cNvSpPr txBox="1"/>
          <p:nvPr/>
        </p:nvSpPr>
        <p:spPr>
          <a:xfrm>
            <a:off x="1882837" y="5384667"/>
            <a:ext cx="2830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Increase in electricity production by 2050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69A1E5-1E2F-4A90-E0F8-F152D3C1EEA4}"/>
              </a:ext>
            </a:extLst>
          </p:cNvPr>
          <p:cNvSpPr txBox="1"/>
          <p:nvPr/>
        </p:nvSpPr>
        <p:spPr>
          <a:xfrm>
            <a:off x="7158886" y="5354518"/>
            <a:ext cx="2830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Additional wind and solar power generation by 2050</a:t>
            </a:r>
          </a:p>
        </p:txBody>
      </p:sp>
    </p:spTree>
    <p:extLst>
      <p:ext uri="{BB962C8B-B14F-4D97-AF65-F5344CB8AC3E}">
        <p14:creationId xmlns:p14="http://schemas.microsoft.com/office/powerpoint/2010/main" val="3232955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484FFC-4E7C-598E-859E-39DDFF5B082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2" b="781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A9E1D0-17B4-270E-930A-DB9B4857B8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39" y="702354"/>
            <a:ext cx="931047" cy="48444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4B766C-2A65-FBB3-395D-B2498D1A318C}"/>
              </a:ext>
            </a:extLst>
          </p:cNvPr>
          <p:cNvCxnSpPr>
            <a:cxnSpLocks/>
          </p:cNvCxnSpPr>
          <p:nvPr/>
        </p:nvCxnSpPr>
        <p:spPr>
          <a:xfrm>
            <a:off x="629239" y="6168571"/>
            <a:ext cx="5338174" cy="0"/>
          </a:xfrm>
          <a:prstGeom prst="line">
            <a:avLst/>
          </a:prstGeom>
          <a:ln w="12700" cap="rnd">
            <a:solidFill>
              <a:srgbClr val="2E3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C7E5D3D-3E1D-A8B9-6502-BFE287A52F52}"/>
              </a:ext>
            </a:extLst>
          </p:cNvPr>
          <p:cNvSpPr txBox="1"/>
          <p:nvPr/>
        </p:nvSpPr>
        <p:spPr>
          <a:xfrm>
            <a:off x="1698692" y="681038"/>
            <a:ext cx="4080420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>
                <a:solidFill>
                  <a:srgbClr val="2E3192"/>
                </a:solidFill>
                <a:effectLst/>
                <a:latin typeface="Roboto"/>
                <a:ea typeface="Calibri"/>
                <a:cs typeface="Calibri"/>
              </a:rPr>
              <a:t>Romania’s electricity consumption is projected to grow by about </a:t>
            </a:r>
            <a:r>
              <a:rPr lang="ro-RO" sz="2400" b="1" dirty="0">
                <a:solidFill>
                  <a:srgbClr val="2E3192"/>
                </a:solidFill>
                <a:latin typeface="Roboto"/>
                <a:ea typeface="Calibri"/>
                <a:cs typeface="Calibri"/>
              </a:rPr>
              <a:t>38</a:t>
            </a:r>
            <a:r>
              <a:rPr lang="en-GB" sz="2400" b="1" dirty="0">
                <a:solidFill>
                  <a:srgbClr val="2E3192"/>
                </a:solidFill>
                <a:effectLst/>
                <a:latin typeface="Roboto"/>
                <a:ea typeface="Calibri"/>
                <a:cs typeface="Calibri"/>
              </a:rPr>
              <a:t>% till 2030</a:t>
            </a:r>
            <a:r>
              <a:rPr lang="ro-RO" sz="2400" b="1" dirty="0">
                <a:solidFill>
                  <a:srgbClr val="2E3192"/>
                </a:solidFill>
                <a:effectLst/>
                <a:latin typeface="Roboto"/>
                <a:ea typeface="Calibri"/>
                <a:cs typeface="Calibri"/>
              </a:rPr>
              <a:t> and </a:t>
            </a:r>
            <a:r>
              <a:rPr lang="ro-RO" sz="2400" b="1" dirty="0">
                <a:solidFill>
                  <a:srgbClr val="2E3192"/>
                </a:solidFill>
                <a:latin typeface="Roboto"/>
                <a:ea typeface="Calibri"/>
                <a:cs typeface="Calibri"/>
              </a:rPr>
              <a:t>double</a:t>
            </a:r>
            <a:r>
              <a:rPr lang="ro-RO" sz="2400" b="1" dirty="0">
                <a:solidFill>
                  <a:srgbClr val="2E3192"/>
                </a:solidFill>
                <a:effectLst/>
                <a:latin typeface="Roboto"/>
                <a:ea typeface="Calibri"/>
                <a:cs typeface="Calibri"/>
              </a:rPr>
              <a:t> by 2050 </a:t>
            </a:r>
            <a:endParaRPr lang="en-US" sz="3200" b="1" dirty="0">
              <a:solidFill>
                <a:srgbClr val="2E3192"/>
              </a:solidFill>
              <a:latin typeface="Roboto"/>
              <a:ea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F1E74A-CAEA-06EA-6B40-ED70207E5E17}"/>
              </a:ext>
            </a:extLst>
          </p:cNvPr>
          <p:cNvSpPr txBox="1"/>
          <p:nvPr/>
        </p:nvSpPr>
        <p:spPr>
          <a:xfrm>
            <a:off x="449510" y="2481397"/>
            <a:ext cx="5575054" cy="303103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Bef>
                <a:spcPts val="600"/>
              </a:spcBef>
            </a:pPr>
            <a:endParaRPr lang="ro-RO" sz="1200" b="0" i="0" dirty="0">
              <a:effectLst/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pPr>
              <a:spcBef>
                <a:spcPts val="600"/>
              </a:spcBef>
            </a:pPr>
            <a:endParaRPr lang="ro-RO" sz="12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i="0" dirty="0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The increase will be driven by the electrification of several economic sectors. The adoption of heat pumps, along with a steady rise in the number of electric vehicles (EVs) are the main contributors. Industrial electrification and renewable hydrogen production are also expected to expand.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o-RO" sz="1200" i="0" dirty="0">
              <a:effectLst/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i="0" dirty="0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Romania can reach a completely </a:t>
            </a:r>
            <a:r>
              <a:rPr lang="en-US" sz="1200" i="0" dirty="0" err="1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decarbonised</a:t>
            </a:r>
            <a:r>
              <a:rPr lang="en-US" sz="1200" i="0" dirty="0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 electricity production mix in 2040 with no security of supply risks </a:t>
            </a: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by </a:t>
            </a:r>
            <a:r>
              <a:rPr lang="en-US" sz="1200" i="0" dirty="0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focusing more on wind power and a higher deployment of storage technologies</a:t>
            </a:r>
            <a:r>
              <a:rPr lang="ro-RO" sz="1200" i="0" dirty="0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GB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(3.5 GW by 2040) </a:t>
            </a:r>
            <a:r>
              <a:rPr lang="ro-RO" sz="1200" i="0" dirty="0" err="1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based</a:t>
            </a:r>
            <a:r>
              <a:rPr lang="ro-RO" sz="1200" i="0" dirty="0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 on REKK </a:t>
            </a:r>
            <a:r>
              <a:rPr lang="ro-RO" sz="1200" i="0" dirty="0" err="1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and</a:t>
            </a:r>
            <a:r>
              <a:rPr lang="ro-RO" sz="1200" i="0" dirty="0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 EPG </a:t>
            </a:r>
            <a:r>
              <a:rPr lang="ro-RO" sz="1200" i="0" dirty="0" err="1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assessment</a:t>
            </a:r>
            <a:r>
              <a:rPr lang="ro-RO" sz="1200" i="0" dirty="0"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ro-RO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44AB8B-A00A-2E38-E787-3CFA5BBD3EB7}"/>
              </a:ext>
            </a:extLst>
          </p:cNvPr>
          <p:cNvSpPr txBox="1"/>
          <p:nvPr/>
        </p:nvSpPr>
        <p:spPr>
          <a:xfrm>
            <a:off x="6105819" y="6390968"/>
            <a:ext cx="3319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200">
                <a:latin typeface="Roboto Light" panose="02000000000000000000" pitchFamily="2" charset="0"/>
                <a:ea typeface="Roboto Light" panose="02000000000000000000" pitchFamily="2" charset="0"/>
              </a:rPr>
              <a:t>În parteneriat cu: </a:t>
            </a:r>
            <a:r>
              <a:rPr lang="en-US" sz="1200">
                <a:latin typeface="Roboto Light" panose="02000000000000000000" pitchFamily="2" charset="0"/>
                <a:ea typeface="Roboto Light" panose="02000000000000000000" pitchFamily="2" charset="0"/>
              </a:rPr>
              <a:t>[</a:t>
            </a:r>
            <a:r>
              <a:rPr lang="ro-RO" sz="1200">
                <a:latin typeface="Roboto Light" panose="02000000000000000000" pitchFamily="2" charset="0"/>
                <a:ea typeface="Roboto Light" panose="02000000000000000000" pitchFamily="2" charset="0"/>
              </a:rPr>
              <a:t>zonă de pus logo parteneri</a:t>
            </a:r>
            <a:r>
              <a:rPr lang="en-US" sz="1200">
                <a:latin typeface="Roboto Light" panose="02000000000000000000" pitchFamily="2" charset="0"/>
                <a:ea typeface="Roboto Light" panose="02000000000000000000" pitchFamily="2" charset="0"/>
              </a:rPr>
              <a:t>]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091F6E-A2E5-653A-0961-2330592E0AB0}"/>
              </a:ext>
            </a:extLst>
          </p:cNvPr>
          <p:cNvSpPr/>
          <p:nvPr/>
        </p:nvSpPr>
        <p:spPr>
          <a:xfrm>
            <a:off x="6166423" y="3"/>
            <a:ext cx="6086181" cy="68579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1CFED0-66EA-517F-649B-5D45180D3C91}"/>
              </a:ext>
            </a:extLst>
          </p:cNvPr>
          <p:cNvSpPr/>
          <p:nvPr/>
        </p:nvSpPr>
        <p:spPr>
          <a:xfrm>
            <a:off x="6232312" y="-34726"/>
            <a:ext cx="5671502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2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Installed capacities</a:t>
            </a:r>
            <a:r>
              <a:rPr lang="ro-RO" sz="12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in Romania</a:t>
            </a:r>
            <a:r>
              <a:rPr lang="en-GB" sz="12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(GW</a:t>
            </a:r>
            <a:r>
              <a:rPr lang="ro-RO" sz="12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ro-RO" sz="120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according</a:t>
            </a:r>
            <a:r>
              <a:rPr lang="ro-RO" sz="12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20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ro-RO" sz="12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the </a:t>
            </a:r>
            <a:r>
              <a:rPr lang="ro-RO" sz="120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Draft</a:t>
            </a:r>
            <a:r>
              <a:rPr lang="ro-RO" sz="12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Energy </a:t>
            </a:r>
            <a:r>
              <a:rPr lang="ro-RO" sz="120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Strategy</a:t>
            </a:r>
            <a:r>
              <a:rPr lang="ro-RO" sz="12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sz="1200" i="1" dirty="0">
              <a:solidFill>
                <a:schemeClr val="tx1"/>
              </a:solidFill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378E64-D766-BA56-81EE-E37484FBF93E}"/>
              </a:ext>
            </a:extLst>
          </p:cNvPr>
          <p:cNvSpPr txBox="1"/>
          <p:nvPr/>
        </p:nvSpPr>
        <p:spPr>
          <a:xfrm>
            <a:off x="6411874" y="2966743"/>
            <a:ext cx="37795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Source: Draft </a:t>
            </a:r>
            <a:r>
              <a:rPr lang="ro-RO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Energy </a:t>
            </a:r>
            <a:r>
              <a:rPr lang="ro-RO" sz="1100" i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Strategy</a:t>
            </a:r>
            <a:r>
              <a:rPr lang="en-GB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(2024)</a:t>
            </a:r>
            <a:r>
              <a:rPr lang="ro-RO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11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C0A670F-CEB9-EDBC-9200-9C41EC27CD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4894452"/>
              </p:ext>
            </p:extLst>
          </p:nvPr>
        </p:nvGraphicFramePr>
        <p:xfrm>
          <a:off x="6393634" y="449092"/>
          <a:ext cx="5348857" cy="2483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12A78921-4033-D57C-360C-49DD6EA1954E}"/>
              </a:ext>
            </a:extLst>
          </p:cNvPr>
          <p:cNvSpPr txBox="1"/>
          <p:nvPr/>
        </p:nvSpPr>
        <p:spPr>
          <a:xfrm>
            <a:off x="6581913" y="6529467"/>
            <a:ext cx="50701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Source: </a:t>
            </a:r>
            <a:r>
              <a:rPr lang="ro-RO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REKK </a:t>
            </a:r>
            <a:r>
              <a:rPr lang="ro-RO" sz="1100" i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ro-RO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EPG – Modelling of the Romanian </a:t>
            </a:r>
            <a:r>
              <a:rPr lang="ro-RO" sz="1100" i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Electricity</a:t>
            </a:r>
            <a:r>
              <a:rPr lang="ro-RO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Sector   </a:t>
            </a:r>
            <a:endParaRPr lang="en-US" sz="11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6025279-4807-0E4B-314F-7B29355A808D}"/>
              </a:ext>
            </a:extLst>
          </p:cNvPr>
          <p:cNvSpPr/>
          <p:nvPr/>
        </p:nvSpPr>
        <p:spPr>
          <a:xfrm>
            <a:off x="6232312" y="-138580"/>
            <a:ext cx="5038136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n-US" sz="1200" i="1" dirty="0">
              <a:solidFill>
                <a:schemeClr val="tx1"/>
              </a:solidFill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829E7C-6E3A-8A33-CC2F-3A06E4AC7D95}"/>
              </a:ext>
            </a:extLst>
          </p:cNvPr>
          <p:cNvSpPr txBox="1"/>
          <p:nvPr/>
        </p:nvSpPr>
        <p:spPr>
          <a:xfrm>
            <a:off x="6393634" y="3298223"/>
            <a:ext cx="5446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Electricity mix in two decarbonisation scenarios by REKK and EPG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1ED8894-D04D-9DDC-1B4B-278898949D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18496" y="3588744"/>
            <a:ext cx="4751952" cy="288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00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484FFC-4E7C-598E-859E-39DDFF5B082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2" b="7812"/>
          <a:stretch/>
        </p:blipFill>
        <p:spPr>
          <a:xfrm>
            <a:off x="0" y="235793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A9E1D0-17B4-270E-930A-DB9B4857B8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39" y="702354"/>
            <a:ext cx="931047" cy="48444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4B766C-2A65-FBB3-395D-B2498D1A318C}"/>
              </a:ext>
            </a:extLst>
          </p:cNvPr>
          <p:cNvCxnSpPr/>
          <p:nvPr/>
        </p:nvCxnSpPr>
        <p:spPr>
          <a:xfrm>
            <a:off x="629239" y="6168571"/>
            <a:ext cx="10953161" cy="0"/>
          </a:xfrm>
          <a:prstGeom prst="line">
            <a:avLst/>
          </a:prstGeom>
          <a:ln w="12700" cap="rnd">
            <a:solidFill>
              <a:srgbClr val="2E3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C7E5D3D-3E1D-A8B9-6502-BFE287A52F52}"/>
              </a:ext>
            </a:extLst>
          </p:cNvPr>
          <p:cNvSpPr txBox="1"/>
          <p:nvPr/>
        </p:nvSpPr>
        <p:spPr>
          <a:xfrm>
            <a:off x="1768779" y="663574"/>
            <a:ext cx="9680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Solar energy is crucial for Romania’s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decarbonisation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goals 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C4A8B4-BBBF-D447-0111-0D7CAFFAE5E9}"/>
              </a:ext>
            </a:extLst>
          </p:cNvPr>
          <p:cNvSpPr/>
          <p:nvPr/>
        </p:nvSpPr>
        <p:spPr>
          <a:xfrm>
            <a:off x="742478" y="2866316"/>
            <a:ext cx="5038136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Evolution of solar production capacities in Romania, Bulgaria, Hungary and Poland countries (GW, 2016 - 2022) </a:t>
            </a:r>
            <a:endParaRPr lang="en-US" sz="1100" i="1" dirty="0">
              <a:solidFill>
                <a:schemeClr val="tx1"/>
              </a:solidFill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92F419-C5EC-1103-3261-19D91604D7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983" y="3408276"/>
            <a:ext cx="5094648" cy="249289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26B9AF1-2086-BB80-0771-88E8D4C3670A}"/>
              </a:ext>
            </a:extLst>
          </p:cNvPr>
          <p:cNvSpPr/>
          <p:nvPr/>
        </p:nvSpPr>
        <p:spPr>
          <a:xfrm>
            <a:off x="6609035" y="2833414"/>
            <a:ext cx="5253728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Evolution of </a:t>
            </a:r>
            <a:r>
              <a:rPr lang="ro-RO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the number of prosumers and installed capacities </a:t>
            </a:r>
            <a:r>
              <a:rPr lang="en-US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o-RO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MW</a:t>
            </a:r>
            <a:r>
              <a:rPr lang="en-US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o-RO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2021</a:t>
            </a:r>
            <a:r>
              <a:rPr lang="en-US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- 202</a:t>
            </a:r>
            <a:r>
              <a:rPr lang="ro-RO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11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endParaRPr lang="en-US" sz="1100" i="1" dirty="0">
              <a:solidFill>
                <a:schemeClr val="tx1"/>
              </a:solidFill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8F9EDC-9339-5461-FEF6-21908A2D87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09035" y="3290663"/>
            <a:ext cx="5083762" cy="259631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D525154-6CF0-9D28-8EDE-1B9A3353759F}"/>
              </a:ext>
            </a:extLst>
          </p:cNvPr>
          <p:cNvSpPr txBox="1"/>
          <p:nvPr/>
        </p:nvSpPr>
        <p:spPr>
          <a:xfrm>
            <a:off x="629239" y="5864316"/>
            <a:ext cx="37795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Source: </a:t>
            </a:r>
            <a:r>
              <a:rPr lang="ro-RO" sz="1100" i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Eurostat  </a:t>
            </a:r>
            <a:endParaRPr lang="en-US" sz="1100" i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11FDCE-9C91-4B21-1232-C2410F535BE8}"/>
              </a:ext>
            </a:extLst>
          </p:cNvPr>
          <p:cNvSpPr txBox="1"/>
          <p:nvPr/>
        </p:nvSpPr>
        <p:spPr>
          <a:xfrm>
            <a:off x="6678651" y="5864316"/>
            <a:ext cx="37795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Source:</a:t>
            </a:r>
            <a:r>
              <a:rPr lang="ro-RO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ANRE   </a:t>
            </a:r>
            <a:endParaRPr lang="en-US" sz="11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19BCDD-F86B-AEDD-6B6B-90BE60EA2CFF}"/>
              </a:ext>
            </a:extLst>
          </p:cNvPr>
          <p:cNvSpPr txBox="1"/>
          <p:nvPr/>
        </p:nvSpPr>
        <p:spPr>
          <a:xfrm>
            <a:off x="590413" y="1435106"/>
            <a:ext cx="11272350" cy="10254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>
              <a:spcBef>
                <a:spcPts val="600"/>
              </a:spcBef>
            </a:pPr>
            <a:endParaRPr lang="ro-RO" sz="12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o-RO" sz="1200" dirty="0">
                <a:latin typeface="Roboto Medium"/>
                <a:ea typeface="Roboto Medium"/>
                <a:cs typeface="Roboto Medium"/>
              </a:rPr>
              <a:t>Romania</a:t>
            </a:r>
            <a:r>
              <a:rPr lang="en-US" sz="1200" dirty="0">
                <a:latin typeface="Roboto Medium"/>
                <a:ea typeface="Roboto Medium"/>
                <a:cs typeface="Roboto Medium"/>
              </a:rPr>
              <a:t>, with 1.8 GW of installed PV capacity in 2022, has experienced limited growth compared to countries like Hungary (4.2 GW) and Poland (12.2 GW). </a:t>
            </a:r>
            <a:endParaRPr lang="ro-RO" sz="1200" dirty="0">
              <a:latin typeface="Roboto Medium"/>
              <a:ea typeface="Roboto Medium"/>
              <a:cs typeface="Roboto Medium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o-RO" sz="1200" dirty="0">
                <a:latin typeface="Roboto Medium"/>
                <a:ea typeface="Roboto Medium"/>
                <a:cs typeface="Roboto Medium"/>
              </a:rPr>
              <a:t>L</a:t>
            </a:r>
            <a:r>
              <a:rPr lang="en-US" sz="1200" dirty="0" err="1">
                <a:latin typeface="Roboto Medium"/>
                <a:ea typeface="Roboto Medium"/>
                <a:cs typeface="Roboto Medium"/>
              </a:rPr>
              <a:t>egislative</a:t>
            </a:r>
            <a:r>
              <a:rPr lang="en-US" sz="1200" dirty="0">
                <a:latin typeface="Roboto Medium"/>
                <a:ea typeface="Roboto Medium"/>
                <a:cs typeface="Roboto Medium"/>
              </a:rPr>
              <a:t> unpredictability, delays in the approving connection to the grid, and other bureaucratic hurdles</a:t>
            </a:r>
            <a:r>
              <a:rPr lang="ro-RO" sz="1200" dirty="0">
                <a:latin typeface="Roboto Medium"/>
                <a:ea typeface="Roboto Medium"/>
                <a:cs typeface="Roboto Medium"/>
              </a:rPr>
              <a:t> </a:t>
            </a:r>
            <a:r>
              <a:rPr lang="ro-RO" sz="1200" dirty="0" err="1">
                <a:latin typeface="Roboto Medium"/>
                <a:ea typeface="Roboto Medium"/>
                <a:cs typeface="Roboto Medium"/>
              </a:rPr>
              <a:t>constrained</a:t>
            </a:r>
            <a:r>
              <a:rPr lang="ro-RO" sz="1200" dirty="0">
                <a:latin typeface="Roboto Medium"/>
                <a:ea typeface="Roboto Medium"/>
                <a:cs typeface="Roboto Medium"/>
              </a:rPr>
              <a:t> solar </a:t>
            </a:r>
            <a:r>
              <a:rPr lang="ro-RO" sz="1200" dirty="0" err="1">
                <a:latin typeface="Roboto Medium"/>
                <a:ea typeface="Roboto Medium"/>
                <a:cs typeface="Roboto Medium"/>
              </a:rPr>
              <a:t>energy</a:t>
            </a:r>
            <a:r>
              <a:rPr lang="ro-RO" sz="1200" dirty="0">
                <a:latin typeface="Roboto Medium"/>
                <a:ea typeface="Roboto Medium"/>
                <a:cs typeface="Roboto Medium"/>
              </a:rPr>
              <a:t> </a:t>
            </a:r>
            <a:r>
              <a:rPr lang="ro-RO" sz="1200" dirty="0" err="1">
                <a:latin typeface="Roboto Medium"/>
                <a:ea typeface="Roboto Medium"/>
                <a:cs typeface="Roboto Medium"/>
              </a:rPr>
              <a:t>deployment</a:t>
            </a:r>
            <a:r>
              <a:rPr lang="ro-RO" sz="1200" dirty="0">
                <a:latin typeface="Roboto Medium"/>
                <a:ea typeface="Roboto Medium"/>
                <a:cs typeface="Roboto Medium"/>
              </a:rPr>
              <a:t> in RO</a:t>
            </a:r>
            <a:r>
              <a:rPr lang="en-US" sz="1200" dirty="0">
                <a:latin typeface="Roboto Medium"/>
                <a:ea typeface="Roboto Medium"/>
                <a:cs typeface="Roboto Medium"/>
              </a:rPr>
              <a:t>, with most of the capacity added between 2010 and 2016, driven by the green certificate support scheme.</a:t>
            </a:r>
            <a:endParaRPr lang="ro-RO" sz="1200" dirty="0">
              <a:latin typeface="Roboto Medium"/>
              <a:ea typeface="Roboto Medium"/>
              <a:cs typeface="Roboto Medium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Roboto Medium"/>
                <a:ea typeface="Roboto Medium"/>
                <a:cs typeface="Roboto Medium"/>
              </a:rPr>
              <a:t>The recent Energy Strategy outlines Romania’s commitment to expanding solar capacity, targeting 8.2 GW by 2030, 21.1 GW by 2040, and 33.3 GW by 2050. </a:t>
            </a:r>
            <a:endParaRPr lang="en-US" sz="1200" dirty="0">
              <a:latin typeface="Roboto Medium" panose="02000000000000000000" pitchFamily="2" charset="0"/>
              <a:ea typeface="Roboto Medium" panose="02000000000000000000" pitchFamily="2" charset="0"/>
              <a:cs typeface="Roboto Medium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ro-RO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948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814FD2-99AC-A086-32AA-EEBC6E9A1B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2" b="7812"/>
          <a:stretch/>
        </p:blipFill>
        <p:spPr>
          <a:xfrm>
            <a:off x="9819" y="-5441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A9E1D0-17B4-270E-930A-DB9B4857B8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39" y="702354"/>
            <a:ext cx="931047" cy="484441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530A665-5DC2-741C-1A24-7501F5F4B221}"/>
              </a:ext>
            </a:extLst>
          </p:cNvPr>
          <p:cNvCxnSpPr/>
          <p:nvPr/>
        </p:nvCxnSpPr>
        <p:spPr>
          <a:xfrm>
            <a:off x="629239" y="6168571"/>
            <a:ext cx="10953161" cy="0"/>
          </a:xfrm>
          <a:prstGeom prst="line">
            <a:avLst/>
          </a:prstGeom>
          <a:ln w="12700" cap="rnd">
            <a:solidFill>
              <a:srgbClr val="2E3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406F33C-4831-48F5-4568-17C51EFEDCEB}"/>
              </a:ext>
            </a:extLst>
          </p:cNvPr>
          <p:cNvSpPr txBox="1"/>
          <p:nvPr/>
        </p:nvSpPr>
        <p:spPr>
          <a:xfrm>
            <a:off x="1676807" y="644099"/>
            <a:ext cx="984052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rgbClr val="2E3192"/>
                </a:solidFill>
                <a:latin typeface="Roboto"/>
                <a:ea typeface="Roboto"/>
                <a:cs typeface="Roboto"/>
              </a:rPr>
              <a:t>Urgent investments are needed in </a:t>
            </a:r>
            <a:r>
              <a:rPr lang="ro-RO" sz="2400" b="1" dirty="0">
                <a:solidFill>
                  <a:srgbClr val="2E3192"/>
                </a:solidFill>
                <a:latin typeface="Roboto"/>
                <a:ea typeface="Roboto"/>
                <a:cs typeface="Roboto"/>
              </a:rPr>
              <a:t>the</a:t>
            </a:r>
            <a:r>
              <a:rPr lang="en-GB" sz="2400" b="1" dirty="0">
                <a:solidFill>
                  <a:srgbClr val="2E3192"/>
                </a:solidFill>
                <a:latin typeface="Roboto"/>
                <a:ea typeface="Roboto"/>
                <a:cs typeface="Roboto"/>
              </a:rPr>
              <a:t> transport and</a:t>
            </a:r>
            <a:r>
              <a:rPr lang="ro-RO" sz="2400" b="1" dirty="0">
                <a:solidFill>
                  <a:srgbClr val="2E3192"/>
                </a:solidFill>
                <a:latin typeface="Roboto"/>
                <a:ea typeface="Roboto"/>
                <a:cs typeface="Roboto"/>
              </a:rPr>
              <a:t> d</a:t>
            </a:r>
            <a:r>
              <a:rPr lang="en-US" sz="2400" b="1" dirty="0" err="1">
                <a:solidFill>
                  <a:srgbClr val="2E3192"/>
                </a:solidFill>
                <a:latin typeface="Roboto"/>
                <a:ea typeface="Roboto"/>
                <a:cs typeface="Roboto"/>
              </a:rPr>
              <a:t>istribution</a:t>
            </a:r>
            <a:r>
              <a:rPr lang="en-US" sz="2400" b="1" dirty="0">
                <a:solidFill>
                  <a:srgbClr val="2E3192"/>
                </a:solidFill>
                <a:latin typeface="Roboto"/>
                <a:ea typeface="Roboto"/>
                <a:cs typeface="Roboto"/>
              </a:rPr>
              <a:t> </a:t>
            </a:r>
            <a:r>
              <a:rPr lang="ro-RO" sz="2400" b="1" dirty="0">
                <a:solidFill>
                  <a:srgbClr val="2E3192"/>
                </a:solidFill>
                <a:latin typeface="Roboto"/>
                <a:ea typeface="Roboto"/>
                <a:cs typeface="Roboto"/>
              </a:rPr>
              <a:t>g</a:t>
            </a:r>
            <a:r>
              <a:rPr lang="en-US" sz="2400" b="1" dirty="0">
                <a:solidFill>
                  <a:srgbClr val="2E3192"/>
                </a:solidFill>
                <a:latin typeface="Roboto"/>
                <a:ea typeface="Roboto"/>
                <a:cs typeface="Roboto"/>
              </a:rPr>
              <a:t>rids</a:t>
            </a:r>
            <a:endParaRPr lang="ro-RO" sz="2400" b="1" dirty="0">
              <a:solidFill>
                <a:srgbClr val="2E3192"/>
              </a:solidFill>
              <a:latin typeface="Roboto"/>
              <a:ea typeface="Roboto"/>
              <a:cs typeface="Roboto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3FFE44-71C6-4657-AE07-3CDD7A36F5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2790169"/>
              </p:ext>
            </p:extLst>
          </p:nvPr>
        </p:nvGraphicFramePr>
        <p:xfrm>
          <a:off x="674664" y="2295524"/>
          <a:ext cx="4878411" cy="3531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07C99A1-98E7-05A1-2E18-2ABC626E0B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0626758"/>
              </p:ext>
            </p:extLst>
          </p:nvPr>
        </p:nvGraphicFramePr>
        <p:xfrm>
          <a:off x="6638925" y="2371725"/>
          <a:ext cx="4878411" cy="3455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F1BF89A4-392E-276A-0537-9D8ED3871759}"/>
              </a:ext>
            </a:extLst>
          </p:cNvPr>
          <p:cNvSpPr/>
          <p:nvPr/>
        </p:nvSpPr>
        <p:spPr>
          <a:xfrm>
            <a:off x="629240" y="1380809"/>
            <a:ext cx="10953160" cy="403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200" i="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Estimated investment needs in the Romanian electricity distribution grid  amount to €9.2 - 11.5bn until 2030</a:t>
            </a:r>
            <a:endParaRPr lang="en-US" sz="1200" i="1" dirty="0">
              <a:solidFill>
                <a:schemeClr val="tx1"/>
              </a:solidFill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31B6E3-F3F3-BFB4-4B8A-94F1C95696CC}"/>
              </a:ext>
            </a:extLst>
          </p:cNvPr>
          <p:cNvSpPr txBox="1"/>
          <p:nvPr/>
        </p:nvSpPr>
        <p:spPr>
          <a:xfrm>
            <a:off x="629239" y="1924775"/>
            <a:ext cx="487841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Method 1. Estimated investment needs at </a:t>
            </a:r>
            <a:r>
              <a:rPr lang="en-GB" sz="1000" b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n-GB" sz="1000" b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9.2bn by 2030, i.e. about </a:t>
            </a:r>
            <a:r>
              <a:rPr lang="en-GB" sz="1000" b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€</a:t>
            </a:r>
            <a:r>
              <a:rPr lang="en-GB" sz="1000" b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0.8bn/year (11 years); investment gap of </a:t>
            </a:r>
            <a:r>
              <a:rPr lang="en-GB" sz="1000" b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€2.5bn</a:t>
            </a:r>
            <a:endParaRPr lang="en-US" sz="1000" dirty="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0CF156-39C2-60BF-6943-B61F4DD80675}"/>
              </a:ext>
            </a:extLst>
          </p:cNvPr>
          <p:cNvSpPr txBox="1"/>
          <p:nvPr/>
        </p:nvSpPr>
        <p:spPr>
          <a:xfrm>
            <a:off x="6593500" y="1924775"/>
            <a:ext cx="487841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Method 2. Estimated investment needs </a:t>
            </a:r>
            <a:r>
              <a:rPr lang="en-US" sz="1000" b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at €11.5bn by 2030, i.e. about €1.05bn/year (11 years); investment gap of €4.8bn</a:t>
            </a:r>
            <a:endParaRPr lang="en-US" sz="1000" dirty="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C28866-A0C9-965B-1D81-F5563EDF9A65}"/>
              </a:ext>
            </a:extLst>
          </p:cNvPr>
          <p:cNvSpPr txBox="1"/>
          <p:nvPr/>
        </p:nvSpPr>
        <p:spPr>
          <a:xfrm>
            <a:off x="609600" y="5782443"/>
            <a:ext cx="37795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Source: EPG estimations</a:t>
            </a:r>
          </a:p>
        </p:txBody>
      </p:sp>
      <p:sp>
        <p:nvSpPr>
          <p:cNvPr id="16" name="Text Box 44">
            <a:extLst>
              <a:ext uri="{FF2B5EF4-FFF2-40B4-BE49-F238E27FC236}">
                <a16:creationId xmlns:a16="http://schemas.microsoft.com/office/drawing/2014/main" id="{EE11D3DC-5EDE-52FB-5FC1-24436F436CE5}"/>
              </a:ext>
            </a:extLst>
          </p:cNvPr>
          <p:cNvSpPr txBox="1"/>
          <p:nvPr/>
        </p:nvSpPr>
        <p:spPr>
          <a:xfrm>
            <a:off x="2886074" y="3172679"/>
            <a:ext cx="979170" cy="592455"/>
          </a:xfrm>
          <a:prstGeom prst="rect">
            <a:avLst/>
          </a:prstGeom>
          <a:solidFill>
            <a:srgbClr val="F2F2F2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Investment gap</a:t>
            </a:r>
            <a:endParaRPr lang="en-US" sz="120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 b="1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~2,500</a:t>
            </a:r>
            <a:endParaRPr lang="en-US" sz="120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44">
            <a:extLst>
              <a:ext uri="{FF2B5EF4-FFF2-40B4-BE49-F238E27FC236}">
                <a16:creationId xmlns:a16="http://schemas.microsoft.com/office/drawing/2014/main" id="{69338833-2023-ACEE-603B-5B403DC5641F}"/>
              </a:ext>
            </a:extLst>
          </p:cNvPr>
          <p:cNvSpPr txBox="1"/>
          <p:nvPr/>
        </p:nvSpPr>
        <p:spPr>
          <a:xfrm>
            <a:off x="2886074" y="3765134"/>
            <a:ext cx="1080135" cy="592455"/>
          </a:xfrm>
          <a:prstGeom prst="rect">
            <a:avLst/>
          </a:prstGeom>
          <a:solidFill>
            <a:srgbClr val="F2F2F2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Existing sources</a:t>
            </a:r>
            <a:endParaRPr lang="en-US" sz="120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 b="1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~6,700</a:t>
            </a:r>
            <a:endParaRPr lang="en-US" sz="120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A5230242-07AE-72D0-BE90-9CAEB5E93B18}"/>
              </a:ext>
            </a:extLst>
          </p:cNvPr>
          <p:cNvSpPr/>
          <p:nvPr/>
        </p:nvSpPr>
        <p:spPr>
          <a:xfrm>
            <a:off x="2787015" y="3208261"/>
            <a:ext cx="46673" cy="33265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879E8281-3E95-4135-ABD9-435E84FE0D98}"/>
              </a:ext>
            </a:extLst>
          </p:cNvPr>
          <p:cNvSpPr/>
          <p:nvPr/>
        </p:nvSpPr>
        <p:spPr>
          <a:xfrm>
            <a:off x="2787015" y="3568480"/>
            <a:ext cx="45719" cy="877313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44">
            <a:extLst>
              <a:ext uri="{FF2B5EF4-FFF2-40B4-BE49-F238E27FC236}">
                <a16:creationId xmlns:a16="http://schemas.microsoft.com/office/drawing/2014/main" id="{7CCF6D13-1F45-2586-074E-C955170C3643}"/>
              </a:ext>
            </a:extLst>
          </p:cNvPr>
          <p:cNvSpPr txBox="1"/>
          <p:nvPr/>
        </p:nvSpPr>
        <p:spPr>
          <a:xfrm>
            <a:off x="8753474" y="3057494"/>
            <a:ext cx="979170" cy="592455"/>
          </a:xfrm>
          <a:prstGeom prst="rect">
            <a:avLst/>
          </a:prstGeom>
          <a:solidFill>
            <a:srgbClr val="F2F2F2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Investment gap</a:t>
            </a:r>
            <a:endParaRPr lang="en-US" sz="120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 b="1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~4,800</a:t>
            </a:r>
            <a:endParaRPr lang="en-US" sz="120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44">
            <a:extLst>
              <a:ext uri="{FF2B5EF4-FFF2-40B4-BE49-F238E27FC236}">
                <a16:creationId xmlns:a16="http://schemas.microsoft.com/office/drawing/2014/main" id="{77E8417A-DB08-189E-8867-9EE633FCCB08}"/>
              </a:ext>
            </a:extLst>
          </p:cNvPr>
          <p:cNvSpPr txBox="1"/>
          <p:nvPr/>
        </p:nvSpPr>
        <p:spPr>
          <a:xfrm>
            <a:off x="8753474" y="3641823"/>
            <a:ext cx="1080135" cy="592455"/>
          </a:xfrm>
          <a:prstGeom prst="rect">
            <a:avLst/>
          </a:prstGeom>
          <a:solidFill>
            <a:srgbClr val="F2F2F2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Existing sources</a:t>
            </a:r>
            <a:endParaRPr lang="en-US" sz="120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 b="1"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~6,700</a:t>
            </a:r>
            <a:endParaRPr lang="en-US" sz="1200"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EEC97228-5544-5396-6814-73F7FD6FDB74}"/>
              </a:ext>
            </a:extLst>
          </p:cNvPr>
          <p:cNvSpPr/>
          <p:nvPr/>
        </p:nvSpPr>
        <p:spPr>
          <a:xfrm>
            <a:off x="8725849" y="2961815"/>
            <a:ext cx="45719" cy="62434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9B64811-2940-C8D7-18F9-03825EF4B484}"/>
              </a:ext>
            </a:extLst>
          </p:cNvPr>
          <p:cNvSpPr/>
          <p:nvPr/>
        </p:nvSpPr>
        <p:spPr>
          <a:xfrm>
            <a:off x="8725850" y="3607593"/>
            <a:ext cx="50484" cy="83581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28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0E5435E-A595-7B1D-8633-0B5E9B793E81}"/>
              </a:ext>
            </a:extLst>
          </p:cNvPr>
          <p:cNvSpPr/>
          <p:nvPr/>
        </p:nvSpPr>
        <p:spPr>
          <a:xfrm>
            <a:off x="717565" y="1955084"/>
            <a:ext cx="4868952" cy="63598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484FFC-4E7C-598E-859E-39DDFF5B082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2" b="7812"/>
          <a:stretch/>
        </p:blipFill>
        <p:spPr>
          <a:xfrm>
            <a:off x="0" y="27817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A9E1D0-17B4-270E-930A-DB9B4857B8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39" y="702354"/>
            <a:ext cx="931047" cy="48444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4B766C-2A65-FBB3-395D-B2498D1A318C}"/>
              </a:ext>
            </a:extLst>
          </p:cNvPr>
          <p:cNvCxnSpPr/>
          <p:nvPr/>
        </p:nvCxnSpPr>
        <p:spPr>
          <a:xfrm>
            <a:off x="629239" y="6168571"/>
            <a:ext cx="10953161" cy="0"/>
          </a:xfrm>
          <a:prstGeom prst="line">
            <a:avLst/>
          </a:prstGeom>
          <a:ln w="12700" cap="rnd">
            <a:solidFill>
              <a:srgbClr val="2E3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C7E5D3D-3E1D-A8B9-6502-BFE287A52F52}"/>
              </a:ext>
            </a:extLst>
          </p:cNvPr>
          <p:cNvSpPr txBox="1"/>
          <p:nvPr/>
        </p:nvSpPr>
        <p:spPr>
          <a:xfrm>
            <a:off x="1722232" y="609842"/>
            <a:ext cx="9840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2E3192"/>
                </a:solidFill>
                <a:latin typeface="Roboto" pitchFamily="2" charset="0"/>
                <a:ea typeface="Roboto" pitchFamily="2" charset="0"/>
              </a:rPr>
              <a:t>The estimated investment for implementing heat pumps for residential applications is also significant</a:t>
            </a:r>
            <a:endParaRPr lang="ro-RO" sz="2400" b="1" dirty="0">
              <a:solidFill>
                <a:srgbClr val="FF0000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F1E74A-CAEA-06EA-6B40-ED70207E5E17}"/>
              </a:ext>
            </a:extLst>
          </p:cNvPr>
          <p:cNvSpPr txBox="1"/>
          <p:nvPr/>
        </p:nvSpPr>
        <p:spPr>
          <a:xfrm>
            <a:off x="837699" y="2824390"/>
            <a:ext cx="2116096" cy="144083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Four types of heat pumps: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Air/air 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Air/water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Ground/water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Water/water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091F6E-A2E5-653A-0961-2330592E0AB0}"/>
              </a:ext>
            </a:extLst>
          </p:cNvPr>
          <p:cNvSpPr/>
          <p:nvPr/>
        </p:nvSpPr>
        <p:spPr>
          <a:xfrm>
            <a:off x="5960647" y="1955084"/>
            <a:ext cx="6035030" cy="37403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9C25FE-FFB6-AB7B-3934-55793B866003}"/>
              </a:ext>
            </a:extLst>
          </p:cNvPr>
          <p:cNvSpPr/>
          <p:nvPr/>
        </p:nvSpPr>
        <p:spPr>
          <a:xfrm>
            <a:off x="6284412" y="2079887"/>
            <a:ext cx="5498879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200" i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Estimated investment in heat pu</a:t>
            </a:r>
            <a:r>
              <a:rPr lang="en-US" sz="1200">
                <a:solidFill>
                  <a:schemeClr val="tx1"/>
                </a:solidFill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mps for residential applications</a:t>
            </a:r>
            <a:r>
              <a:rPr lang="en-US" sz="1200" i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200" i="0" err="1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bln</a:t>
            </a:r>
            <a:r>
              <a:rPr lang="en-US" sz="1200" i="0">
                <a:solidFill>
                  <a:schemeClr val="tx1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EUR)</a:t>
            </a:r>
            <a:endParaRPr lang="en-US" sz="1200" i="1">
              <a:solidFill>
                <a:schemeClr val="tx1"/>
              </a:solidFill>
              <a:effectLst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74F1EEE-4D1B-1E32-7E62-C6D3EC70DE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1569628"/>
              </p:ext>
            </p:extLst>
          </p:nvPr>
        </p:nvGraphicFramePr>
        <p:xfrm>
          <a:off x="5995554" y="2649083"/>
          <a:ext cx="5787738" cy="3100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DA65FCB-5E92-06AE-D6EC-4DA658B7D789}"/>
              </a:ext>
            </a:extLst>
          </p:cNvPr>
          <p:cNvSpPr txBox="1"/>
          <p:nvPr/>
        </p:nvSpPr>
        <p:spPr>
          <a:xfrm>
            <a:off x="3128615" y="2824390"/>
            <a:ext cx="2116096" cy="144083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Six types of homes: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individual home x 3 types of thermal insulation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Condominium x 3 types of thermal insulation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6F40D4-07D1-1046-127C-E6180F51E102}"/>
              </a:ext>
            </a:extLst>
          </p:cNvPr>
          <p:cNvSpPr txBox="1"/>
          <p:nvPr/>
        </p:nvSpPr>
        <p:spPr>
          <a:xfrm>
            <a:off x="837699" y="4496480"/>
            <a:ext cx="2200469" cy="144083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Three types of installation: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Heat pump 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Heat pump + on-grid PV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Heat pump + PV - batteries</a:t>
            </a:r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878F85-2D1F-F300-9531-6852CD638F9D}"/>
              </a:ext>
            </a:extLst>
          </p:cNvPr>
          <p:cNvSpPr txBox="1"/>
          <p:nvPr/>
        </p:nvSpPr>
        <p:spPr>
          <a:xfrm>
            <a:off x="3086428" y="4496479"/>
            <a:ext cx="2200469" cy="144083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Four adoption scenarios: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500 000 homes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700 000 homes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900 000 homes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</a:rPr>
              <a:t>1 100 000 homes</a:t>
            </a:r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618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484FFC-4E7C-598E-859E-39DDFF5B082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2" b="781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A9E1D0-17B4-270E-930A-DB9B4857B8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39" y="702354"/>
            <a:ext cx="931047" cy="48444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4B766C-2A65-FBB3-395D-B2498D1A318C}"/>
              </a:ext>
            </a:extLst>
          </p:cNvPr>
          <p:cNvCxnSpPr/>
          <p:nvPr/>
        </p:nvCxnSpPr>
        <p:spPr>
          <a:xfrm>
            <a:off x="629239" y="6168571"/>
            <a:ext cx="10953161" cy="0"/>
          </a:xfrm>
          <a:prstGeom prst="line">
            <a:avLst/>
          </a:prstGeom>
          <a:ln w="12700" cap="rnd">
            <a:solidFill>
              <a:srgbClr val="2E3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C7E5D3D-3E1D-A8B9-6502-BFE287A52F52}"/>
              </a:ext>
            </a:extLst>
          </p:cNvPr>
          <p:cNvSpPr txBox="1"/>
          <p:nvPr/>
        </p:nvSpPr>
        <p:spPr>
          <a:xfrm>
            <a:off x="1781175" y="663575"/>
            <a:ext cx="912436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2E3192"/>
                </a:solidFill>
                <a:latin typeface="Roboto"/>
                <a:ea typeface="Roboto"/>
                <a:cs typeface="Roboto"/>
              </a:rPr>
              <a:t>Concluding remarks </a:t>
            </a:r>
            <a:endParaRPr lang="en-US" sz="2800" b="1" i="0" u="none" strike="noStrike" kern="1200" cap="none" spc="0" normalizeH="0" baseline="0" noProof="0">
              <a:ln>
                <a:noFill/>
              </a:ln>
              <a:solidFill>
                <a:srgbClr val="2E3192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Roboto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F1E74A-CAEA-06EA-6B40-ED70207E5E17}"/>
              </a:ext>
            </a:extLst>
          </p:cNvPr>
          <p:cNvSpPr txBox="1"/>
          <p:nvPr/>
        </p:nvSpPr>
        <p:spPr>
          <a:xfrm>
            <a:off x="1781175" y="1699567"/>
            <a:ext cx="9337861" cy="34317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Aft>
                <a:spcPts val="600"/>
              </a:spcAft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Romania’s </a:t>
            </a:r>
            <a:r>
              <a:rPr lang="en-US" sz="1400" dirty="0" err="1">
                <a:solidFill>
                  <a:prstClr val="black"/>
                </a:solidFill>
                <a:latin typeface="Roboto"/>
                <a:ea typeface="+mn-lt"/>
                <a:cs typeface="+mn-lt"/>
              </a:rPr>
              <a:t>decarbonisation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 targets can be</a:t>
            </a:r>
            <a:r>
              <a:rPr lang="ro-RO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 more </a:t>
            </a:r>
            <a:r>
              <a:rPr lang="ro-RO" sz="1400" dirty="0" err="1">
                <a:solidFill>
                  <a:prstClr val="black"/>
                </a:solidFill>
                <a:latin typeface="Roboto"/>
                <a:ea typeface="+mn-lt"/>
                <a:cs typeface="+mn-lt"/>
              </a:rPr>
              <a:t>ambitious</a:t>
            </a:r>
            <a:r>
              <a:rPr lang="ro-RO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by expanding RES capacities and gradually phasing down fossil fuel use. 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  <a:defRPr/>
            </a:pPr>
            <a:r>
              <a:rPr lang="en-US" sz="1400" dirty="0" err="1">
                <a:solidFill>
                  <a:prstClr val="black"/>
                </a:solidFill>
                <a:latin typeface="Roboto"/>
                <a:ea typeface="+mn-lt"/>
                <a:cs typeface="+mn-lt"/>
              </a:rPr>
              <a:t>Decarbonisation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 requires significant expansion of PV and wind power, which need an additional of at least 10 GW installed capacity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to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meet 2030 requirements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,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despite the value chain remaining largely outside Romania's borders. 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The </a:t>
            </a:r>
            <a:r>
              <a:rPr lang="en-US" sz="1400" dirty="0" err="1">
                <a:solidFill>
                  <a:prstClr val="black"/>
                </a:solidFill>
                <a:latin typeface="Roboto"/>
                <a:ea typeface="+mn-lt"/>
                <a:cs typeface="+mn-lt"/>
              </a:rPr>
              <a:t>Modernisation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 Fund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and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NRRP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are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crucial public financing mechanisms supporting this effort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.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Additionally, the Contracts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for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Difference scheme represent key opportunity to ensure a predictable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,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long term revenue stream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for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investors. 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In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the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 medium term, Romania needs to install 1.2 GW of additional battery storage to meet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2030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 requirements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lt"/>
                <a:cs typeface="+mn-lt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Romania will need to expand its </a:t>
            </a:r>
            <a:r>
              <a:rPr lang="en-US" sz="1400" dirty="0">
                <a:solidFill>
                  <a:prstClr val="black"/>
                </a:solidFill>
                <a:effectLst/>
                <a:latin typeface="Roboto"/>
                <a:ea typeface="+mn-lt"/>
                <a:cs typeface="+mn-lt"/>
              </a:rPr>
              <a:t>grid 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capabilities and improve </a:t>
            </a:r>
            <a:r>
              <a:rPr lang="en-US" sz="1400" dirty="0" err="1">
                <a:solidFill>
                  <a:prstClr val="black"/>
                </a:solidFill>
                <a:latin typeface="Roboto"/>
                <a:ea typeface="+mn-lt"/>
                <a:cs typeface="+mn-lt"/>
              </a:rPr>
              <a:t>digitali</a:t>
            </a:r>
            <a:r>
              <a:rPr lang="ro-RO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s</a:t>
            </a:r>
            <a:r>
              <a:rPr lang="en-US" sz="1400" dirty="0" err="1">
                <a:solidFill>
                  <a:prstClr val="black"/>
                </a:solidFill>
                <a:latin typeface="Roboto"/>
                <a:ea typeface="+mn-lt"/>
                <a:cs typeface="+mn-lt"/>
              </a:rPr>
              <a:t>ation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 to cope with increasingly intermittent and </a:t>
            </a:r>
            <a:r>
              <a:rPr lang="en-US" sz="1400" dirty="0" err="1">
                <a:solidFill>
                  <a:prstClr val="black"/>
                </a:solidFill>
                <a:latin typeface="Roboto"/>
                <a:ea typeface="+mn-lt"/>
                <a:cs typeface="+mn-lt"/>
              </a:rPr>
              <a:t>decentrali</a:t>
            </a:r>
            <a:r>
              <a:rPr lang="ro-RO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s</a:t>
            </a: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ed generation</a:t>
            </a:r>
            <a:r>
              <a:rPr lang="en-US" sz="1400" dirty="0">
                <a:solidFill>
                  <a:prstClr val="black"/>
                </a:solidFill>
                <a:effectLst/>
                <a:latin typeface="Roboto"/>
                <a:ea typeface="+mn-lt"/>
                <a:cs typeface="+mn-lt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Roboto"/>
                <a:ea typeface="+mn-lt"/>
                <a:cs typeface="+mn-lt"/>
              </a:rPr>
              <a:t>Heat pump roll out needs to accelerate massively, despite limited supply chain development at national level. </a:t>
            </a:r>
          </a:p>
          <a:p>
            <a:pPr marR="0" lvl="0" algn="l" defTabSz="914400">
              <a:spcBef>
                <a:spcPts val="600"/>
              </a:spcBef>
              <a:spcAft>
                <a:spcPts val="0"/>
              </a:spcAft>
              <a:tabLst/>
              <a:defRPr/>
            </a:pPr>
            <a:endParaRPr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Roboto Black"/>
              <a:ea typeface="Roboto Black"/>
              <a:cs typeface="Roboto Black"/>
            </a:endParaRPr>
          </a:p>
        </p:txBody>
      </p:sp>
    </p:spTree>
    <p:extLst>
      <p:ext uri="{BB962C8B-B14F-4D97-AF65-F5344CB8AC3E}">
        <p14:creationId xmlns:p14="http://schemas.microsoft.com/office/powerpoint/2010/main" val="1124264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106A4B-2DDC-7BAF-AACC-82ECC19BF6A9}"/>
              </a:ext>
            </a:extLst>
          </p:cNvPr>
          <p:cNvSpPr/>
          <p:nvPr/>
        </p:nvSpPr>
        <p:spPr>
          <a:xfrm>
            <a:off x="-203200" y="-215900"/>
            <a:ext cx="12471400" cy="7385050"/>
          </a:xfrm>
          <a:prstGeom prst="rect">
            <a:avLst/>
          </a:prstGeom>
          <a:solidFill>
            <a:srgbClr val="2E31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A9E1D0-17B4-270E-930A-DB9B4857B8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9767" y="728820"/>
            <a:ext cx="1832466" cy="9534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A4EAF76-03A3-9B37-94A9-0E16699EA84B}"/>
              </a:ext>
            </a:extLst>
          </p:cNvPr>
          <p:cNvSpPr txBox="1"/>
          <p:nvPr/>
        </p:nvSpPr>
        <p:spPr>
          <a:xfrm>
            <a:off x="4044950" y="3397902"/>
            <a:ext cx="4102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Thank you!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D20AA2-FC37-E2A9-8F92-94E644943E4A}"/>
              </a:ext>
            </a:extLst>
          </p:cNvPr>
          <p:cNvSpPr txBox="1"/>
          <p:nvPr/>
        </p:nvSpPr>
        <p:spPr>
          <a:xfrm>
            <a:off x="5632572" y="5882959"/>
            <a:ext cx="9268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00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www.enpg.ro</a:t>
            </a:r>
            <a:endParaRPr lang="en-US" sz="100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47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26788F6D438E4C9F58439C93BA5EFC" ma:contentTypeVersion="18" ma:contentTypeDescription="Create a new document." ma:contentTypeScope="" ma:versionID="0ea96a6de5dafec1d38b949a5a4ed456">
  <xsd:schema xmlns:xsd="http://www.w3.org/2001/XMLSchema" xmlns:xs="http://www.w3.org/2001/XMLSchema" xmlns:p="http://schemas.microsoft.com/office/2006/metadata/properties" xmlns:ns2="37660a01-a101-4e15-ac36-7a27cc706be1" xmlns:ns3="656dd11e-9212-4243-87a5-f686fba4c985" targetNamespace="http://schemas.microsoft.com/office/2006/metadata/properties" ma:root="true" ma:fieldsID="3f4334e9f5dfb9da11b7907c32a674eb" ns2:_="" ns3:_="">
    <xsd:import namespace="37660a01-a101-4e15-ac36-7a27cc706be1"/>
    <xsd:import namespace="656dd11e-9212-4243-87a5-f686fba4c9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660a01-a101-4e15-ac36-7a27cc706b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746575c-e250-4e67-a16e-eff09c72ef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6dd11e-9212-4243-87a5-f686fba4c98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9bfd2ee-bc1b-4113-8bda-3deb78575d14}" ma:internalName="TaxCatchAll" ma:showField="CatchAllData" ma:web="656dd11e-9212-4243-87a5-f686fba4c9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56dd11e-9212-4243-87a5-f686fba4c985" xsi:nil="true"/>
    <lcf76f155ced4ddcb4097134ff3c332f xmlns="37660a01-a101-4e15-ac36-7a27cc706b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5A4A735-2FC8-4501-9D4F-FEAE3D55981F}">
  <ds:schemaRefs>
    <ds:schemaRef ds:uri="37660a01-a101-4e15-ac36-7a27cc706be1"/>
    <ds:schemaRef ds:uri="656dd11e-9212-4243-87a5-f686fba4c98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B0FA929-250B-454D-AF43-E23362B9B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41603E-249F-46C6-A5AD-8ACB8064D01D}">
  <ds:schemaRefs>
    <ds:schemaRef ds:uri="37660a01-a101-4e15-ac36-7a27cc706be1"/>
    <ds:schemaRef ds:uri="656dd11e-9212-4243-87a5-f686fba4c98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830</Words>
  <Application>Microsoft Office PowerPoint</Application>
  <PresentationFormat>Widescreen</PresentationFormat>
  <Paragraphs>93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Roboto Black</vt:lpstr>
      <vt:lpstr>Roboto Light</vt:lpstr>
      <vt:lpstr>Roboto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Alexandru Tremurici | EPG</dc:creator>
  <cp:lastModifiedBy>Mihnea Catuti | EPG</cp:lastModifiedBy>
  <cp:revision>8</cp:revision>
  <dcterms:created xsi:type="dcterms:W3CDTF">2024-04-25T07:17:03Z</dcterms:created>
  <dcterms:modified xsi:type="dcterms:W3CDTF">2024-09-17T04:44:22Z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0x0101009C26788F6D438E4C9F58439C93BA5EFC</vt:lpwstr>
  </property>
  <property fmtid="{D5CDD505-2E9C-101B-9397-08002B2CF9AE}" pid="3" name="MediaServiceImageTags">
    <vt:lpwstr/>
  </property>
</Properties>
</file>